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trictFirstAndLastChars="0" saveSubsetFonts="1" autoCompressPictures="0">
  <p:sldMasterIdLst>
    <p:sldMasterId id="2147483648" r:id="rId1"/>
  </p:sldMasterIdLst>
  <p:notesMasterIdLst>
    <p:notesMasterId r:id="rId20"/>
  </p:notesMasterIdLst>
  <p:handoutMasterIdLst>
    <p:handoutMasterId r:id="rId21"/>
  </p:handoutMasterIdLst>
  <p:sldIdLst>
    <p:sldId id="256" r:id="rId2"/>
    <p:sldId id="271" r:id="rId3"/>
    <p:sldId id="268" r:id="rId4"/>
    <p:sldId id="257" r:id="rId5"/>
    <p:sldId id="272" r:id="rId6"/>
    <p:sldId id="266" r:id="rId7"/>
    <p:sldId id="267" r:id="rId8"/>
    <p:sldId id="277" r:id="rId9"/>
    <p:sldId id="278" r:id="rId10"/>
    <p:sldId id="275" r:id="rId11"/>
    <p:sldId id="273" r:id="rId12"/>
    <p:sldId id="269" r:id="rId13"/>
    <p:sldId id="258" r:id="rId14"/>
    <p:sldId id="276" r:id="rId15"/>
    <p:sldId id="274" r:id="rId16"/>
    <p:sldId id="265" r:id="rId17"/>
    <p:sldId id="261" r:id="rId18"/>
    <p:sldId id="270" r:id="rId19"/>
  </p:sldIdLst>
  <p:sldSz cx="9144000" cy="5715000" type="screen16x10"/>
  <p:notesSz cx="6794500" cy="9931400"/>
  <p:defaultTextStyle>
    <a:defPPr>
      <a:defRPr lang="en-US"/>
    </a:defPPr>
    <a:lvl1pPr algn="l" rtl="0" fontAlgn="base">
      <a:spcBef>
        <a:spcPct val="0"/>
      </a:spcBef>
      <a:spcAft>
        <a:spcPct val="0"/>
      </a:spcAft>
      <a:defRPr sz="1600" kern="1200">
        <a:solidFill>
          <a:schemeClr val="tx1"/>
        </a:solidFill>
        <a:latin typeface="Arial" charset="0"/>
        <a:ea typeface="ヒラギノ角ゴ Pro W3" charset="-128"/>
        <a:cs typeface="+mn-cs"/>
      </a:defRPr>
    </a:lvl1pPr>
    <a:lvl2pPr marL="361950" indent="95250" algn="l" rtl="0" fontAlgn="base">
      <a:spcBef>
        <a:spcPct val="0"/>
      </a:spcBef>
      <a:spcAft>
        <a:spcPct val="0"/>
      </a:spcAft>
      <a:defRPr sz="1600" kern="1200">
        <a:solidFill>
          <a:schemeClr val="tx1"/>
        </a:solidFill>
        <a:latin typeface="Arial" charset="0"/>
        <a:ea typeface="ヒラギノ角ゴ Pro W3" charset="-128"/>
        <a:cs typeface="+mn-cs"/>
      </a:defRPr>
    </a:lvl2pPr>
    <a:lvl3pPr marL="725488" indent="188913" algn="l" rtl="0" fontAlgn="base">
      <a:spcBef>
        <a:spcPct val="0"/>
      </a:spcBef>
      <a:spcAft>
        <a:spcPct val="0"/>
      </a:spcAft>
      <a:defRPr sz="1600" kern="1200">
        <a:solidFill>
          <a:schemeClr val="tx1"/>
        </a:solidFill>
        <a:latin typeface="Arial" charset="0"/>
        <a:ea typeface="ヒラギノ角ゴ Pro W3" charset="-128"/>
        <a:cs typeface="+mn-cs"/>
      </a:defRPr>
    </a:lvl3pPr>
    <a:lvl4pPr marL="1087438" indent="284163" algn="l" rtl="0" fontAlgn="base">
      <a:spcBef>
        <a:spcPct val="0"/>
      </a:spcBef>
      <a:spcAft>
        <a:spcPct val="0"/>
      </a:spcAft>
      <a:defRPr sz="1600" kern="1200">
        <a:solidFill>
          <a:schemeClr val="tx1"/>
        </a:solidFill>
        <a:latin typeface="Arial" charset="0"/>
        <a:ea typeface="ヒラギノ角ゴ Pro W3" charset="-128"/>
        <a:cs typeface="+mn-cs"/>
      </a:defRPr>
    </a:lvl4pPr>
    <a:lvl5pPr marL="1450975" indent="377825" algn="l" rtl="0" fontAlgn="base">
      <a:spcBef>
        <a:spcPct val="0"/>
      </a:spcBef>
      <a:spcAft>
        <a:spcPct val="0"/>
      </a:spcAft>
      <a:defRPr sz="1600" kern="1200">
        <a:solidFill>
          <a:schemeClr val="tx1"/>
        </a:solidFill>
        <a:latin typeface="Arial" charset="0"/>
        <a:ea typeface="ヒラギノ角ゴ Pro W3" charset="-128"/>
        <a:cs typeface="+mn-cs"/>
      </a:defRPr>
    </a:lvl5pPr>
    <a:lvl6pPr marL="2286000" algn="l" defTabSz="914400" rtl="0" eaLnBrk="1" latinLnBrk="0" hangingPunct="1">
      <a:defRPr sz="1600" kern="1200">
        <a:solidFill>
          <a:schemeClr val="tx1"/>
        </a:solidFill>
        <a:latin typeface="Arial" charset="0"/>
        <a:ea typeface="ヒラギノ角ゴ Pro W3" charset="-128"/>
        <a:cs typeface="+mn-cs"/>
      </a:defRPr>
    </a:lvl6pPr>
    <a:lvl7pPr marL="2743200" algn="l" defTabSz="914400" rtl="0" eaLnBrk="1" latinLnBrk="0" hangingPunct="1">
      <a:defRPr sz="1600" kern="1200">
        <a:solidFill>
          <a:schemeClr val="tx1"/>
        </a:solidFill>
        <a:latin typeface="Arial" charset="0"/>
        <a:ea typeface="ヒラギノ角ゴ Pro W3" charset="-128"/>
        <a:cs typeface="+mn-cs"/>
      </a:defRPr>
    </a:lvl7pPr>
    <a:lvl8pPr marL="3200400" algn="l" defTabSz="914400" rtl="0" eaLnBrk="1" latinLnBrk="0" hangingPunct="1">
      <a:defRPr sz="1600" kern="1200">
        <a:solidFill>
          <a:schemeClr val="tx1"/>
        </a:solidFill>
        <a:latin typeface="Arial" charset="0"/>
        <a:ea typeface="ヒラギノ角ゴ Pro W3" charset="-128"/>
        <a:cs typeface="+mn-cs"/>
      </a:defRPr>
    </a:lvl8pPr>
    <a:lvl9pPr marL="3657600" algn="l" defTabSz="914400" rtl="0" eaLnBrk="1" latinLnBrk="0" hangingPunct="1">
      <a:defRPr sz="1600" kern="1200">
        <a:solidFill>
          <a:schemeClr val="tx1"/>
        </a:solidFill>
        <a:latin typeface="Arial" charset="0"/>
        <a:ea typeface="ヒラギノ角ゴ Pro W3" charset="-128"/>
        <a:cs typeface="+mn-cs"/>
      </a:defRPr>
    </a:lvl9pPr>
  </p:defaultTextStyle>
  <p:extLst>
    <p:ext uri="{EFAFB233-063F-42B5-8137-9DF3F51BA10A}">
      <p15:sldGuideLst xmlns:p15="http://schemas.microsoft.com/office/powerpoint/2012/main">
        <p15:guide id="1" orient="horz" pos="1800">
          <p15:clr>
            <a:srgbClr val="A4A3A4"/>
          </p15:clr>
        </p15:guide>
        <p15:guide id="2" pos="672">
          <p15:clr>
            <a:srgbClr val="A4A3A4"/>
          </p15:clr>
        </p15:guide>
        <p15:guide id="3" pos="5472">
          <p15:clr>
            <a:srgbClr val="A4A3A4"/>
          </p15:clr>
        </p15:guide>
        <p15:guide id="4" pos="1008">
          <p15:clr>
            <a:srgbClr val="A4A3A4"/>
          </p15:clr>
        </p15:guide>
        <p15:guide id="5" pos="115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na Kristine Berg" initials="GKB" lastIdx="2" clrIdx="0">
    <p:extLst>
      <p:ext uri="{19B8F6BF-5375-455C-9EA6-DF929625EA0E}">
        <p15:presenceInfo xmlns:p15="http://schemas.microsoft.com/office/powerpoint/2012/main" userId="S-1-5-21-1927809936-1189766144-1318725885-5777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0136" autoAdjust="0"/>
  </p:normalViewPr>
  <p:slideViewPr>
    <p:cSldViewPr>
      <p:cViewPr varScale="1">
        <p:scale>
          <a:sx n="124" d="100"/>
          <a:sy n="124" d="100"/>
        </p:scale>
        <p:origin x="1938" y="96"/>
      </p:cViewPr>
      <p:guideLst>
        <p:guide orient="horz" pos="1800"/>
        <p:guide pos="672"/>
        <p:guide pos="5472"/>
        <p:guide pos="1008"/>
        <p:guide pos="115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wrap="square" lIns="91440" tIns="45720" rIns="91440" bIns="45720" numCol="1" anchor="t" anchorCtr="0" compatLnSpc="1">
            <a:prstTxWarp prst="textNoShape">
              <a:avLst/>
            </a:prstTxWarp>
          </a:bodyPr>
          <a:lstStyle>
            <a:lvl1pPr eaLnBrk="0" hangingPunct="0">
              <a:defRPr sz="1200"/>
            </a:lvl1pPr>
          </a:lstStyle>
          <a:p>
            <a:endParaRPr lang="nb-NO" altLang="nb-NO"/>
          </a:p>
        </p:txBody>
      </p:sp>
      <p:sp>
        <p:nvSpPr>
          <p:cNvPr id="3" name="Date Placeholder 2"/>
          <p:cNvSpPr>
            <a:spLocks noGrp="1"/>
          </p:cNvSpPr>
          <p:nvPr>
            <p:ph type="dt" sz="quarter" idx="1"/>
          </p:nvPr>
        </p:nvSpPr>
        <p:spPr>
          <a:xfrm>
            <a:off x="3848645" y="0"/>
            <a:ext cx="2944283" cy="496570"/>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vl1pPr>
          </a:lstStyle>
          <a:p>
            <a:fld id="{92C72878-E1DE-4802-B8C1-7744EAE489A6}" type="datetime1">
              <a:rPr lang="nb-NO" altLang="nb-NO"/>
              <a:pPr/>
              <a:t>17.11.2017</a:t>
            </a:fld>
            <a:endParaRPr lang="nb-NO" altLang="nb-NO"/>
          </a:p>
        </p:txBody>
      </p:sp>
      <p:sp>
        <p:nvSpPr>
          <p:cNvPr id="4" name="Footer Placeholder 3"/>
          <p:cNvSpPr>
            <a:spLocks noGrp="1"/>
          </p:cNvSpPr>
          <p:nvPr>
            <p:ph type="ftr" sz="quarter" idx="2"/>
          </p:nvPr>
        </p:nvSpPr>
        <p:spPr>
          <a:xfrm>
            <a:off x="0" y="9433106"/>
            <a:ext cx="2944283" cy="496570"/>
          </a:xfrm>
          <a:prstGeom prst="rect">
            <a:avLst/>
          </a:prstGeom>
        </p:spPr>
        <p:txBody>
          <a:bodyPr vert="horz" wrap="square" lIns="91440" tIns="45720" rIns="91440" bIns="45720" numCol="1" anchor="b" anchorCtr="0" compatLnSpc="1">
            <a:prstTxWarp prst="textNoShape">
              <a:avLst/>
            </a:prstTxWarp>
          </a:bodyPr>
          <a:lstStyle>
            <a:lvl1pPr eaLnBrk="0" hangingPunct="0">
              <a:defRPr sz="1200"/>
            </a:lvl1pPr>
          </a:lstStyle>
          <a:p>
            <a:endParaRPr lang="nb-NO" altLang="nb-NO"/>
          </a:p>
        </p:txBody>
      </p:sp>
      <p:sp>
        <p:nvSpPr>
          <p:cNvPr id="5" name="Slide Number Placeholder 4"/>
          <p:cNvSpPr>
            <a:spLocks noGrp="1"/>
          </p:cNvSpPr>
          <p:nvPr>
            <p:ph type="sldNum" sz="quarter" idx="3"/>
          </p:nvPr>
        </p:nvSpPr>
        <p:spPr>
          <a:xfrm>
            <a:off x="3848645" y="9433106"/>
            <a:ext cx="2944283" cy="496570"/>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fld id="{EEA4B436-D35F-4999-A92B-511119E4E832}" type="slidenum">
              <a:rPr lang="nb-NO" altLang="nb-NO"/>
              <a:pPr/>
              <a:t>‹#›</a:t>
            </a:fld>
            <a:endParaRPr lang="nb-NO" altLang="nb-NO"/>
          </a:p>
        </p:txBody>
      </p:sp>
    </p:spTree>
    <p:extLst>
      <p:ext uri="{BB962C8B-B14F-4D97-AF65-F5344CB8AC3E}">
        <p14:creationId xmlns:p14="http://schemas.microsoft.com/office/powerpoint/2010/main" val="2439698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4283" cy="4965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vl1pPr>
          </a:lstStyle>
          <a:p>
            <a:endParaRPr lang="nb-NO" altLang="nb-NO"/>
          </a:p>
        </p:txBody>
      </p:sp>
      <p:sp>
        <p:nvSpPr>
          <p:cNvPr id="5123" name="Rectangle 3"/>
          <p:cNvSpPr>
            <a:spLocks noGrp="1" noChangeArrowheads="1"/>
          </p:cNvSpPr>
          <p:nvPr>
            <p:ph type="dt" idx="1"/>
          </p:nvPr>
        </p:nvSpPr>
        <p:spPr bwMode="auto">
          <a:xfrm>
            <a:off x="3850217" y="0"/>
            <a:ext cx="2944283" cy="4965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vl1pPr>
          </a:lstStyle>
          <a:p>
            <a:endParaRPr lang="nb-NO" altLang="nb-NO"/>
          </a:p>
        </p:txBody>
      </p:sp>
      <p:sp>
        <p:nvSpPr>
          <p:cNvPr id="12292" name="Rectangle 4"/>
          <p:cNvSpPr>
            <a:spLocks noGrp="1" noRot="1" noChangeAspect="1" noChangeArrowheads="1" noTextEdit="1"/>
          </p:cNvSpPr>
          <p:nvPr>
            <p:ph type="sldImg" idx="2"/>
          </p:nvPr>
        </p:nvSpPr>
        <p:spPr bwMode="auto">
          <a:xfrm>
            <a:off x="419100" y="744538"/>
            <a:ext cx="59563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05934" y="4717415"/>
            <a:ext cx="4982633" cy="4469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9434830"/>
            <a:ext cx="2944283" cy="49657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vl1pPr>
          </a:lstStyle>
          <a:p>
            <a:endParaRPr lang="nb-NO" altLang="nb-NO"/>
          </a:p>
        </p:txBody>
      </p:sp>
      <p:sp>
        <p:nvSpPr>
          <p:cNvPr id="5127" name="Rectangle 7"/>
          <p:cNvSpPr>
            <a:spLocks noGrp="1" noChangeArrowheads="1"/>
          </p:cNvSpPr>
          <p:nvPr>
            <p:ph type="sldNum" sz="quarter" idx="5"/>
          </p:nvPr>
        </p:nvSpPr>
        <p:spPr bwMode="auto">
          <a:xfrm>
            <a:off x="3850217" y="9434830"/>
            <a:ext cx="2944283" cy="49657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vl1pPr>
          </a:lstStyle>
          <a:p>
            <a:fld id="{1F4A6721-39AC-4DD4-99E0-9996F4785D41}" type="slidenum">
              <a:rPr lang="en-US" altLang="nb-NO"/>
              <a:pPr/>
              <a:t>‹#›</a:t>
            </a:fld>
            <a:endParaRPr lang="en-US" altLang="nb-NO"/>
          </a:p>
        </p:txBody>
      </p:sp>
    </p:spTree>
    <p:extLst>
      <p:ext uri="{BB962C8B-B14F-4D97-AF65-F5344CB8AC3E}">
        <p14:creationId xmlns:p14="http://schemas.microsoft.com/office/powerpoint/2010/main" val="186674889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000" kern="1200">
        <a:solidFill>
          <a:schemeClr val="tx1"/>
        </a:solidFill>
        <a:latin typeface="Arial" charset="0"/>
        <a:ea typeface="ヒラギノ角ゴ Pro W3" charset="-128"/>
        <a:cs typeface="ヒラギノ角ゴ Pro W3" charset="-128"/>
      </a:defRPr>
    </a:lvl1pPr>
    <a:lvl2pPr marL="361950" algn="l" rtl="0" eaLnBrk="0" fontAlgn="base" hangingPunct="0">
      <a:spcBef>
        <a:spcPct val="30000"/>
      </a:spcBef>
      <a:spcAft>
        <a:spcPct val="0"/>
      </a:spcAft>
      <a:defRPr sz="1000" kern="1200">
        <a:solidFill>
          <a:schemeClr val="tx1"/>
        </a:solidFill>
        <a:latin typeface="Arial" charset="0"/>
        <a:ea typeface="ヒラギノ角ゴ Pro W3" charset="-128"/>
        <a:cs typeface="ヒラギノ角ゴ Pro W3" charset="-128"/>
      </a:defRPr>
    </a:lvl2pPr>
    <a:lvl3pPr marL="725488" algn="l" rtl="0" eaLnBrk="0" fontAlgn="base" hangingPunct="0">
      <a:spcBef>
        <a:spcPct val="30000"/>
      </a:spcBef>
      <a:spcAft>
        <a:spcPct val="0"/>
      </a:spcAft>
      <a:defRPr sz="1000" kern="1200">
        <a:solidFill>
          <a:schemeClr val="tx1"/>
        </a:solidFill>
        <a:latin typeface="Arial" charset="0"/>
        <a:ea typeface="ヒラギノ角ゴ Pro W3" charset="-128"/>
        <a:cs typeface="ヒラギノ角ゴ Pro W3" charset="-128"/>
      </a:defRPr>
    </a:lvl3pPr>
    <a:lvl4pPr marL="1087438" algn="l" rtl="0" eaLnBrk="0" fontAlgn="base" hangingPunct="0">
      <a:spcBef>
        <a:spcPct val="30000"/>
      </a:spcBef>
      <a:spcAft>
        <a:spcPct val="0"/>
      </a:spcAft>
      <a:defRPr sz="1000" kern="1200">
        <a:solidFill>
          <a:schemeClr val="tx1"/>
        </a:solidFill>
        <a:latin typeface="Arial" charset="0"/>
        <a:ea typeface="ヒラギノ角ゴ Pro W3" charset="-128"/>
        <a:cs typeface="ヒラギノ角ゴ Pro W3" charset="-128"/>
      </a:defRPr>
    </a:lvl4pPr>
    <a:lvl5pPr marL="1450975" algn="l" rtl="0" eaLnBrk="0" fontAlgn="base" hangingPunct="0">
      <a:spcBef>
        <a:spcPct val="30000"/>
      </a:spcBef>
      <a:spcAft>
        <a:spcPct val="0"/>
      </a:spcAft>
      <a:defRPr sz="1000" kern="1200">
        <a:solidFill>
          <a:schemeClr val="tx1"/>
        </a:solidFill>
        <a:latin typeface="Arial" charset="0"/>
        <a:ea typeface="ヒラギノ角ゴ Pro W3" charset="-128"/>
        <a:cs typeface="ヒラギノ角ゴ Pro W3" charset="-128"/>
      </a:defRPr>
    </a:lvl5pPr>
    <a:lvl6pPr marL="1814627" algn="l" defTabSz="362925" rtl="0" eaLnBrk="1" latinLnBrk="0" hangingPunct="1">
      <a:defRPr sz="1000" kern="1200">
        <a:solidFill>
          <a:schemeClr val="tx1"/>
        </a:solidFill>
        <a:latin typeface="+mn-lt"/>
        <a:ea typeface="+mn-ea"/>
        <a:cs typeface="+mn-cs"/>
      </a:defRPr>
    </a:lvl6pPr>
    <a:lvl7pPr marL="2177552" algn="l" defTabSz="362925" rtl="0" eaLnBrk="1" latinLnBrk="0" hangingPunct="1">
      <a:defRPr sz="1000" kern="1200">
        <a:solidFill>
          <a:schemeClr val="tx1"/>
        </a:solidFill>
        <a:latin typeface="+mn-lt"/>
        <a:ea typeface="+mn-ea"/>
        <a:cs typeface="+mn-cs"/>
      </a:defRPr>
    </a:lvl7pPr>
    <a:lvl8pPr marL="2540478" algn="l" defTabSz="362925" rtl="0" eaLnBrk="1" latinLnBrk="0" hangingPunct="1">
      <a:defRPr sz="1000" kern="1200">
        <a:solidFill>
          <a:schemeClr val="tx1"/>
        </a:solidFill>
        <a:latin typeface="+mn-lt"/>
        <a:ea typeface="+mn-ea"/>
        <a:cs typeface="+mn-cs"/>
      </a:defRPr>
    </a:lvl8pPr>
    <a:lvl9pPr marL="2903403" algn="l" defTabSz="362925"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1F4A6721-39AC-4DD4-99E0-9996F4785D41}" type="slidenum">
              <a:rPr lang="en-US" altLang="nb-NO" smtClean="0"/>
              <a:pPr/>
              <a:t>2</a:t>
            </a:fld>
            <a:endParaRPr lang="en-US" altLang="nb-NO"/>
          </a:p>
        </p:txBody>
      </p:sp>
    </p:spTree>
    <p:extLst>
      <p:ext uri="{BB962C8B-B14F-4D97-AF65-F5344CB8AC3E}">
        <p14:creationId xmlns:p14="http://schemas.microsoft.com/office/powerpoint/2010/main" val="3782587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ea typeface="ヒラギノ角ゴ Pro W3" charset="-128"/>
              </a:defRPr>
            </a:lvl1pPr>
            <a:lvl2pPr marL="37931725" indent="-37474525" eaLnBrk="0" hangingPunct="0">
              <a:defRPr sz="1600">
                <a:solidFill>
                  <a:schemeClr val="tx1"/>
                </a:solidFill>
                <a:latin typeface="Arial" charset="0"/>
                <a:ea typeface="ヒラギノ角ゴ Pro W3" charset="-128"/>
              </a:defRPr>
            </a:lvl2pPr>
            <a:lvl3pPr eaLnBrk="0" hangingPunct="0">
              <a:defRPr sz="1600">
                <a:solidFill>
                  <a:schemeClr val="tx1"/>
                </a:solidFill>
                <a:latin typeface="Arial" charset="0"/>
                <a:ea typeface="ヒラギノ角ゴ Pro W3" charset="-128"/>
              </a:defRPr>
            </a:lvl3pPr>
            <a:lvl4pPr eaLnBrk="0" hangingPunct="0">
              <a:defRPr sz="1600">
                <a:solidFill>
                  <a:schemeClr val="tx1"/>
                </a:solidFill>
                <a:latin typeface="Arial" charset="0"/>
                <a:ea typeface="ヒラギノ角ゴ Pro W3" charset="-128"/>
              </a:defRPr>
            </a:lvl4pPr>
            <a:lvl5pPr eaLnBrk="0" hangingPunct="0">
              <a:defRPr sz="1600">
                <a:solidFill>
                  <a:schemeClr val="tx1"/>
                </a:solidFill>
                <a:latin typeface="Arial" charset="0"/>
                <a:ea typeface="ヒラギノ角ゴ Pro W3" charset="-128"/>
              </a:defRPr>
            </a:lvl5pPr>
            <a:lvl6pPr marL="457200" eaLnBrk="0" fontAlgn="base" hangingPunct="0">
              <a:spcBef>
                <a:spcPct val="0"/>
              </a:spcBef>
              <a:spcAft>
                <a:spcPct val="0"/>
              </a:spcAft>
              <a:defRPr sz="1600">
                <a:solidFill>
                  <a:schemeClr val="tx1"/>
                </a:solidFill>
                <a:latin typeface="Arial" charset="0"/>
                <a:ea typeface="ヒラギノ角ゴ Pro W3" charset="-128"/>
              </a:defRPr>
            </a:lvl6pPr>
            <a:lvl7pPr marL="914400" eaLnBrk="0" fontAlgn="base" hangingPunct="0">
              <a:spcBef>
                <a:spcPct val="0"/>
              </a:spcBef>
              <a:spcAft>
                <a:spcPct val="0"/>
              </a:spcAft>
              <a:defRPr sz="1600">
                <a:solidFill>
                  <a:schemeClr val="tx1"/>
                </a:solidFill>
                <a:latin typeface="Arial" charset="0"/>
                <a:ea typeface="ヒラギノ角ゴ Pro W3" charset="-128"/>
              </a:defRPr>
            </a:lvl7pPr>
            <a:lvl8pPr marL="1371600" eaLnBrk="0" fontAlgn="base" hangingPunct="0">
              <a:spcBef>
                <a:spcPct val="0"/>
              </a:spcBef>
              <a:spcAft>
                <a:spcPct val="0"/>
              </a:spcAft>
              <a:defRPr sz="1600">
                <a:solidFill>
                  <a:schemeClr val="tx1"/>
                </a:solidFill>
                <a:latin typeface="Arial" charset="0"/>
                <a:ea typeface="ヒラギノ角ゴ Pro W3" charset="-128"/>
              </a:defRPr>
            </a:lvl8pPr>
            <a:lvl9pPr marL="1828800" eaLnBrk="0" fontAlgn="base" hangingPunct="0">
              <a:spcBef>
                <a:spcPct val="0"/>
              </a:spcBef>
              <a:spcAft>
                <a:spcPct val="0"/>
              </a:spcAft>
              <a:defRPr sz="1600">
                <a:solidFill>
                  <a:schemeClr val="tx1"/>
                </a:solidFill>
                <a:latin typeface="Arial" charset="0"/>
                <a:ea typeface="ヒラギノ角ゴ Pro W3" charset="-128"/>
              </a:defRPr>
            </a:lvl9pPr>
          </a:lstStyle>
          <a:p>
            <a:fld id="{AAA5D3D9-1A0A-451C-BEAD-F42B595CB589}" type="slidenum">
              <a:rPr lang="en-US" altLang="nb-NO" sz="1200"/>
              <a:pPr/>
              <a:t>5</a:t>
            </a:fld>
            <a:endParaRPr lang="en-US" altLang="nb-NO"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nb-NO"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Legemeldt: ca. 3,1 %</a:t>
            </a:r>
          </a:p>
          <a:p>
            <a:r>
              <a:rPr lang="nb-NO" dirty="0" smtClean="0"/>
              <a:t>Elisabeth</a:t>
            </a:r>
            <a:r>
              <a:rPr lang="nb-NO" baseline="0" dirty="0" smtClean="0"/>
              <a:t> vil si noe mer utdypende om sykefraværstallene.</a:t>
            </a:r>
            <a:endParaRPr lang="nb-NO" dirty="0"/>
          </a:p>
        </p:txBody>
      </p:sp>
      <p:sp>
        <p:nvSpPr>
          <p:cNvPr id="4" name="Slide Number Placeholder 3"/>
          <p:cNvSpPr>
            <a:spLocks noGrp="1"/>
          </p:cNvSpPr>
          <p:nvPr>
            <p:ph type="sldNum" sz="quarter" idx="10"/>
          </p:nvPr>
        </p:nvSpPr>
        <p:spPr/>
        <p:txBody>
          <a:bodyPr/>
          <a:lstStyle/>
          <a:p>
            <a:fld id="{1F4A6721-39AC-4DD4-99E0-9996F4785D41}" type="slidenum">
              <a:rPr lang="en-US" altLang="nb-NO" smtClean="0"/>
              <a:pPr/>
              <a:t>7</a:t>
            </a:fld>
            <a:endParaRPr lang="en-US" altLang="nb-NO"/>
          </a:p>
        </p:txBody>
      </p:sp>
    </p:spTree>
    <p:extLst>
      <p:ext uri="{BB962C8B-B14F-4D97-AF65-F5344CB8AC3E}">
        <p14:creationId xmlns:p14="http://schemas.microsoft.com/office/powerpoint/2010/main" val="2123081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i="1" dirty="0" smtClean="0"/>
              <a:t>Målt i perioden:</a:t>
            </a:r>
          </a:p>
          <a:p>
            <a:r>
              <a:rPr lang="nb-NO" i="1" dirty="0" smtClean="0"/>
              <a:t>Antall:</a:t>
            </a:r>
          </a:p>
          <a:p>
            <a:r>
              <a:rPr lang="nb-NO" i="1" dirty="0" smtClean="0"/>
              <a:t>Fordeling:</a:t>
            </a:r>
          </a:p>
          <a:p>
            <a:r>
              <a:rPr lang="nb-NO" i="1" dirty="0" smtClean="0"/>
              <a:t>Annet:</a:t>
            </a:r>
          </a:p>
          <a:p>
            <a:endParaRPr lang="nb-NO" dirty="0"/>
          </a:p>
        </p:txBody>
      </p:sp>
      <p:sp>
        <p:nvSpPr>
          <p:cNvPr id="4" name="Slide Number Placeholder 3"/>
          <p:cNvSpPr>
            <a:spLocks noGrp="1"/>
          </p:cNvSpPr>
          <p:nvPr>
            <p:ph type="sldNum" sz="quarter" idx="10"/>
          </p:nvPr>
        </p:nvSpPr>
        <p:spPr/>
        <p:txBody>
          <a:bodyPr/>
          <a:lstStyle/>
          <a:p>
            <a:fld id="{1F4A6721-39AC-4DD4-99E0-9996F4785D41}" type="slidenum">
              <a:rPr lang="en-US" altLang="nb-NO" smtClean="0"/>
              <a:pPr/>
              <a:t>8</a:t>
            </a:fld>
            <a:endParaRPr lang="en-US" altLang="nb-NO"/>
          </a:p>
        </p:txBody>
      </p:sp>
    </p:spTree>
    <p:extLst>
      <p:ext uri="{BB962C8B-B14F-4D97-AF65-F5344CB8AC3E}">
        <p14:creationId xmlns:p14="http://schemas.microsoft.com/office/powerpoint/2010/main" val="1487596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Vurdering av om arbeidsgivers tilretteleggingsplikt er oppfylt (</a:t>
            </a:r>
            <a:r>
              <a:rPr lang="nb-NO" dirty="0" err="1" smtClean="0"/>
              <a:t>aml</a:t>
            </a:r>
            <a:r>
              <a:rPr lang="nb-NO" dirty="0" smtClean="0"/>
              <a:t> 4-6)</a:t>
            </a:r>
            <a:endParaRPr lang="nb-NO" dirty="0"/>
          </a:p>
        </p:txBody>
      </p:sp>
      <p:sp>
        <p:nvSpPr>
          <p:cNvPr id="4" name="Slide Number Placeholder 3"/>
          <p:cNvSpPr>
            <a:spLocks noGrp="1"/>
          </p:cNvSpPr>
          <p:nvPr>
            <p:ph type="sldNum" sz="quarter" idx="10"/>
          </p:nvPr>
        </p:nvSpPr>
        <p:spPr/>
        <p:txBody>
          <a:bodyPr/>
          <a:lstStyle/>
          <a:p>
            <a:fld id="{1F4A6721-39AC-4DD4-99E0-9996F4785D41}" type="slidenum">
              <a:rPr lang="en-US" altLang="nb-NO" smtClean="0"/>
              <a:pPr/>
              <a:t>14</a:t>
            </a:fld>
            <a:endParaRPr lang="en-US" altLang="nb-NO"/>
          </a:p>
        </p:txBody>
      </p:sp>
    </p:spTree>
    <p:extLst>
      <p:ext uri="{BB962C8B-B14F-4D97-AF65-F5344CB8AC3E}">
        <p14:creationId xmlns:p14="http://schemas.microsoft.com/office/powerpoint/2010/main" val="2506377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Hvis omplassering/Overføring til annet arbeid: Først finne</a:t>
            </a:r>
            <a:r>
              <a:rPr lang="nb-NO" baseline="0" dirty="0" smtClean="0"/>
              <a:t> løsning innenfor eget </a:t>
            </a:r>
            <a:r>
              <a:rPr lang="nb-NO" baseline="0" dirty="0" err="1" smtClean="0"/>
              <a:t>fak</a:t>
            </a:r>
            <a:r>
              <a:rPr lang="nb-NO" baseline="0" dirty="0" smtClean="0"/>
              <a:t>./</a:t>
            </a:r>
            <a:r>
              <a:rPr lang="nb-NO" baseline="0" dirty="0" err="1" smtClean="0"/>
              <a:t>inst</a:t>
            </a:r>
            <a:r>
              <a:rPr lang="nb-NO" baseline="0" dirty="0" smtClean="0"/>
              <a:t>.</a:t>
            </a:r>
          </a:p>
          <a:p>
            <a:r>
              <a:rPr lang="nb-NO" baseline="0" dirty="0" smtClean="0"/>
              <a:t>Alt. En ledig passende stilling hvis arbeidstaker ellers er skikket for stillingen.</a:t>
            </a:r>
          </a:p>
          <a:p>
            <a:endParaRPr lang="nb-NO" baseline="0" dirty="0" smtClean="0"/>
          </a:p>
          <a:p>
            <a:r>
              <a:rPr lang="nb-NO" baseline="0" dirty="0" smtClean="0"/>
              <a:t>§ 8-4 og </a:t>
            </a:r>
            <a:r>
              <a:rPr lang="nb-NO" baseline="0" dirty="0" err="1" smtClean="0"/>
              <a:t>aml</a:t>
            </a:r>
            <a:r>
              <a:rPr lang="nb-NO" baseline="0" dirty="0" smtClean="0"/>
              <a:t>. § 4-6 skal praktiseres i lys av hverandre, slik at arbeidstakers plikt etter </a:t>
            </a:r>
            <a:r>
              <a:rPr lang="nb-NO" baseline="0" dirty="0" err="1" smtClean="0"/>
              <a:t>ftrl</a:t>
            </a:r>
            <a:r>
              <a:rPr lang="nb-NO" baseline="0" dirty="0" smtClean="0"/>
              <a:t>. ikke går lenger enn arbeidsgivers tilretteleggingsplikt etter </a:t>
            </a:r>
            <a:r>
              <a:rPr lang="nb-NO" baseline="0" dirty="0" err="1" smtClean="0"/>
              <a:t>aml</a:t>
            </a:r>
            <a:r>
              <a:rPr lang="nb-NO" baseline="0" dirty="0" smtClean="0"/>
              <a:t>. </a:t>
            </a:r>
          </a:p>
          <a:p>
            <a:endParaRPr lang="nb-NO" baseline="0" dirty="0" smtClean="0"/>
          </a:p>
          <a:p>
            <a:r>
              <a:rPr lang="nb-NO" dirty="0" smtClean="0"/>
              <a:t>§ 8-4. </a:t>
            </a:r>
            <a:r>
              <a:rPr lang="nb-NO" i="1" dirty="0" err="1" smtClean="0"/>
              <a:t>Arbeidsuførhet</a:t>
            </a:r>
            <a:r>
              <a:rPr lang="nb-NO" dirty="0" err="1" smtClean="0"/>
              <a:t>Sykepenger</a:t>
            </a:r>
            <a:r>
              <a:rPr lang="nb-NO" dirty="0" smtClean="0"/>
              <a:t> ytes til den som er arbeidsufør på grunn av en funksjonsnedsettelse som klart skyldes sykdom eller skade. Arbeidsuførhet som skyldes sosiale eller økonomiske problemer o.l., gir ikke rett til sykepenger.</a:t>
            </a:r>
          </a:p>
          <a:p>
            <a:r>
              <a:rPr lang="nb-NO" dirty="0" smtClean="0"/>
              <a:t>For å få rett til sykepenger skal medlemmet så tidlig som mulig og senest innen 8 uker prøve seg i arbeidsrelatert aktivitet, jf. arbeidsmiljøloven § 4-6 første ledd og folketrygdloven § 8-7 a første ledd, unntatt når medisinske grunner klart er til hinder for slik aktivitet. Det kan unntaksvis likevel ytes sykepenger utover 8 uker dersom arbeidsrelaterte aktiviteter ikke kan gjennomføres på arbeidsplassen.</a:t>
            </a:r>
          </a:p>
          <a:p>
            <a:endParaRPr lang="nb-NO" baseline="0" dirty="0" smtClean="0"/>
          </a:p>
          <a:p>
            <a:endParaRPr lang="nb-NO" dirty="0"/>
          </a:p>
        </p:txBody>
      </p:sp>
      <p:sp>
        <p:nvSpPr>
          <p:cNvPr id="4" name="Slide Number Placeholder 3"/>
          <p:cNvSpPr>
            <a:spLocks noGrp="1"/>
          </p:cNvSpPr>
          <p:nvPr>
            <p:ph type="sldNum" sz="quarter" idx="10"/>
          </p:nvPr>
        </p:nvSpPr>
        <p:spPr/>
        <p:txBody>
          <a:bodyPr/>
          <a:lstStyle/>
          <a:p>
            <a:fld id="{1F4A6721-39AC-4DD4-99E0-9996F4785D41}" type="slidenum">
              <a:rPr lang="en-US" altLang="nb-NO" smtClean="0"/>
              <a:pPr/>
              <a:t>17</a:t>
            </a:fld>
            <a:endParaRPr lang="en-US" altLang="nb-NO"/>
          </a:p>
        </p:txBody>
      </p:sp>
    </p:spTree>
    <p:extLst>
      <p:ext uri="{BB962C8B-B14F-4D97-AF65-F5344CB8AC3E}">
        <p14:creationId xmlns:p14="http://schemas.microsoft.com/office/powerpoint/2010/main" val="256914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Aktivitetsplikten er skjerpet</a:t>
            </a:r>
            <a:r>
              <a:rPr lang="nb-NO" baseline="0" dirty="0" smtClean="0"/>
              <a:t> inn.</a:t>
            </a:r>
          </a:p>
          <a:p>
            <a:endParaRPr lang="nb-NO" baseline="0" dirty="0" smtClean="0"/>
          </a:p>
          <a:p>
            <a:r>
              <a:rPr lang="nb-NO" baseline="0" dirty="0" err="1" smtClean="0"/>
              <a:t>Aml</a:t>
            </a:r>
            <a:r>
              <a:rPr lang="nb-NO" baseline="0" dirty="0" smtClean="0"/>
              <a:t> § 2-3 nr. 1</a:t>
            </a:r>
          </a:p>
          <a:p>
            <a:pPr marL="0" marR="0" lvl="0" indent="0" algn="l" defTabSz="914400" rtl="0" eaLnBrk="0" fontAlgn="base" latinLnBrk="0" hangingPunct="0">
              <a:lnSpc>
                <a:spcPct val="100000"/>
              </a:lnSpc>
              <a:spcBef>
                <a:spcPct val="30000"/>
              </a:spcBef>
              <a:spcAft>
                <a:spcPct val="0"/>
              </a:spcAft>
              <a:buClrTx/>
              <a:buSzTx/>
              <a:buFontTx/>
              <a:buNone/>
              <a:tabLst/>
              <a:defRPr/>
            </a:pPr>
            <a:r>
              <a:rPr lang="nb-NO" dirty="0" smtClean="0"/>
              <a:t>(1) «Arbeidstaker skal medvirke ved utforming, gjennomføring og oppfølging av virksomhetens systematiske helse-, miljø- og sikkerhetsarbeid. Arbeidstaker skal delta i det organiserte verne- og miljøarbeidet i virksomheten og skal aktivt medvirke ved gjennomføring av de tiltak som blir satt i verk for å skape et godt og sikkert arbeidsmiljø.» (…)</a:t>
            </a:r>
          </a:p>
          <a:p>
            <a:endParaRPr lang="nb-NO" dirty="0"/>
          </a:p>
        </p:txBody>
      </p:sp>
      <p:sp>
        <p:nvSpPr>
          <p:cNvPr id="4" name="Slide Number Placeholder 3"/>
          <p:cNvSpPr>
            <a:spLocks noGrp="1"/>
          </p:cNvSpPr>
          <p:nvPr>
            <p:ph type="sldNum" sz="quarter" idx="10"/>
          </p:nvPr>
        </p:nvSpPr>
        <p:spPr/>
        <p:txBody>
          <a:bodyPr/>
          <a:lstStyle/>
          <a:p>
            <a:fld id="{1F4A6721-39AC-4DD4-99E0-9996F4785D41}" type="slidenum">
              <a:rPr lang="en-US" altLang="nb-NO" smtClean="0"/>
              <a:pPr/>
              <a:t>18</a:t>
            </a:fld>
            <a:endParaRPr lang="en-US" altLang="nb-NO"/>
          </a:p>
        </p:txBody>
      </p:sp>
    </p:spTree>
    <p:extLst>
      <p:ext uri="{BB962C8B-B14F-4D97-AF65-F5344CB8AC3E}">
        <p14:creationId xmlns:p14="http://schemas.microsoft.com/office/powerpoint/2010/main" val="31620596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a:xfrm>
            <a:off x="883155" y="1917128"/>
            <a:ext cx="7543800" cy="952500"/>
          </a:xfrm>
        </p:spPr>
        <p:txBody>
          <a:bodyPr anchor="b"/>
          <a:lstStyle>
            <a:lvl1pPr>
              <a:defRPr sz="1600"/>
            </a:lvl1pPr>
          </a:lstStyle>
          <a:p>
            <a:r>
              <a:rPr lang="en-US" smtClean="0"/>
              <a:t>Click to edit Master title style</a:t>
            </a:r>
            <a:endParaRPr lang="en-US"/>
          </a:p>
        </p:txBody>
      </p:sp>
      <p:sp>
        <p:nvSpPr>
          <p:cNvPr id="3075" name="Rectangle 3"/>
          <p:cNvSpPr>
            <a:spLocks noGrp="1" noChangeArrowheads="1"/>
          </p:cNvSpPr>
          <p:nvPr>
            <p:ph type="subTitle" sz="quarter" idx="1"/>
          </p:nvPr>
        </p:nvSpPr>
        <p:spPr>
          <a:xfrm>
            <a:off x="883155" y="2857500"/>
            <a:ext cx="7543800" cy="1460500"/>
          </a:xfrm>
        </p:spPr>
        <p:txBody>
          <a:bodyPr/>
          <a:lstStyle>
            <a:lvl1pPr marL="0" indent="0">
              <a:buFontTx/>
              <a:buNone/>
              <a:defRPr/>
            </a:lvl1pPr>
          </a:lstStyle>
          <a:p>
            <a:r>
              <a:rPr lang="en-US" smtClean="0"/>
              <a:t>Click to edit Master subtitle style</a:t>
            </a:r>
            <a:endParaRPr lang="en-US"/>
          </a:p>
        </p:txBody>
      </p:sp>
    </p:spTree>
    <p:extLst>
      <p:ext uri="{BB962C8B-B14F-4D97-AF65-F5344CB8AC3E}">
        <p14:creationId xmlns:p14="http://schemas.microsoft.com/office/powerpoint/2010/main" val="3986965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Rectangle 10"/>
          <p:cNvSpPr>
            <a:spLocks noGrp="1" noChangeArrowheads="1"/>
          </p:cNvSpPr>
          <p:nvPr>
            <p:ph type="dt" sz="half" idx="10"/>
          </p:nvPr>
        </p:nvSpPr>
        <p:spPr>
          <a:ln/>
        </p:spPr>
        <p:txBody>
          <a:bodyPr/>
          <a:lstStyle>
            <a:lvl1pPr>
              <a:defRPr/>
            </a:lvl1pPr>
          </a:lstStyle>
          <a:p>
            <a:fld id="{FB685D23-DD65-4C79-85E3-BFD5321579C7}" type="datetime1">
              <a:rPr lang="nb-NO" altLang="nb-NO"/>
              <a:pPr/>
              <a:t>17.11.2017</a:t>
            </a:fld>
            <a:endParaRPr lang="nb-NO" altLang="nb-NO"/>
          </a:p>
        </p:txBody>
      </p:sp>
      <p:sp>
        <p:nvSpPr>
          <p:cNvPr id="5" name="Rectangle 12"/>
          <p:cNvSpPr>
            <a:spLocks noGrp="1" noChangeArrowheads="1"/>
          </p:cNvSpPr>
          <p:nvPr>
            <p:ph type="sldNum" sz="quarter" idx="11"/>
          </p:nvPr>
        </p:nvSpPr>
        <p:spPr>
          <a:ln/>
        </p:spPr>
        <p:txBody>
          <a:bodyPr/>
          <a:lstStyle>
            <a:lvl1pPr>
              <a:defRPr/>
            </a:lvl1pPr>
          </a:lstStyle>
          <a:p>
            <a:fld id="{698641C6-D45E-4B3A-A08E-AC8766AC1DAC}" type="slidenum">
              <a:rPr lang="en-US" altLang="nb-NO"/>
              <a:pPr/>
              <a:t>‹#›</a:t>
            </a:fld>
            <a:endParaRPr lang="en-US" altLang="nb-NO"/>
          </a:p>
        </p:txBody>
      </p:sp>
    </p:spTree>
    <p:extLst>
      <p:ext uri="{BB962C8B-B14F-4D97-AF65-F5344CB8AC3E}">
        <p14:creationId xmlns:p14="http://schemas.microsoft.com/office/powerpoint/2010/main" val="1627942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3"/>
          </a:xfrm>
        </p:spPr>
        <p:txBody>
          <a:bodyPr anchor="t"/>
          <a:lstStyle>
            <a:lvl1pPr algn="l">
              <a:defRPr sz="32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422262"/>
            <a:ext cx="7772400" cy="1250155"/>
          </a:xfrm>
        </p:spPr>
        <p:txBody>
          <a:bodyPr anchor="b"/>
          <a:lstStyle>
            <a:lvl1pPr marL="0" indent="0">
              <a:buNone/>
              <a:defRPr sz="1600"/>
            </a:lvl1pPr>
            <a:lvl2pPr marL="362925" indent="0">
              <a:buNone/>
              <a:defRPr sz="1400"/>
            </a:lvl2pPr>
            <a:lvl3pPr marL="725851" indent="0">
              <a:buNone/>
              <a:defRPr sz="1300"/>
            </a:lvl3pPr>
            <a:lvl4pPr marL="1088776" indent="0">
              <a:buNone/>
              <a:defRPr sz="1100"/>
            </a:lvl4pPr>
            <a:lvl5pPr marL="1451701" indent="0">
              <a:buNone/>
              <a:defRPr sz="1100"/>
            </a:lvl5pPr>
            <a:lvl6pPr marL="1814627" indent="0">
              <a:buNone/>
              <a:defRPr sz="1100"/>
            </a:lvl6pPr>
            <a:lvl7pPr marL="2177552" indent="0">
              <a:buNone/>
              <a:defRPr sz="1100"/>
            </a:lvl7pPr>
            <a:lvl8pPr marL="2540478" indent="0">
              <a:buNone/>
              <a:defRPr sz="1100"/>
            </a:lvl8pPr>
            <a:lvl9pPr marL="2903403" indent="0">
              <a:buNone/>
              <a:defRPr sz="1100"/>
            </a:lvl9pPr>
          </a:lstStyle>
          <a:p>
            <a:pPr lvl="0"/>
            <a:r>
              <a:rPr lang="en-US" smtClean="0"/>
              <a:t>Edit Master text styles</a:t>
            </a:r>
          </a:p>
        </p:txBody>
      </p:sp>
      <p:sp>
        <p:nvSpPr>
          <p:cNvPr id="4" name="Rectangle 10"/>
          <p:cNvSpPr>
            <a:spLocks noGrp="1" noChangeArrowheads="1"/>
          </p:cNvSpPr>
          <p:nvPr>
            <p:ph type="dt" sz="half" idx="10"/>
          </p:nvPr>
        </p:nvSpPr>
        <p:spPr>
          <a:ln/>
        </p:spPr>
        <p:txBody>
          <a:bodyPr/>
          <a:lstStyle>
            <a:lvl1pPr>
              <a:defRPr/>
            </a:lvl1pPr>
          </a:lstStyle>
          <a:p>
            <a:fld id="{18D1F464-7C15-4F11-AADB-237E7A454215}" type="datetime1">
              <a:rPr lang="nb-NO" altLang="nb-NO"/>
              <a:pPr/>
              <a:t>17.11.2017</a:t>
            </a:fld>
            <a:endParaRPr lang="nb-NO" altLang="nb-NO"/>
          </a:p>
        </p:txBody>
      </p:sp>
      <p:sp>
        <p:nvSpPr>
          <p:cNvPr id="5" name="Rectangle 12"/>
          <p:cNvSpPr>
            <a:spLocks noGrp="1" noChangeArrowheads="1"/>
          </p:cNvSpPr>
          <p:nvPr>
            <p:ph type="sldNum" sz="quarter" idx="11"/>
          </p:nvPr>
        </p:nvSpPr>
        <p:spPr>
          <a:ln/>
        </p:spPr>
        <p:txBody>
          <a:bodyPr/>
          <a:lstStyle>
            <a:lvl1pPr>
              <a:defRPr/>
            </a:lvl1pPr>
          </a:lstStyle>
          <a:p>
            <a:fld id="{D5C94837-C0B8-488E-85FD-51EB1D151D95}" type="slidenum">
              <a:rPr lang="en-US" altLang="nb-NO"/>
              <a:pPr/>
              <a:t>‹#›</a:t>
            </a:fld>
            <a:endParaRPr lang="en-US" altLang="nb-NO"/>
          </a:p>
        </p:txBody>
      </p:sp>
    </p:spTree>
    <p:extLst>
      <p:ext uri="{BB962C8B-B14F-4D97-AF65-F5344CB8AC3E}">
        <p14:creationId xmlns:p14="http://schemas.microsoft.com/office/powerpoint/2010/main" val="1717165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990600" y="1651000"/>
            <a:ext cx="3771900" cy="3429000"/>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4914900" y="1651000"/>
            <a:ext cx="3771900" cy="3429000"/>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Rectangle 10"/>
          <p:cNvSpPr>
            <a:spLocks noGrp="1" noChangeArrowheads="1"/>
          </p:cNvSpPr>
          <p:nvPr>
            <p:ph type="dt" sz="half" idx="10"/>
          </p:nvPr>
        </p:nvSpPr>
        <p:spPr>
          <a:ln/>
        </p:spPr>
        <p:txBody>
          <a:bodyPr/>
          <a:lstStyle>
            <a:lvl1pPr>
              <a:defRPr/>
            </a:lvl1pPr>
          </a:lstStyle>
          <a:p>
            <a:fld id="{7ACF2973-0B22-4282-8565-7A0E184B4E70}" type="datetime1">
              <a:rPr lang="nb-NO" altLang="nb-NO"/>
              <a:pPr/>
              <a:t>17.11.2017</a:t>
            </a:fld>
            <a:endParaRPr lang="nb-NO" altLang="nb-NO"/>
          </a:p>
        </p:txBody>
      </p:sp>
      <p:sp>
        <p:nvSpPr>
          <p:cNvPr id="6" name="Rectangle 12"/>
          <p:cNvSpPr>
            <a:spLocks noGrp="1" noChangeArrowheads="1"/>
          </p:cNvSpPr>
          <p:nvPr>
            <p:ph type="sldNum" sz="quarter" idx="11"/>
          </p:nvPr>
        </p:nvSpPr>
        <p:spPr>
          <a:ln/>
        </p:spPr>
        <p:txBody>
          <a:bodyPr/>
          <a:lstStyle>
            <a:lvl1pPr>
              <a:defRPr/>
            </a:lvl1pPr>
          </a:lstStyle>
          <a:p>
            <a:fld id="{59EEE00B-82FC-47F9-A9E4-D7D49E2FC53D}" type="slidenum">
              <a:rPr lang="en-US" altLang="nb-NO"/>
              <a:pPr/>
              <a:t>‹#›</a:t>
            </a:fld>
            <a:endParaRPr lang="en-US" altLang="nb-NO"/>
          </a:p>
        </p:txBody>
      </p:sp>
    </p:spTree>
    <p:extLst>
      <p:ext uri="{BB962C8B-B14F-4D97-AF65-F5344CB8AC3E}">
        <p14:creationId xmlns:p14="http://schemas.microsoft.com/office/powerpoint/2010/main" val="1591700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6"/>
            <a:ext cx="8229600" cy="952500"/>
          </a:xfrm>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1" y="1279260"/>
            <a:ext cx="4040188" cy="533135"/>
          </a:xfrm>
        </p:spPr>
        <p:txBody>
          <a:bodyPr anchor="b"/>
          <a:lstStyle>
            <a:lvl1pPr marL="0" indent="0">
              <a:buNone/>
              <a:defRPr sz="1900" b="1"/>
            </a:lvl1pPr>
            <a:lvl2pPr marL="362925" indent="0">
              <a:buNone/>
              <a:defRPr sz="1600" b="1"/>
            </a:lvl2pPr>
            <a:lvl3pPr marL="725851" indent="0">
              <a:buNone/>
              <a:defRPr sz="1400" b="1"/>
            </a:lvl3pPr>
            <a:lvl4pPr marL="1088776" indent="0">
              <a:buNone/>
              <a:defRPr sz="1300" b="1"/>
            </a:lvl4pPr>
            <a:lvl5pPr marL="1451701" indent="0">
              <a:buNone/>
              <a:defRPr sz="1300" b="1"/>
            </a:lvl5pPr>
            <a:lvl6pPr marL="1814627" indent="0">
              <a:buNone/>
              <a:defRPr sz="1300" b="1"/>
            </a:lvl6pPr>
            <a:lvl7pPr marL="2177552" indent="0">
              <a:buNone/>
              <a:defRPr sz="1300" b="1"/>
            </a:lvl7pPr>
            <a:lvl8pPr marL="2540478" indent="0">
              <a:buNone/>
              <a:defRPr sz="1300" b="1"/>
            </a:lvl8pPr>
            <a:lvl9pPr marL="2903403" indent="0">
              <a:buNone/>
              <a:defRPr sz="1300" b="1"/>
            </a:lvl9pPr>
          </a:lstStyle>
          <a:p>
            <a:pPr lvl="0"/>
            <a:r>
              <a:rPr lang="en-US" smtClean="0"/>
              <a:t>Edit Master text styles</a:t>
            </a:r>
          </a:p>
        </p:txBody>
      </p:sp>
      <p:sp>
        <p:nvSpPr>
          <p:cNvPr id="4" name="Content Placeholder 3"/>
          <p:cNvSpPr>
            <a:spLocks noGrp="1"/>
          </p:cNvSpPr>
          <p:nvPr>
            <p:ph sz="half" idx="2"/>
          </p:nvPr>
        </p:nvSpPr>
        <p:spPr>
          <a:xfrm>
            <a:off x="457201" y="1812397"/>
            <a:ext cx="4040188" cy="329274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7" y="1279260"/>
            <a:ext cx="4041775" cy="533135"/>
          </a:xfrm>
        </p:spPr>
        <p:txBody>
          <a:bodyPr anchor="b"/>
          <a:lstStyle>
            <a:lvl1pPr marL="0" indent="0">
              <a:buNone/>
              <a:defRPr sz="1900" b="1"/>
            </a:lvl1pPr>
            <a:lvl2pPr marL="362925" indent="0">
              <a:buNone/>
              <a:defRPr sz="1600" b="1"/>
            </a:lvl2pPr>
            <a:lvl3pPr marL="725851" indent="0">
              <a:buNone/>
              <a:defRPr sz="1400" b="1"/>
            </a:lvl3pPr>
            <a:lvl4pPr marL="1088776" indent="0">
              <a:buNone/>
              <a:defRPr sz="1300" b="1"/>
            </a:lvl4pPr>
            <a:lvl5pPr marL="1451701" indent="0">
              <a:buNone/>
              <a:defRPr sz="1300" b="1"/>
            </a:lvl5pPr>
            <a:lvl6pPr marL="1814627" indent="0">
              <a:buNone/>
              <a:defRPr sz="1300" b="1"/>
            </a:lvl6pPr>
            <a:lvl7pPr marL="2177552" indent="0">
              <a:buNone/>
              <a:defRPr sz="1300" b="1"/>
            </a:lvl7pPr>
            <a:lvl8pPr marL="2540478" indent="0">
              <a:buNone/>
              <a:defRPr sz="1300" b="1"/>
            </a:lvl8pPr>
            <a:lvl9pPr marL="2903403" indent="0">
              <a:buNone/>
              <a:defRPr sz="1300" b="1"/>
            </a:lvl9pPr>
          </a:lstStyle>
          <a:p>
            <a:pPr lvl="0"/>
            <a:r>
              <a:rPr lang="en-US" smtClean="0"/>
              <a:t>Edit Master text styles</a:t>
            </a:r>
          </a:p>
        </p:txBody>
      </p:sp>
      <p:sp>
        <p:nvSpPr>
          <p:cNvPr id="6" name="Content Placeholder 5"/>
          <p:cNvSpPr>
            <a:spLocks noGrp="1"/>
          </p:cNvSpPr>
          <p:nvPr>
            <p:ph sz="quarter" idx="4"/>
          </p:nvPr>
        </p:nvSpPr>
        <p:spPr>
          <a:xfrm>
            <a:off x="4645027" y="1812397"/>
            <a:ext cx="4041775" cy="329274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7" name="Rectangle 10"/>
          <p:cNvSpPr>
            <a:spLocks noGrp="1" noChangeArrowheads="1"/>
          </p:cNvSpPr>
          <p:nvPr>
            <p:ph type="dt" sz="half" idx="10"/>
          </p:nvPr>
        </p:nvSpPr>
        <p:spPr>
          <a:ln/>
        </p:spPr>
        <p:txBody>
          <a:bodyPr/>
          <a:lstStyle>
            <a:lvl1pPr>
              <a:defRPr/>
            </a:lvl1pPr>
          </a:lstStyle>
          <a:p>
            <a:fld id="{F317D20F-71F0-4DE9-B431-0DEBF298AC75}" type="datetime1">
              <a:rPr lang="nb-NO" altLang="nb-NO"/>
              <a:pPr/>
              <a:t>17.11.2017</a:t>
            </a:fld>
            <a:endParaRPr lang="nb-NO" altLang="nb-NO"/>
          </a:p>
        </p:txBody>
      </p:sp>
      <p:sp>
        <p:nvSpPr>
          <p:cNvPr id="8" name="Rectangle 12"/>
          <p:cNvSpPr>
            <a:spLocks noGrp="1" noChangeArrowheads="1"/>
          </p:cNvSpPr>
          <p:nvPr>
            <p:ph type="sldNum" sz="quarter" idx="11"/>
          </p:nvPr>
        </p:nvSpPr>
        <p:spPr>
          <a:ln/>
        </p:spPr>
        <p:txBody>
          <a:bodyPr/>
          <a:lstStyle>
            <a:lvl1pPr>
              <a:defRPr/>
            </a:lvl1pPr>
          </a:lstStyle>
          <a:p>
            <a:fld id="{63CD0B60-1B5D-4E70-991D-D50E967558F9}" type="slidenum">
              <a:rPr lang="en-US" altLang="nb-NO"/>
              <a:pPr/>
              <a:t>‹#›</a:t>
            </a:fld>
            <a:endParaRPr lang="en-US" altLang="nb-NO"/>
          </a:p>
        </p:txBody>
      </p:sp>
    </p:spTree>
    <p:extLst>
      <p:ext uri="{BB962C8B-B14F-4D97-AF65-F5344CB8AC3E}">
        <p14:creationId xmlns:p14="http://schemas.microsoft.com/office/powerpoint/2010/main" val="3897095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Rectangle 10"/>
          <p:cNvSpPr>
            <a:spLocks noGrp="1" noChangeArrowheads="1"/>
          </p:cNvSpPr>
          <p:nvPr>
            <p:ph type="dt" sz="half" idx="10"/>
          </p:nvPr>
        </p:nvSpPr>
        <p:spPr>
          <a:ln/>
        </p:spPr>
        <p:txBody>
          <a:bodyPr/>
          <a:lstStyle>
            <a:lvl1pPr>
              <a:defRPr/>
            </a:lvl1pPr>
          </a:lstStyle>
          <a:p>
            <a:fld id="{84D499AF-E6E2-412F-956B-876FD1C34410}" type="datetime1">
              <a:rPr lang="nb-NO" altLang="nb-NO"/>
              <a:pPr/>
              <a:t>17.11.2017</a:t>
            </a:fld>
            <a:endParaRPr lang="nb-NO" altLang="nb-NO"/>
          </a:p>
        </p:txBody>
      </p:sp>
      <p:sp>
        <p:nvSpPr>
          <p:cNvPr id="4" name="Rectangle 12"/>
          <p:cNvSpPr>
            <a:spLocks noGrp="1" noChangeArrowheads="1"/>
          </p:cNvSpPr>
          <p:nvPr>
            <p:ph type="sldNum" sz="quarter" idx="11"/>
          </p:nvPr>
        </p:nvSpPr>
        <p:spPr>
          <a:ln/>
        </p:spPr>
        <p:txBody>
          <a:bodyPr/>
          <a:lstStyle>
            <a:lvl1pPr>
              <a:defRPr/>
            </a:lvl1pPr>
          </a:lstStyle>
          <a:p>
            <a:fld id="{2360E800-F732-471D-98EA-1CEF5C3FBCBF}" type="slidenum">
              <a:rPr lang="en-US" altLang="nb-NO"/>
              <a:pPr/>
              <a:t>‹#›</a:t>
            </a:fld>
            <a:endParaRPr lang="en-US" altLang="nb-NO"/>
          </a:p>
        </p:txBody>
      </p:sp>
    </p:spTree>
    <p:extLst>
      <p:ext uri="{BB962C8B-B14F-4D97-AF65-F5344CB8AC3E}">
        <p14:creationId xmlns:p14="http://schemas.microsoft.com/office/powerpoint/2010/main" val="3220875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fld id="{4FCB1765-242F-4223-91E4-CFCB44427516}" type="datetime1">
              <a:rPr lang="nb-NO" altLang="nb-NO"/>
              <a:pPr/>
              <a:t>17.11.2017</a:t>
            </a:fld>
            <a:endParaRPr lang="nb-NO" altLang="nb-NO"/>
          </a:p>
        </p:txBody>
      </p:sp>
      <p:sp>
        <p:nvSpPr>
          <p:cNvPr id="3" name="Rectangle 12"/>
          <p:cNvSpPr>
            <a:spLocks noGrp="1" noChangeArrowheads="1"/>
          </p:cNvSpPr>
          <p:nvPr>
            <p:ph type="sldNum" sz="quarter" idx="11"/>
          </p:nvPr>
        </p:nvSpPr>
        <p:spPr>
          <a:ln/>
        </p:spPr>
        <p:txBody>
          <a:bodyPr/>
          <a:lstStyle>
            <a:lvl1pPr>
              <a:defRPr/>
            </a:lvl1pPr>
          </a:lstStyle>
          <a:p>
            <a:fld id="{3BB2E8C4-9A45-457D-A489-12015E914BE2}" type="slidenum">
              <a:rPr lang="en-US" altLang="nb-NO"/>
              <a:pPr/>
              <a:t>‹#›</a:t>
            </a:fld>
            <a:endParaRPr lang="en-US" altLang="nb-NO"/>
          </a:p>
        </p:txBody>
      </p:sp>
    </p:spTree>
    <p:extLst>
      <p:ext uri="{BB962C8B-B14F-4D97-AF65-F5344CB8AC3E}">
        <p14:creationId xmlns:p14="http://schemas.microsoft.com/office/powerpoint/2010/main" val="377746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5"/>
          </a:xfrm>
        </p:spPr>
        <p:txBody>
          <a:bodyPr anchor="b"/>
          <a:lstStyle>
            <a:lvl1pPr algn="l">
              <a:defRPr sz="1600" b="1"/>
            </a:lvl1pPr>
          </a:lstStyle>
          <a:p>
            <a:r>
              <a:rPr lang="en-US" smtClean="0"/>
              <a:t>Click to edit Master title style</a:t>
            </a:r>
            <a:endParaRPr lang="nb-NO"/>
          </a:p>
        </p:txBody>
      </p:sp>
      <p:sp>
        <p:nvSpPr>
          <p:cNvPr id="3" name="Content Placeholder 2"/>
          <p:cNvSpPr>
            <a:spLocks noGrp="1"/>
          </p:cNvSpPr>
          <p:nvPr>
            <p:ph idx="1"/>
          </p:nvPr>
        </p:nvSpPr>
        <p:spPr>
          <a:xfrm>
            <a:off x="3575050" y="227543"/>
            <a:ext cx="5111750" cy="4877595"/>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2" y="1195917"/>
            <a:ext cx="3008313" cy="3909219"/>
          </a:xfrm>
        </p:spPr>
        <p:txBody>
          <a:bodyPr/>
          <a:lstStyle>
            <a:lvl1pPr marL="0" indent="0">
              <a:buNone/>
              <a:defRPr sz="1100"/>
            </a:lvl1pPr>
            <a:lvl2pPr marL="362925" indent="0">
              <a:buNone/>
              <a:defRPr sz="1000"/>
            </a:lvl2pPr>
            <a:lvl3pPr marL="725851" indent="0">
              <a:buNone/>
              <a:defRPr sz="800"/>
            </a:lvl3pPr>
            <a:lvl4pPr marL="1088776" indent="0">
              <a:buNone/>
              <a:defRPr sz="700"/>
            </a:lvl4pPr>
            <a:lvl5pPr marL="1451701" indent="0">
              <a:buNone/>
              <a:defRPr sz="700"/>
            </a:lvl5pPr>
            <a:lvl6pPr marL="1814627" indent="0">
              <a:buNone/>
              <a:defRPr sz="700"/>
            </a:lvl6pPr>
            <a:lvl7pPr marL="2177552" indent="0">
              <a:buNone/>
              <a:defRPr sz="700"/>
            </a:lvl7pPr>
            <a:lvl8pPr marL="2540478" indent="0">
              <a:buNone/>
              <a:defRPr sz="700"/>
            </a:lvl8pPr>
            <a:lvl9pPr marL="2903403" indent="0">
              <a:buNone/>
              <a:defRPr sz="700"/>
            </a:lvl9pPr>
          </a:lstStyle>
          <a:p>
            <a:pPr lvl="0"/>
            <a:r>
              <a:rPr lang="en-US" smtClean="0"/>
              <a:t>Edit Master text styles</a:t>
            </a:r>
          </a:p>
        </p:txBody>
      </p:sp>
      <p:sp>
        <p:nvSpPr>
          <p:cNvPr id="5" name="Rectangle 10"/>
          <p:cNvSpPr>
            <a:spLocks noGrp="1" noChangeArrowheads="1"/>
          </p:cNvSpPr>
          <p:nvPr>
            <p:ph type="dt" sz="half" idx="10"/>
          </p:nvPr>
        </p:nvSpPr>
        <p:spPr>
          <a:ln/>
        </p:spPr>
        <p:txBody>
          <a:bodyPr/>
          <a:lstStyle>
            <a:lvl1pPr>
              <a:defRPr/>
            </a:lvl1pPr>
          </a:lstStyle>
          <a:p>
            <a:fld id="{4093BF28-FB2A-4AEC-91F1-40FAF83F6D7C}" type="datetime1">
              <a:rPr lang="nb-NO" altLang="nb-NO"/>
              <a:pPr/>
              <a:t>17.11.2017</a:t>
            </a:fld>
            <a:endParaRPr lang="nb-NO" altLang="nb-NO"/>
          </a:p>
        </p:txBody>
      </p:sp>
      <p:sp>
        <p:nvSpPr>
          <p:cNvPr id="6" name="Rectangle 12"/>
          <p:cNvSpPr>
            <a:spLocks noGrp="1" noChangeArrowheads="1"/>
          </p:cNvSpPr>
          <p:nvPr>
            <p:ph type="sldNum" sz="quarter" idx="11"/>
          </p:nvPr>
        </p:nvSpPr>
        <p:spPr>
          <a:ln/>
        </p:spPr>
        <p:txBody>
          <a:bodyPr/>
          <a:lstStyle>
            <a:lvl1pPr>
              <a:defRPr/>
            </a:lvl1pPr>
          </a:lstStyle>
          <a:p>
            <a:fld id="{FF6C2191-4972-4EEC-B3C6-41B02CD4E13B}" type="slidenum">
              <a:rPr lang="en-US" altLang="nb-NO"/>
              <a:pPr/>
              <a:t>‹#›</a:t>
            </a:fld>
            <a:endParaRPr lang="en-US" altLang="nb-NO"/>
          </a:p>
        </p:txBody>
      </p:sp>
    </p:spTree>
    <p:extLst>
      <p:ext uri="{BB962C8B-B14F-4D97-AF65-F5344CB8AC3E}">
        <p14:creationId xmlns:p14="http://schemas.microsoft.com/office/powerpoint/2010/main" val="3567214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000501"/>
            <a:ext cx="5486400" cy="472281"/>
          </a:xfrm>
        </p:spPr>
        <p:txBody>
          <a:bodyPr anchor="b"/>
          <a:lstStyle>
            <a:lvl1pPr algn="l">
              <a:defRPr sz="1600" b="1"/>
            </a:lvl1pPr>
          </a:lstStyle>
          <a:p>
            <a:r>
              <a:rPr lang="en-US" smtClean="0"/>
              <a:t>Click to edit Master title style</a:t>
            </a:r>
            <a:endParaRPr lang="nb-NO"/>
          </a:p>
        </p:txBody>
      </p:sp>
      <p:sp>
        <p:nvSpPr>
          <p:cNvPr id="3" name="Picture Placeholder 2"/>
          <p:cNvSpPr>
            <a:spLocks noGrp="1"/>
          </p:cNvSpPr>
          <p:nvPr>
            <p:ph type="pic" idx="1"/>
          </p:nvPr>
        </p:nvSpPr>
        <p:spPr>
          <a:xfrm>
            <a:off x="1792289" y="510646"/>
            <a:ext cx="5486400" cy="3429000"/>
          </a:xfrm>
        </p:spPr>
        <p:txBody>
          <a:bodyPr/>
          <a:lstStyle>
            <a:lvl1pPr marL="0" indent="0">
              <a:buNone/>
              <a:defRPr sz="2500"/>
            </a:lvl1pPr>
            <a:lvl2pPr marL="362925" indent="0">
              <a:buNone/>
              <a:defRPr sz="2200"/>
            </a:lvl2pPr>
            <a:lvl3pPr marL="725851" indent="0">
              <a:buNone/>
              <a:defRPr sz="1900"/>
            </a:lvl3pPr>
            <a:lvl4pPr marL="1088776" indent="0">
              <a:buNone/>
              <a:defRPr sz="1600"/>
            </a:lvl4pPr>
            <a:lvl5pPr marL="1451701" indent="0">
              <a:buNone/>
              <a:defRPr sz="1600"/>
            </a:lvl5pPr>
            <a:lvl6pPr marL="1814627" indent="0">
              <a:buNone/>
              <a:defRPr sz="1600"/>
            </a:lvl6pPr>
            <a:lvl7pPr marL="2177552" indent="0">
              <a:buNone/>
              <a:defRPr sz="1600"/>
            </a:lvl7pPr>
            <a:lvl8pPr marL="2540478" indent="0">
              <a:buNone/>
              <a:defRPr sz="1600"/>
            </a:lvl8pPr>
            <a:lvl9pPr marL="2903403" indent="0">
              <a:buNone/>
              <a:defRPr sz="1600"/>
            </a:lvl9pPr>
          </a:lstStyle>
          <a:p>
            <a:pPr lvl="0"/>
            <a:r>
              <a:rPr lang="en-US" noProof="0" smtClean="0"/>
              <a:t>Click icon to add picture</a:t>
            </a:r>
            <a:endParaRPr lang="nb-NO" noProof="0" smtClean="0"/>
          </a:p>
        </p:txBody>
      </p:sp>
      <p:sp>
        <p:nvSpPr>
          <p:cNvPr id="4" name="Text Placeholder 3"/>
          <p:cNvSpPr>
            <a:spLocks noGrp="1"/>
          </p:cNvSpPr>
          <p:nvPr>
            <p:ph type="body" sz="half" idx="2"/>
          </p:nvPr>
        </p:nvSpPr>
        <p:spPr>
          <a:xfrm>
            <a:off x="1792289" y="4472782"/>
            <a:ext cx="5486400" cy="670719"/>
          </a:xfrm>
        </p:spPr>
        <p:txBody>
          <a:bodyPr/>
          <a:lstStyle>
            <a:lvl1pPr marL="0" indent="0">
              <a:buNone/>
              <a:defRPr sz="1100"/>
            </a:lvl1pPr>
            <a:lvl2pPr marL="362925" indent="0">
              <a:buNone/>
              <a:defRPr sz="1000"/>
            </a:lvl2pPr>
            <a:lvl3pPr marL="725851" indent="0">
              <a:buNone/>
              <a:defRPr sz="800"/>
            </a:lvl3pPr>
            <a:lvl4pPr marL="1088776" indent="0">
              <a:buNone/>
              <a:defRPr sz="700"/>
            </a:lvl4pPr>
            <a:lvl5pPr marL="1451701" indent="0">
              <a:buNone/>
              <a:defRPr sz="700"/>
            </a:lvl5pPr>
            <a:lvl6pPr marL="1814627" indent="0">
              <a:buNone/>
              <a:defRPr sz="700"/>
            </a:lvl6pPr>
            <a:lvl7pPr marL="2177552" indent="0">
              <a:buNone/>
              <a:defRPr sz="700"/>
            </a:lvl7pPr>
            <a:lvl8pPr marL="2540478" indent="0">
              <a:buNone/>
              <a:defRPr sz="700"/>
            </a:lvl8pPr>
            <a:lvl9pPr marL="2903403" indent="0">
              <a:buNone/>
              <a:defRPr sz="700"/>
            </a:lvl9pPr>
          </a:lstStyle>
          <a:p>
            <a:pPr lvl="0"/>
            <a:r>
              <a:rPr lang="en-US" smtClean="0"/>
              <a:t>Edit Master text styles</a:t>
            </a:r>
          </a:p>
        </p:txBody>
      </p:sp>
      <p:sp>
        <p:nvSpPr>
          <p:cNvPr id="5" name="Rectangle 10"/>
          <p:cNvSpPr>
            <a:spLocks noGrp="1" noChangeArrowheads="1"/>
          </p:cNvSpPr>
          <p:nvPr>
            <p:ph type="dt" sz="half" idx="10"/>
          </p:nvPr>
        </p:nvSpPr>
        <p:spPr>
          <a:ln/>
        </p:spPr>
        <p:txBody>
          <a:bodyPr/>
          <a:lstStyle>
            <a:lvl1pPr>
              <a:defRPr/>
            </a:lvl1pPr>
          </a:lstStyle>
          <a:p>
            <a:fld id="{63076BF2-5696-4269-86B8-2A554B8C574C}" type="datetime1">
              <a:rPr lang="nb-NO" altLang="nb-NO"/>
              <a:pPr/>
              <a:t>17.11.2017</a:t>
            </a:fld>
            <a:endParaRPr lang="nb-NO" altLang="nb-NO"/>
          </a:p>
        </p:txBody>
      </p:sp>
      <p:sp>
        <p:nvSpPr>
          <p:cNvPr id="6" name="Rectangle 12"/>
          <p:cNvSpPr>
            <a:spLocks noGrp="1" noChangeArrowheads="1"/>
          </p:cNvSpPr>
          <p:nvPr>
            <p:ph type="sldNum" sz="quarter" idx="11"/>
          </p:nvPr>
        </p:nvSpPr>
        <p:spPr>
          <a:ln/>
        </p:spPr>
        <p:txBody>
          <a:bodyPr/>
          <a:lstStyle>
            <a:lvl1pPr>
              <a:defRPr/>
            </a:lvl1pPr>
          </a:lstStyle>
          <a:p>
            <a:fld id="{E060F646-FDA5-4F95-A2B6-53C08793E556}" type="slidenum">
              <a:rPr lang="en-US" altLang="nb-NO"/>
              <a:pPr/>
              <a:t>‹#›</a:t>
            </a:fld>
            <a:endParaRPr lang="en-US" altLang="nb-NO"/>
          </a:p>
        </p:txBody>
      </p:sp>
    </p:spTree>
    <p:extLst>
      <p:ext uri="{BB962C8B-B14F-4D97-AF65-F5344CB8AC3E}">
        <p14:creationId xmlns:p14="http://schemas.microsoft.com/office/powerpoint/2010/main" val="1996547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762000" y="708025"/>
            <a:ext cx="792162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2585" tIns="36293" rIns="72585" bIns="36293" numCol="1" anchor="ctr" anchorCtr="0" compatLnSpc="1">
            <a:prstTxWarp prst="textNoShape">
              <a:avLst/>
            </a:prstTxWarp>
          </a:bodyPr>
          <a:lstStyle/>
          <a:p>
            <a:pPr lvl="0"/>
            <a:r>
              <a:rPr lang="en-US" altLang="nb-NO" smtClean="0"/>
              <a:t>Click to edit Master title style</a:t>
            </a:r>
          </a:p>
        </p:txBody>
      </p:sp>
      <p:sp>
        <p:nvSpPr>
          <p:cNvPr id="1027" name="Rectangle 8"/>
          <p:cNvSpPr>
            <a:spLocks noGrp="1" noChangeArrowheads="1"/>
          </p:cNvSpPr>
          <p:nvPr>
            <p:ph type="body" idx="1"/>
          </p:nvPr>
        </p:nvSpPr>
        <p:spPr bwMode="auto">
          <a:xfrm>
            <a:off x="762000" y="1651000"/>
            <a:ext cx="79248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2585" tIns="36293" rIns="72585" bIns="36293" numCol="1" anchor="t" anchorCtr="0" compatLnSpc="1">
            <a:prstTxWarp prst="textNoShape">
              <a:avLst/>
            </a:prstTxWarp>
          </a:bodyPr>
          <a:lstStyle/>
          <a:p>
            <a:pPr lvl="0"/>
            <a:r>
              <a:rPr lang="en-US" altLang="nb-NO" smtClean="0"/>
              <a:t>Edit Master text styles</a:t>
            </a:r>
          </a:p>
          <a:p>
            <a:pPr lvl="1"/>
            <a:r>
              <a:rPr lang="en-US" altLang="nb-NO" smtClean="0"/>
              <a:t>Second level</a:t>
            </a:r>
          </a:p>
          <a:p>
            <a:pPr lvl="2"/>
            <a:r>
              <a:rPr lang="en-US" altLang="nb-NO" smtClean="0"/>
              <a:t>Third level</a:t>
            </a:r>
          </a:p>
          <a:p>
            <a:pPr lvl="3"/>
            <a:r>
              <a:rPr lang="en-US" altLang="nb-NO" smtClean="0"/>
              <a:t>Fourth level</a:t>
            </a:r>
          </a:p>
          <a:p>
            <a:pPr lvl="4"/>
            <a:r>
              <a:rPr lang="en-US" altLang="nb-NO" smtClean="0"/>
              <a:t>Fifth level</a:t>
            </a:r>
          </a:p>
        </p:txBody>
      </p:sp>
      <p:sp>
        <p:nvSpPr>
          <p:cNvPr id="1034" name="Rectangle 10"/>
          <p:cNvSpPr>
            <a:spLocks noGrp="1" noChangeArrowheads="1"/>
          </p:cNvSpPr>
          <p:nvPr>
            <p:ph type="dt" sz="half" idx="2"/>
          </p:nvPr>
        </p:nvSpPr>
        <p:spPr bwMode="auto">
          <a:xfrm>
            <a:off x="762000" y="5334000"/>
            <a:ext cx="1905000" cy="381000"/>
          </a:xfrm>
          <a:prstGeom prst="rect">
            <a:avLst/>
          </a:prstGeom>
          <a:noFill/>
          <a:ln w="9525">
            <a:noFill/>
            <a:miter lim="800000"/>
            <a:headEnd/>
            <a:tailEnd/>
          </a:ln>
        </p:spPr>
        <p:txBody>
          <a:bodyPr vert="horz" wrap="square" lIns="72585" tIns="36293" rIns="72585" bIns="36293" numCol="1" anchor="t" anchorCtr="0" compatLnSpc="1">
            <a:prstTxWarp prst="textNoShape">
              <a:avLst/>
            </a:prstTxWarp>
          </a:bodyPr>
          <a:lstStyle>
            <a:lvl1pPr eaLnBrk="0" hangingPunct="0">
              <a:defRPr sz="700">
                <a:solidFill>
                  <a:schemeClr val="bg2"/>
                </a:solidFill>
              </a:defRPr>
            </a:lvl1pPr>
          </a:lstStyle>
          <a:p>
            <a:fld id="{C8D93BF0-3F65-4DB6-BA10-0E6729C3EA2F}" type="datetime1">
              <a:rPr lang="nb-NO" altLang="nb-NO"/>
              <a:pPr/>
              <a:t>17.11.2017</a:t>
            </a:fld>
            <a:endParaRPr lang="nb-NO" altLang="nb-NO"/>
          </a:p>
        </p:txBody>
      </p:sp>
      <p:sp>
        <p:nvSpPr>
          <p:cNvPr id="1036" name="Rectangle 12"/>
          <p:cNvSpPr>
            <a:spLocks noGrp="1" noChangeArrowheads="1"/>
          </p:cNvSpPr>
          <p:nvPr>
            <p:ph type="sldNum" sz="quarter" idx="4"/>
          </p:nvPr>
        </p:nvSpPr>
        <p:spPr bwMode="auto">
          <a:xfrm>
            <a:off x="8018463" y="5334000"/>
            <a:ext cx="685800" cy="381000"/>
          </a:xfrm>
          <a:prstGeom prst="rect">
            <a:avLst/>
          </a:prstGeom>
          <a:noFill/>
          <a:ln w="9525">
            <a:noFill/>
            <a:miter lim="800000"/>
            <a:headEnd/>
            <a:tailEnd/>
          </a:ln>
        </p:spPr>
        <p:txBody>
          <a:bodyPr vert="horz" wrap="square" lIns="72585" tIns="36293" rIns="72585" bIns="36293" numCol="1" anchor="t" anchorCtr="0" compatLnSpc="1">
            <a:prstTxWarp prst="textNoShape">
              <a:avLst/>
            </a:prstTxWarp>
          </a:bodyPr>
          <a:lstStyle>
            <a:lvl1pPr algn="r" eaLnBrk="0" hangingPunct="0">
              <a:defRPr sz="700">
                <a:solidFill>
                  <a:schemeClr val="bg2"/>
                </a:solidFill>
              </a:defRPr>
            </a:lvl1pPr>
          </a:lstStyle>
          <a:p>
            <a:fld id="{1895F283-0CE8-48B6-BDEE-BDD846E51A0B}" type="slidenum">
              <a:rPr lang="en-US" altLang="nb-NO"/>
              <a:pPr/>
              <a:t>‹#›</a:t>
            </a:fld>
            <a:endParaRPr lang="en-US" altLang="nb-NO"/>
          </a:p>
        </p:txBody>
      </p:sp>
      <p:pic>
        <p:nvPicPr>
          <p:cNvPr id="1030" name="Picture 6" descr="UiO_A_png.png"/>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338138" y="134938"/>
            <a:ext cx="2211387"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1"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Lst>
  <p:hf hdr="0" ftr="0"/>
  <p:txStyles>
    <p:titleStyle>
      <a:lvl1pPr algn="l" rtl="0" eaLnBrk="1" fontAlgn="base" hangingPunct="1">
        <a:spcBef>
          <a:spcPct val="0"/>
        </a:spcBef>
        <a:spcAft>
          <a:spcPct val="0"/>
        </a:spcAft>
        <a:defRPr sz="2500" b="1">
          <a:solidFill>
            <a:schemeClr val="tx2"/>
          </a:solidFill>
          <a:latin typeface="+mj-lt"/>
          <a:ea typeface="+mj-ea"/>
          <a:cs typeface="+mj-cs"/>
        </a:defRPr>
      </a:lvl1pPr>
      <a:lvl2pPr algn="l" rtl="0" eaLnBrk="1" fontAlgn="base" hangingPunct="1">
        <a:spcBef>
          <a:spcPct val="0"/>
        </a:spcBef>
        <a:spcAft>
          <a:spcPct val="0"/>
        </a:spcAft>
        <a:defRPr sz="25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25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25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2500" b="1">
          <a:solidFill>
            <a:schemeClr val="tx2"/>
          </a:solidFill>
          <a:latin typeface="Arial" charset="0"/>
          <a:ea typeface="ヒラギノ角ゴ Pro W3" charset="-128"/>
          <a:cs typeface="ヒラギノ角ゴ Pro W3" charset="-128"/>
        </a:defRPr>
      </a:lvl5pPr>
      <a:lvl6pPr marL="362925" algn="l" rtl="0" eaLnBrk="1" fontAlgn="base" hangingPunct="1">
        <a:spcBef>
          <a:spcPct val="0"/>
        </a:spcBef>
        <a:spcAft>
          <a:spcPct val="0"/>
        </a:spcAft>
        <a:defRPr sz="2500" b="1">
          <a:solidFill>
            <a:schemeClr val="tx2"/>
          </a:solidFill>
          <a:latin typeface="Arial" charset="0"/>
          <a:ea typeface="ヒラギノ角ゴ Pro W3" charset="-128"/>
          <a:cs typeface="ヒラギノ角ゴ Pro W3" charset="-128"/>
        </a:defRPr>
      </a:lvl6pPr>
      <a:lvl7pPr marL="725851" algn="l" rtl="0" eaLnBrk="1" fontAlgn="base" hangingPunct="1">
        <a:spcBef>
          <a:spcPct val="0"/>
        </a:spcBef>
        <a:spcAft>
          <a:spcPct val="0"/>
        </a:spcAft>
        <a:defRPr sz="2500" b="1">
          <a:solidFill>
            <a:schemeClr val="tx2"/>
          </a:solidFill>
          <a:latin typeface="Arial" charset="0"/>
          <a:ea typeface="ヒラギノ角ゴ Pro W3" charset="-128"/>
          <a:cs typeface="ヒラギノ角ゴ Pro W3" charset="-128"/>
        </a:defRPr>
      </a:lvl7pPr>
      <a:lvl8pPr marL="1088776" algn="l" rtl="0" eaLnBrk="1" fontAlgn="base" hangingPunct="1">
        <a:spcBef>
          <a:spcPct val="0"/>
        </a:spcBef>
        <a:spcAft>
          <a:spcPct val="0"/>
        </a:spcAft>
        <a:defRPr sz="2500" b="1">
          <a:solidFill>
            <a:schemeClr val="tx2"/>
          </a:solidFill>
          <a:latin typeface="Arial" charset="0"/>
          <a:ea typeface="ヒラギノ角ゴ Pro W3" charset="-128"/>
          <a:cs typeface="ヒラギノ角ゴ Pro W3" charset="-128"/>
        </a:defRPr>
      </a:lvl8pPr>
      <a:lvl9pPr marL="1451701" algn="l" rtl="0" eaLnBrk="1" fontAlgn="base" hangingPunct="1">
        <a:spcBef>
          <a:spcPct val="0"/>
        </a:spcBef>
        <a:spcAft>
          <a:spcPct val="0"/>
        </a:spcAft>
        <a:defRPr sz="2500" b="1">
          <a:solidFill>
            <a:schemeClr val="tx2"/>
          </a:solidFill>
          <a:latin typeface="Arial" charset="0"/>
          <a:ea typeface="ヒラギノ角ゴ Pro W3" charset="-128"/>
          <a:cs typeface="ヒラギノ角ゴ Pro W3" charset="-128"/>
        </a:defRPr>
      </a:lvl9pPr>
    </p:titleStyle>
    <p:bodyStyle>
      <a:lvl1pPr marL="271463" indent="-271463" algn="l" rtl="0" eaLnBrk="1" fontAlgn="base" hangingPunct="1">
        <a:spcBef>
          <a:spcPct val="20000"/>
        </a:spcBef>
        <a:spcAft>
          <a:spcPct val="0"/>
        </a:spcAft>
        <a:buChar char="•"/>
        <a:defRPr sz="2200">
          <a:solidFill>
            <a:schemeClr val="tx1"/>
          </a:solidFill>
          <a:latin typeface="+mn-lt"/>
          <a:ea typeface="+mn-ea"/>
          <a:cs typeface="+mn-cs"/>
        </a:defRPr>
      </a:lvl1pPr>
      <a:lvl2pPr marL="588963" indent="-225425" algn="l" rtl="0" eaLnBrk="1" fontAlgn="base" hangingPunct="1">
        <a:spcBef>
          <a:spcPct val="20000"/>
        </a:spcBef>
        <a:spcAft>
          <a:spcPct val="0"/>
        </a:spcAft>
        <a:buChar char="–"/>
        <a:defRPr sz="1900">
          <a:solidFill>
            <a:schemeClr val="tx1"/>
          </a:solidFill>
          <a:latin typeface="+mn-lt"/>
          <a:ea typeface="+mn-ea"/>
          <a:cs typeface="+mn-cs"/>
        </a:defRPr>
      </a:lvl2pPr>
      <a:lvl3pPr marL="906463" indent="-180975" algn="l" rtl="0" eaLnBrk="1" fontAlgn="base" hangingPunct="1">
        <a:spcBef>
          <a:spcPct val="20000"/>
        </a:spcBef>
        <a:spcAft>
          <a:spcPct val="0"/>
        </a:spcAft>
        <a:buChar char="•"/>
        <a:defRPr sz="1600">
          <a:solidFill>
            <a:schemeClr val="tx1"/>
          </a:solidFill>
          <a:latin typeface="+mn-lt"/>
          <a:ea typeface="+mn-ea"/>
          <a:cs typeface="+mn-cs"/>
        </a:defRPr>
      </a:lvl3pPr>
      <a:lvl4pPr marL="1270000" indent="-180975" algn="l" rtl="0" eaLnBrk="1" fontAlgn="base" hangingPunct="1">
        <a:spcBef>
          <a:spcPct val="20000"/>
        </a:spcBef>
        <a:spcAft>
          <a:spcPct val="0"/>
        </a:spcAft>
        <a:buChar char="–"/>
        <a:defRPr>
          <a:solidFill>
            <a:schemeClr val="tx1"/>
          </a:solidFill>
          <a:latin typeface="+mn-lt"/>
          <a:ea typeface="+mn-ea"/>
          <a:cs typeface="+mn-cs"/>
        </a:defRPr>
      </a:lvl4pPr>
      <a:lvl5pPr marL="1631950" indent="-180975" algn="l" rtl="0" eaLnBrk="1" fontAlgn="base" hangingPunct="1">
        <a:spcBef>
          <a:spcPct val="20000"/>
        </a:spcBef>
        <a:spcAft>
          <a:spcPct val="0"/>
        </a:spcAft>
        <a:buChar char="»"/>
        <a:defRPr sz="1300">
          <a:solidFill>
            <a:schemeClr val="tx1"/>
          </a:solidFill>
          <a:latin typeface="+mn-lt"/>
          <a:ea typeface="+mn-ea"/>
          <a:cs typeface="+mn-cs"/>
        </a:defRPr>
      </a:lvl5pPr>
      <a:lvl6pPr marL="1996089" indent="-181463" algn="l" rtl="0" eaLnBrk="1" fontAlgn="base" hangingPunct="1">
        <a:spcBef>
          <a:spcPct val="20000"/>
        </a:spcBef>
        <a:spcAft>
          <a:spcPct val="0"/>
        </a:spcAft>
        <a:buChar char="»"/>
        <a:defRPr sz="1300">
          <a:solidFill>
            <a:schemeClr val="tx1"/>
          </a:solidFill>
          <a:latin typeface="+mn-lt"/>
          <a:ea typeface="+mn-ea"/>
          <a:cs typeface="+mn-cs"/>
        </a:defRPr>
      </a:lvl6pPr>
      <a:lvl7pPr marL="2359015" indent="-181463" algn="l" rtl="0" eaLnBrk="1" fontAlgn="base" hangingPunct="1">
        <a:spcBef>
          <a:spcPct val="20000"/>
        </a:spcBef>
        <a:spcAft>
          <a:spcPct val="0"/>
        </a:spcAft>
        <a:buChar char="»"/>
        <a:defRPr sz="1300">
          <a:solidFill>
            <a:schemeClr val="tx1"/>
          </a:solidFill>
          <a:latin typeface="+mn-lt"/>
          <a:ea typeface="+mn-ea"/>
          <a:cs typeface="+mn-cs"/>
        </a:defRPr>
      </a:lvl7pPr>
      <a:lvl8pPr marL="2721940" indent="-181463" algn="l" rtl="0" eaLnBrk="1" fontAlgn="base" hangingPunct="1">
        <a:spcBef>
          <a:spcPct val="20000"/>
        </a:spcBef>
        <a:spcAft>
          <a:spcPct val="0"/>
        </a:spcAft>
        <a:buChar char="»"/>
        <a:defRPr sz="1300">
          <a:solidFill>
            <a:schemeClr val="tx1"/>
          </a:solidFill>
          <a:latin typeface="+mn-lt"/>
          <a:ea typeface="+mn-ea"/>
          <a:cs typeface="+mn-cs"/>
        </a:defRPr>
      </a:lvl8pPr>
      <a:lvl9pPr marL="3084866" indent="-181463" algn="l" rtl="0" eaLnBrk="1" fontAlgn="base" hangingPunct="1">
        <a:spcBef>
          <a:spcPct val="20000"/>
        </a:spcBef>
        <a:spcAft>
          <a:spcPct val="0"/>
        </a:spcAft>
        <a:buChar char="»"/>
        <a:defRPr sz="1300">
          <a:solidFill>
            <a:schemeClr val="tx1"/>
          </a:solidFill>
          <a:latin typeface="+mn-lt"/>
          <a:ea typeface="+mn-ea"/>
          <a:cs typeface="+mn-cs"/>
        </a:defRPr>
      </a:lvl9pPr>
    </p:bodyStyle>
    <p:otherStyle>
      <a:defPPr>
        <a:defRPr lang="nb-NO"/>
      </a:defPPr>
      <a:lvl1pPr marL="0" algn="l" defTabSz="362925" rtl="0" eaLnBrk="1" latinLnBrk="0" hangingPunct="1">
        <a:defRPr sz="1400" kern="1200">
          <a:solidFill>
            <a:schemeClr val="tx1"/>
          </a:solidFill>
          <a:latin typeface="+mn-lt"/>
          <a:ea typeface="+mn-ea"/>
          <a:cs typeface="+mn-cs"/>
        </a:defRPr>
      </a:lvl1pPr>
      <a:lvl2pPr marL="362925" algn="l" defTabSz="362925" rtl="0" eaLnBrk="1" latinLnBrk="0" hangingPunct="1">
        <a:defRPr sz="1400" kern="1200">
          <a:solidFill>
            <a:schemeClr val="tx1"/>
          </a:solidFill>
          <a:latin typeface="+mn-lt"/>
          <a:ea typeface="+mn-ea"/>
          <a:cs typeface="+mn-cs"/>
        </a:defRPr>
      </a:lvl2pPr>
      <a:lvl3pPr marL="725851" algn="l" defTabSz="362925" rtl="0" eaLnBrk="1" latinLnBrk="0" hangingPunct="1">
        <a:defRPr sz="1400" kern="1200">
          <a:solidFill>
            <a:schemeClr val="tx1"/>
          </a:solidFill>
          <a:latin typeface="+mn-lt"/>
          <a:ea typeface="+mn-ea"/>
          <a:cs typeface="+mn-cs"/>
        </a:defRPr>
      </a:lvl3pPr>
      <a:lvl4pPr marL="1088776" algn="l" defTabSz="362925" rtl="0" eaLnBrk="1" latinLnBrk="0" hangingPunct="1">
        <a:defRPr sz="1400" kern="1200">
          <a:solidFill>
            <a:schemeClr val="tx1"/>
          </a:solidFill>
          <a:latin typeface="+mn-lt"/>
          <a:ea typeface="+mn-ea"/>
          <a:cs typeface="+mn-cs"/>
        </a:defRPr>
      </a:lvl4pPr>
      <a:lvl5pPr marL="1451701" algn="l" defTabSz="362925" rtl="0" eaLnBrk="1" latinLnBrk="0" hangingPunct="1">
        <a:defRPr sz="1400" kern="1200">
          <a:solidFill>
            <a:schemeClr val="tx1"/>
          </a:solidFill>
          <a:latin typeface="+mn-lt"/>
          <a:ea typeface="+mn-ea"/>
          <a:cs typeface="+mn-cs"/>
        </a:defRPr>
      </a:lvl5pPr>
      <a:lvl6pPr marL="1814627" algn="l" defTabSz="362925" rtl="0" eaLnBrk="1" latinLnBrk="0" hangingPunct="1">
        <a:defRPr sz="1400" kern="1200">
          <a:solidFill>
            <a:schemeClr val="tx1"/>
          </a:solidFill>
          <a:latin typeface="+mn-lt"/>
          <a:ea typeface="+mn-ea"/>
          <a:cs typeface="+mn-cs"/>
        </a:defRPr>
      </a:lvl6pPr>
      <a:lvl7pPr marL="2177552" algn="l" defTabSz="362925" rtl="0" eaLnBrk="1" latinLnBrk="0" hangingPunct="1">
        <a:defRPr sz="1400" kern="1200">
          <a:solidFill>
            <a:schemeClr val="tx1"/>
          </a:solidFill>
          <a:latin typeface="+mn-lt"/>
          <a:ea typeface="+mn-ea"/>
          <a:cs typeface="+mn-cs"/>
        </a:defRPr>
      </a:lvl7pPr>
      <a:lvl8pPr marL="2540478" algn="l" defTabSz="362925" rtl="0" eaLnBrk="1" latinLnBrk="0" hangingPunct="1">
        <a:defRPr sz="1400" kern="1200">
          <a:solidFill>
            <a:schemeClr val="tx1"/>
          </a:solidFill>
          <a:latin typeface="+mn-lt"/>
          <a:ea typeface="+mn-ea"/>
          <a:cs typeface="+mn-cs"/>
        </a:defRPr>
      </a:lvl8pPr>
      <a:lvl9pPr marL="2903403" algn="l" defTabSz="362925"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882650" y="1917700"/>
            <a:ext cx="7543800" cy="952500"/>
          </a:xfrm>
        </p:spPr>
        <p:txBody>
          <a:bodyPr/>
          <a:lstStyle/>
          <a:p>
            <a:pPr eaLnBrk="1" hangingPunct="1"/>
            <a:r>
              <a:rPr lang="nb-NO" altLang="nb-NO" dirty="0" smtClean="0"/>
              <a:t>AMU 20. november 2017</a:t>
            </a:r>
          </a:p>
        </p:txBody>
      </p:sp>
      <p:sp>
        <p:nvSpPr>
          <p:cNvPr id="13315" name="Rectangle 3"/>
          <p:cNvSpPr>
            <a:spLocks noGrp="1" noChangeArrowheads="1"/>
          </p:cNvSpPr>
          <p:nvPr>
            <p:ph type="subTitle" idx="1"/>
          </p:nvPr>
        </p:nvSpPr>
        <p:spPr>
          <a:xfrm>
            <a:off x="882650" y="2904581"/>
            <a:ext cx="7543800" cy="1460500"/>
          </a:xfrm>
        </p:spPr>
        <p:txBody>
          <a:bodyPr/>
          <a:lstStyle/>
          <a:p>
            <a:pPr eaLnBrk="1" hangingPunct="1"/>
            <a:r>
              <a:rPr lang="nb-NO" altLang="nb-NO" b="1" dirty="0" smtClean="0"/>
              <a:t>Oppfølging av </a:t>
            </a:r>
            <a:r>
              <a:rPr lang="nb-NO" altLang="nb-NO" b="1" dirty="0" err="1" smtClean="0"/>
              <a:t>langtidssykmeldte</a:t>
            </a:r>
            <a:endParaRPr lang="nb-NO" altLang="nb-NO" b="1" dirty="0" smtClean="0"/>
          </a:p>
          <a:p>
            <a:pPr eaLnBrk="1" hangingPunct="1"/>
            <a:endParaRPr lang="nb-NO" altLang="nb-NO" b="1" dirty="0"/>
          </a:p>
          <a:p>
            <a:pPr marL="342900" indent="-342900" eaLnBrk="1" hangingPunct="1">
              <a:buFont typeface="Arial" panose="020B0604020202020204" pitchFamily="34" charset="0"/>
              <a:buChar char="•"/>
            </a:pPr>
            <a:r>
              <a:rPr lang="nb-NO" altLang="nb-NO" dirty="0" smtClean="0"/>
              <a:t>Del 1 Tilretteleggings- </a:t>
            </a:r>
            <a:r>
              <a:rPr lang="nb-NO" altLang="nb-NO" dirty="0" smtClean="0"/>
              <a:t>og medvirkningsplikt</a:t>
            </a:r>
          </a:p>
          <a:p>
            <a:pPr marL="342900" indent="-342900" eaLnBrk="1" hangingPunct="1">
              <a:buFont typeface="Arial" panose="020B0604020202020204" pitchFamily="34" charset="0"/>
              <a:buChar char="•"/>
            </a:pPr>
            <a:r>
              <a:rPr lang="nb-NO" altLang="nb-NO" dirty="0" smtClean="0"/>
              <a:t>Del 2 Samarbeid </a:t>
            </a:r>
            <a:r>
              <a:rPr lang="nb-NO" altLang="nb-NO" dirty="0" smtClean="0"/>
              <a:t>med NAV - Hva kan NAV bidra med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ltLang="nb-NO" dirty="0"/>
              <a:t>Nye tiltak som er under arbeid/ferdigstilt</a:t>
            </a:r>
            <a:br>
              <a:rPr lang="nb-NO" altLang="nb-NO" dirty="0"/>
            </a:br>
            <a:endParaRPr lang="nb-NO"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48490479"/>
              </p:ext>
            </p:extLst>
          </p:nvPr>
        </p:nvGraphicFramePr>
        <p:xfrm>
          <a:off x="751468" y="1417340"/>
          <a:ext cx="7924800" cy="3662680"/>
        </p:xfrm>
        <a:graphic>
          <a:graphicData uri="http://schemas.openxmlformats.org/drawingml/2006/table">
            <a:tbl>
              <a:tblPr firstRow="1" bandRow="1">
                <a:tableStyleId>{5C22544A-7EE6-4342-B048-85BDC9FD1C3A}</a:tableStyleId>
              </a:tblPr>
              <a:tblGrid>
                <a:gridCol w="2641600">
                  <a:extLst>
                    <a:ext uri="{9D8B030D-6E8A-4147-A177-3AD203B41FA5}">
                      <a16:colId xmlns:a16="http://schemas.microsoft.com/office/drawing/2014/main" val="1348635175"/>
                    </a:ext>
                  </a:extLst>
                </a:gridCol>
                <a:gridCol w="2641600">
                  <a:extLst>
                    <a:ext uri="{9D8B030D-6E8A-4147-A177-3AD203B41FA5}">
                      <a16:colId xmlns:a16="http://schemas.microsoft.com/office/drawing/2014/main" val="2915502806"/>
                    </a:ext>
                  </a:extLst>
                </a:gridCol>
                <a:gridCol w="2641600">
                  <a:extLst>
                    <a:ext uri="{9D8B030D-6E8A-4147-A177-3AD203B41FA5}">
                      <a16:colId xmlns:a16="http://schemas.microsoft.com/office/drawing/2014/main" val="3934338586"/>
                    </a:ext>
                  </a:extLst>
                </a:gridCol>
              </a:tblGrid>
              <a:tr h="370840">
                <a:tc>
                  <a:txBody>
                    <a:bodyPr/>
                    <a:lstStyle/>
                    <a:p>
                      <a:r>
                        <a:rPr lang="nb-NO" dirty="0" smtClean="0"/>
                        <a:t>Tiltak</a:t>
                      </a:r>
                      <a:endParaRPr lang="nb-NO" dirty="0"/>
                    </a:p>
                  </a:txBody>
                  <a:tcPr/>
                </a:tc>
                <a:tc>
                  <a:txBody>
                    <a:bodyPr/>
                    <a:lstStyle/>
                    <a:p>
                      <a:r>
                        <a:rPr lang="nb-NO" dirty="0" smtClean="0"/>
                        <a:t>Status</a:t>
                      </a:r>
                      <a:endParaRPr lang="nb-NO" dirty="0"/>
                    </a:p>
                  </a:txBody>
                  <a:tcPr/>
                </a:tc>
                <a:tc>
                  <a:txBody>
                    <a:bodyPr/>
                    <a:lstStyle/>
                    <a:p>
                      <a:r>
                        <a:rPr lang="nb-NO" dirty="0" smtClean="0"/>
                        <a:t>Kommentar</a:t>
                      </a:r>
                      <a:endParaRPr lang="nb-NO" dirty="0"/>
                    </a:p>
                  </a:txBody>
                  <a:tcPr/>
                </a:tc>
                <a:extLst>
                  <a:ext uri="{0D108BD9-81ED-4DB2-BD59-A6C34878D82A}">
                    <a16:rowId xmlns:a16="http://schemas.microsoft.com/office/drawing/2014/main" val="1662817970"/>
                  </a:ext>
                </a:extLst>
              </a:tr>
              <a:tr h="370840">
                <a:tc>
                  <a:txBody>
                    <a:bodyPr/>
                    <a:lstStyle/>
                    <a:p>
                      <a:r>
                        <a:rPr lang="nb-NO" altLang="nb-NO" sz="1200" baseline="0" dirty="0" smtClean="0"/>
                        <a:t>Endringer i s</a:t>
                      </a:r>
                      <a:r>
                        <a:rPr lang="nb-NO" altLang="nb-NO" sz="1200" dirty="0" smtClean="0"/>
                        <a:t>ykefraværs-oppfølgingskurs for ledere – Økt fokus</a:t>
                      </a:r>
                      <a:r>
                        <a:rPr lang="nb-NO" altLang="nb-NO" sz="1200" baseline="0" dirty="0" smtClean="0"/>
                        <a:t> på tilretteleggingsplikten</a:t>
                      </a:r>
                      <a:endParaRPr lang="nb-NO" sz="1200" dirty="0"/>
                    </a:p>
                  </a:txBody>
                  <a:tcPr/>
                </a:tc>
                <a:tc>
                  <a:txBody>
                    <a:bodyPr/>
                    <a:lstStyle/>
                    <a:p>
                      <a:r>
                        <a:rPr lang="nb-NO" sz="1200" dirty="0" smtClean="0"/>
                        <a:t>Under revisjon</a:t>
                      </a:r>
                      <a:endParaRPr lang="nb-NO" sz="1200" dirty="0"/>
                    </a:p>
                  </a:txBody>
                  <a:tcPr/>
                </a:tc>
                <a:tc>
                  <a:txBody>
                    <a:bodyPr/>
                    <a:lstStyle/>
                    <a:p>
                      <a:r>
                        <a:rPr lang="nb-NO" sz="1200" dirty="0" smtClean="0"/>
                        <a:t>BHT har også utarbeidet et kurs om</a:t>
                      </a:r>
                      <a:r>
                        <a:rPr lang="nb-NO" sz="1200" baseline="0" dirty="0" smtClean="0"/>
                        <a:t> psykisk helse og oppfølging på arbeidsplassen.</a:t>
                      </a:r>
                      <a:endParaRPr lang="nb-NO" sz="1200" dirty="0"/>
                    </a:p>
                  </a:txBody>
                  <a:tcPr/>
                </a:tc>
                <a:extLst>
                  <a:ext uri="{0D108BD9-81ED-4DB2-BD59-A6C34878D82A}">
                    <a16:rowId xmlns:a16="http://schemas.microsoft.com/office/drawing/2014/main" val="2800804321"/>
                  </a:ext>
                </a:extLst>
              </a:tr>
              <a:tr h="370840">
                <a:tc>
                  <a:txBody>
                    <a:bodyPr/>
                    <a:lstStyle/>
                    <a:p>
                      <a:r>
                        <a:rPr lang="nb-NO" altLang="nb-NO" sz="1200" dirty="0" smtClean="0"/>
                        <a:t>e-læringskurs under vurdering/i samarbeid med NTNU </a:t>
                      </a:r>
                      <a:endParaRPr lang="nb-NO" sz="1200" dirty="0"/>
                    </a:p>
                  </a:txBody>
                  <a:tcPr/>
                </a:tc>
                <a:tc>
                  <a:txBody>
                    <a:bodyPr/>
                    <a:lstStyle/>
                    <a:p>
                      <a:r>
                        <a:rPr lang="nb-NO" sz="1200" dirty="0" smtClean="0"/>
                        <a:t>Utsatt til 2018</a:t>
                      </a:r>
                      <a:endParaRPr lang="nb-NO" sz="1200" dirty="0"/>
                    </a:p>
                  </a:txBody>
                  <a:tcPr/>
                </a:tc>
                <a:tc>
                  <a:txBody>
                    <a:bodyPr/>
                    <a:lstStyle/>
                    <a:p>
                      <a:endParaRPr lang="nb-NO" sz="1200" dirty="0"/>
                    </a:p>
                  </a:txBody>
                  <a:tcPr/>
                </a:tc>
                <a:extLst>
                  <a:ext uri="{0D108BD9-81ED-4DB2-BD59-A6C34878D82A}">
                    <a16:rowId xmlns:a16="http://schemas.microsoft.com/office/drawing/2014/main" val="852810622"/>
                  </a:ext>
                </a:extLst>
              </a:tr>
              <a:tr h="370840">
                <a:tc>
                  <a:txBody>
                    <a:bodyPr/>
                    <a:lstStyle/>
                    <a:p>
                      <a:r>
                        <a:rPr lang="nb-NO" altLang="nb-NO" sz="1200" dirty="0" smtClean="0"/>
                        <a:t>Veiledning til ledere (uttak av rapport over sykefravær fra</a:t>
                      </a:r>
                      <a:r>
                        <a:rPr lang="nb-NO" altLang="nb-NO" sz="1200" baseline="0" dirty="0" smtClean="0"/>
                        <a:t> ledersiden i HR-portalen</a:t>
                      </a:r>
                      <a:r>
                        <a:rPr lang="nb-NO" altLang="nb-NO" sz="1200" dirty="0" smtClean="0"/>
                        <a:t>) </a:t>
                      </a:r>
                      <a:endParaRPr lang="nb-NO" sz="1200" dirty="0"/>
                    </a:p>
                  </a:txBody>
                  <a:tcPr/>
                </a:tc>
                <a:tc>
                  <a:txBody>
                    <a:bodyPr/>
                    <a:lstStyle/>
                    <a:p>
                      <a:r>
                        <a:rPr lang="nb-NO" sz="1200" dirty="0" smtClean="0"/>
                        <a:t>Ferdig</a:t>
                      </a:r>
                      <a:endParaRPr lang="nb-NO" sz="1200" dirty="0"/>
                    </a:p>
                  </a:txBody>
                  <a:tcPr/>
                </a:tc>
                <a:tc>
                  <a:txBody>
                    <a:bodyPr/>
                    <a:lstStyle/>
                    <a:p>
                      <a:endParaRPr lang="nb-NO" sz="1200" dirty="0"/>
                    </a:p>
                  </a:txBody>
                  <a:tcPr/>
                </a:tc>
                <a:extLst>
                  <a:ext uri="{0D108BD9-81ED-4DB2-BD59-A6C34878D82A}">
                    <a16:rowId xmlns:a16="http://schemas.microsoft.com/office/drawing/2014/main" val="2855459538"/>
                  </a:ext>
                </a:extLst>
              </a:tr>
              <a:tr h="370840">
                <a:tc>
                  <a:txBody>
                    <a:bodyPr/>
                    <a:lstStyle/>
                    <a:p>
                      <a:pPr marL="0" marR="0" lvl="0" indent="0" algn="l" defTabSz="362925" rtl="0" eaLnBrk="1" fontAlgn="auto" latinLnBrk="0" hangingPunct="1">
                        <a:lnSpc>
                          <a:spcPct val="100000"/>
                        </a:lnSpc>
                        <a:spcBef>
                          <a:spcPts val="0"/>
                        </a:spcBef>
                        <a:spcAft>
                          <a:spcPts val="0"/>
                        </a:spcAft>
                        <a:buClrTx/>
                        <a:buSzTx/>
                        <a:buFontTx/>
                        <a:buNone/>
                        <a:tabLst/>
                        <a:defRPr/>
                      </a:pPr>
                      <a:r>
                        <a:rPr lang="nb-NO" altLang="nb-NO" sz="1200" dirty="0" smtClean="0"/>
                        <a:t>Prosedyre/Verktøy til ledere knyttet til tilretteleggingsplikten</a:t>
                      </a:r>
                    </a:p>
                    <a:p>
                      <a:pPr marL="0" marR="0" lvl="0" indent="0" algn="l" defTabSz="362925" rtl="0" eaLnBrk="1" fontAlgn="auto" latinLnBrk="0" hangingPunct="1">
                        <a:lnSpc>
                          <a:spcPct val="100000"/>
                        </a:lnSpc>
                        <a:spcBef>
                          <a:spcPts val="0"/>
                        </a:spcBef>
                        <a:spcAft>
                          <a:spcPts val="0"/>
                        </a:spcAft>
                        <a:buClrTx/>
                        <a:buSzTx/>
                        <a:buFontTx/>
                        <a:buNone/>
                        <a:tabLst/>
                        <a:defRPr/>
                      </a:pPr>
                      <a:endParaRPr lang="nb-NO" altLang="nb-NO" sz="1200" dirty="0" smtClean="0"/>
                    </a:p>
                    <a:p>
                      <a:endParaRPr lang="nb-NO" sz="1200" dirty="0"/>
                    </a:p>
                  </a:txBody>
                  <a:tcPr/>
                </a:tc>
                <a:tc>
                  <a:txBody>
                    <a:bodyPr/>
                    <a:lstStyle/>
                    <a:p>
                      <a:r>
                        <a:rPr lang="nb-NO" sz="1200" dirty="0" smtClean="0"/>
                        <a:t>Under vurdering/Ikke igangsatt</a:t>
                      </a:r>
                      <a:endParaRPr lang="nb-NO" sz="1200" dirty="0"/>
                    </a:p>
                  </a:txBody>
                  <a:tcPr/>
                </a:tc>
                <a:tc>
                  <a:txBody>
                    <a:bodyPr/>
                    <a:lstStyle/>
                    <a:p>
                      <a:r>
                        <a:rPr lang="nb-NO" sz="1200" dirty="0" smtClean="0"/>
                        <a:t>Samarbeid mellom AP og BHT.</a:t>
                      </a:r>
                      <a:r>
                        <a:rPr lang="nb-NO" sz="1200" baseline="0" dirty="0" smtClean="0"/>
                        <a:t> </a:t>
                      </a:r>
                      <a:r>
                        <a:rPr lang="nb-NO" altLang="nb-NO" sz="1200" dirty="0" smtClean="0"/>
                        <a:t>Prosedyre</a:t>
                      </a:r>
                      <a:r>
                        <a:rPr lang="nb-NO" altLang="nb-NO" sz="1200" baseline="0" dirty="0" smtClean="0"/>
                        <a:t>n, </a:t>
                      </a:r>
                      <a:r>
                        <a:rPr lang="nb-NO" altLang="nb-NO" sz="1200" dirty="0" smtClean="0"/>
                        <a:t>med fokus på tilretteleggingsplikten, skal bl.a. veilede mht. hvordan man kan gå frem for å finne løsninger/-systematisk «kartlegging» av hva som kan gjøres knyttet til vurdering av tilretteleggingen.</a:t>
                      </a:r>
                      <a:endParaRPr lang="nb-NO" sz="1200" dirty="0"/>
                    </a:p>
                  </a:txBody>
                  <a:tcPr/>
                </a:tc>
                <a:extLst>
                  <a:ext uri="{0D108BD9-81ED-4DB2-BD59-A6C34878D82A}">
                    <a16:rowId xmlns:a16="http://schemas.microsoft.com/office/drawing/2014/main" val="1360556275"/>
                  </a:ext>
                </a:extLst>
              </a:tr>
            </a:tbl>
          </a:graphicData>
        </a:graphic>
      </p:graphicFrame>
      <p:sp>
        <p:nvSpPr>
          <p:cNvPr id="4" name="Date Placeholder 3"/>
          <p:cNvSpPr>
            <a:spLocks noGrp="1"/>
          </p:cNvSpPr>
          <p:nvPr>
            <p:ph type="dt" sz="half" idx="10"/>
          </p:nvPr>
        </p:nvSpPr>
        <p:spPr/>
        <p:txBody>
          <a:bodyPr/>
          <a:lstStyle/>
          <a:p>
            <a:fld id="{FB685D23-DD65-4C79-85E3-BFD5321579C7}" type="datetime1">
              <a:rPr lang="nb-NO" altLang="nb-NO" smtClean="0"/>
              <a:pPr/>
              <a:t>17.11.2017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11</a:t>
            </a:fld>
            <a:endParaRPr lang="en-US" altLang="nb-NO"/>
          </a:p>
        </p:txBody>
      </p:sp>
    </p:spTree>
    <p:extLst>
      <p:ext uri="{BB962C8B-B14F-4D97-AF65-F5344CB8AC3E}">
        <p14:creationId xmlns:p14="http://schemas.microsoft.com/office/powerpoint/2010/main" val="2945330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Hva bistår AP med</a:t>
            </a:r>
            <a:endParaRPr lang="nb-NO" dirty="0"/>
          </a:p>
        </p:txBody>
      </p:sp>
      <p:sp>
        <p:nvSpPr>
          <p:cNvPr id="3" name="Content Placeholder 2"/>
          <p:cNvSpPr>
            <a:spLocks noGrp="1"/>
          </p:cNvSpPr>
          <p:nvPr>
            <p:ph idx="1"/>
          </p:nvPr>
        </p:nvSpPr>
        <p:spPr/>
        <p:txBody>
          <a:bodyPr/>
          <a:lstStyle/>
          <a:p>
            <a:endParaRPr lang="nb-NO" dirty="0" smtClean="0"/>
          </a:p>
          <a:p>
            <a:r>
              <a:rPr lang="nb-NO" dirty="0" smtClean="0"/>
              <a:t>Råd, veiledning og bistand i sykefraværssaker</a:t>
            </a:r>
          </a:p>
          <a:p>
            <a:r>
              <a:rPr lang="nb-NO" dirty="0" smtClean="0"/>
              <a:t>Juridisk bistand i enkeltsaker</a:t>
            </a:r>
          </a:p>
          <a:p>
            <a:r>
              <a:rPr lang="nb-NO" dirty="0" smtClean="0"/>
              <a:t>Policy IA-spørsmål</a:t>
            </a:r>
            <a:endParaRPr lang="nb-NO" dirty="0"/>
          </a:p>
        </p:txBody>
      </p:sp>
      <p:sp>
        <p:nvSpPr>
          <p:cNvPr id="4" name="Date Placeholder 3"/>
          <p:cNvSpPr>
            <a:spLocks noGrp="1"/>
          </p:cNvSpPr>
          <p:nvPr>
            <p:ph type="dt" sz="half" idx="10"/>
          </p:nvPr>
        </p:nvSpPr>
        <p:spPr/>
        <p:txBody>
          <a:bodyPr/>
          <a:lstStyle/>
          <a:p>
            <a:fld id="{FB685D23-DD65-4C79-85E3-BFD5321579C7}" type="datetime1">
              <a:rPr lang="nb-NO" altLang="nb-NO" smtClean="0"/>
              <a:pPr/>
              <a:t>17.11.2017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12</a:t>
            </a:fld>
            <a:endParaRPr lang="en-US" altLang="nb-NO"/>
          </a:p>
        </p:txBody>
      </p:sp>
    </p:spTree>
    <p:extLst>
      <p:ext uri="{BB962C8B-B14F-4D97-AF65-F5344CB8AC3E}">
        <p14:creationId xmlns:p14="http://schemas.microsoft.com/office/powerpoint/2010/main" val="3207787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nb-NO" sz="2800" dirty="0" smtClean="0"/>
              <a:t/>
            </a:r>
            <a:br>
              <a:rPr lang="nb-NO" sz="2800" dirty="0" smtClean="0"/>
            </a:br>
            <a:r>
              <a:rPr lang="nb-NO" sz="2800" dirty="0"/>
              <a:t/>
            </a:r>
            <a:br>
              <a:rPr lang="nb-NO" sz="2800" dirty="0"/>
            </a:br>
            <a:r>
              <a:rPr lang="nb-NO" sz="2400" dirty="0" smtClean="0"/>
              <a:t>Sykefraværsoppfølging </a:t>
            </a:r>
            <a:r>
              <a:rPr lang="nb-NO" sz="2400" dirty="0"/>
              <a:t>– En  gjensidig innsats</a:t>
            </a:r>
            <a:r>
              <a:rPr lang="nb-NO" sz="2800" dirty="0"/>
              <a:t/>
            </a:r>
            <a:br>
              <a:rPr lang="nb-NO" sz="2800" dirty="0"/>
            </a:br>
            <a:r>
              <a:rPr lang="nb-NO" sz="3600" dirty="0"/>
              <a:t/>
            </a:r>
            <a:br>
              <a:rPr lang="nb-NO" sz="3600" dirty="0"/>
            </a:br>
            <a:endParaRPr lang="nb-NO" dirty="0"/>
          </a:p>
        </p:txBody>
      </p:sp>
      <p:sp>
        <p:nvSpPr>
          <p:cNvPr id="3" name="Content Placeholder 2"/>
          <p:cNvSpPr>
            <a:spLocks noGrp="1"/>
          </p:cNvSpPr>
          <p:nvPr>
            <p:ph idx="1"/>
          </p:nvPr>
        </p:nvSpPr>
        <p:spPr/>
        <p:txBody>
          <a:bodyPr/>
          <a:lstStyle/>
          <a:p>
            <a:pPr marL="0" indent="0" algn="ctr">
              <a:buNone/>
            </a:pPr>
            <a:endParaRPr lang="nb-NO" dirty="0" smtClean="0"/>
          </a:p>
          <a:p>
            <a:pPr marL="0" indent="0" algn="ctr">
              <a:buNone/>
            </a:pPr>
            <a:endParaRPr lang="nb-NO" sz="3200" b="1" dirty="0" smtClean="0"/>
          </a:p>
          <a:p>
            <a:pPr marL="0" indent="0" algn="ctr">
              <a:buNone/>
            </a:pPr>
            <a:r>
              <a:rPr lang="nb-NO" sz="3200" b="1" dirty="0" smtClean="0"/>
              <a:t>Tilretteleggings- og medvirkningsplikten</a:t>
            </a:r>
            <a:endParaRPr lang="nb-NO" sz="3200" b="1" dirty="0"/>
          </a:p>
        </p:txBody>
      </p:sp>
      <p:sp>
        <p:nvSpPr>
          <p:cNvPr id="4" name="Date Placeholder 3"/>
          <p:cNvSpPr>
            <a:spLocks noGrp="1"/>
          </p:cNvSpPr>
          <p:nvPr>
            <p:ph type="dt" sz="half" idx="10"/>
          </p:nvPr>
        </p:nvSpPr>
        <p:spPr/>
        <p:txBody>
          <a:bodyPr/>
          <a:lstStyle/>
          <a:p>
            <a:fld id="{FB685D23-DD65-4C79-85E3-BFD5321579C7}" type="datetime1">
              <a:rPr lang="nb-NO" altLang="nb-NO" smtClean="0"/>
              <a:pPr/>
              <a:t>17.11.2017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13</a:t>
            </a:fld>
            <a:endParaRPr lang="en-US" altLang="nb-NO"/>
          </a:p>
        </p:txBody>
      </p:sp>
    </p:spTree>
    <p:extLst>
      <p:ext uri="{BB962C8B-B14F-4D97-AF65-F5344CB8AC3E}">
        <p14:creationId xmlns:p14="http://schemas.microsoft.com/office/powerpoint/2010/main" val="31141579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08025"/>
            <a:ext cx="7921625" cy="781323"/>
          </a:xfrm>
        </p:spPr>
        <p:txBody>
          <a:bodyPr/>
          <a:lstStyle/>
          <a:p>
            <a:r>
              <a:rPr lang="nb-NO" altLang="nb-NO" dirty="0" smtClean="0">
                <a:solidFill>
                  <a:schemeClr val="tx1"/>
                </a:solidFill>
              </a:rPr>
              <a:t>Tilretteleggingsplikten</a:t>
            </a:r>
            <a:r>
              <a:rPr lang="nb-NO" altLang="nb-NO" dirty="0">
                <a:solidFill>
                  <a:schemeClr val="accent6"/>
                </a:solidFill>
              </a:rPr>
              <a:t/>
            </a:r>
            <a:br>
              <a:rPr lang="nb-NO" altLang="nb-NO" dirty="0">
                <a:solidFill>
                  <a:schemeClr val="accent6"/>
                </a:solidFill>
              </a:rPr>
            </a:br>
            <a:endParaRPr lang="nb-NO" dirty="0">
              <a:solidFill>
                <a:schemeClr val="accent6"/>
              </a:solidFill>
            </a:endParaRPr>
          </a:p>
        </p:txBody>
      </p:sp>
      <p:sp>
        <p:nvSpPr>
          <p:cNvPr id="3" name="Content Placeholder 2"/>
          <p:cNvSpPr>
            <a:spLocks noGrp="1"/>
          </p:cNvSpPr>
          <p:nvPr>
            <p:ph idx="1"/>
          </p:nvPr>
        </p:nvSpPr>
        <p:spPr>
          <a:xfrm>
            <a:off x="762000" y="1489348"/>
            <a:ext cx="7924800" cy="3590652"/>
          </a:xfrm>
        </p:spPr>
        <p:txBody>
          <a:bodyPr/>
          <a:lstStyle/>
          <a:p>
            <a:pPr marL="0" indent="0">
              <a:buNone/>
            </a:pPr>
            <a:r>
              <a:rPr lang="nb-NO" altLang="nb-NO" sz="1800" b="1" i="1" dirty="0" smtClean="0"/>
              <a:t>Formålet med reglene: </a:t>
            </a:r>
          </a:p>
          <a:p>
            <a:pPr marL="0" indent="0">
              <a:buNone/>
            </a:pPr>
            <a:r>
              <a:rPr lang="nb-NO" altLang="nb-NO" sz="1800" i="1" dirty="0" smtClean="0"/>
              <a:t>Få arbeidstakere raskere tilbake i jobb (hensyn til både arbeidstaker, arbeidsgiver og samfunnet for øvrig) og det kan bidra til å finne årsaken til sykefraværet, jf. også HMS.</a:t>
            </a:r>
          </a:p>
          <a:p>
            <a:pPr marL="0" indent="0">
              <a:buNone/>
            </a:pPr>
            <a:endParaRPr lang="nb-NO" altLang="nb-NO" sz="1800" dirty="0" smtClean="0"/>
          </a:p>
          <a:p>
            <a:pPr marL="0" indent="0">
              <a:buNone/>
            </a:pPr>
            <a:r>
              <a:rPr lang="nb-NO" altLang="nb-NO" sz="1800" dirty="0" smtClean="0"/>
              <a:t>Ansatte </a:t>
            </a:r>
            <a:r>
              <a:rPr lang="nb-NO" altLang="nb-NO" sz="1800" dirty="0"/>
              <a:t>skal ha et helsefremmende og godt </a:t>
            </a:r>
            <a:r>
              <a:rPr lang="nb-NO" altLang="nb-NO" sz="1800" dirty="0" smtClean="0"/>
              <a:t>arbeidsmiljø. Ved </a:t>
            </a:r>
            <a:r>
              <a:rPr lang="nb-NO" altLang="nb-NO" sz="1800" dirty="0"/>
              <a:t>å tilrettelegge arbeidsplassen kan man redusere muligheten for arbeidsrelatert skade og hindre at arbeidstakere faller utenfor arbeidslivet.</a:t>
            </a:r>
          </a:p>
          <a:p>
            <a:pPr marL="0" indent="0">
              <a:buNone/>
            </a:pPr>
            <a:endParaRPr lang="nb-NO" altLang="nb-NO" sz="1800" b="1" i="1" dirty="0" smtClean="0"/>
          </a:p>
          <a:p>
            <a:pPr marL="0" indent="0">
              <a:buNone/>
            </a:pPr>
            <a:endParaRPr lang="nb-NO" altLang="nb-NO" sz="1800" b="1" dirty="0" smtClean="0"/>
          </a:p>
          <a:p>
            <a:endParaRPr lang="nb-NO" altLang="nb-NO" sz="1800" dirty="0" smtClean="0"/>
          </a:p>
          <a:p>
            <a:endParaRPr lang="nb-NO" altLang="nb-NO" sz="1800" dirty="0" smtClean="0"/>
          </a:p>
        </p:txBody>
      </p:sp>
      <p:sp>
        <p:nvSpPr>
          <p:cNvPr id="4" name="Date Placeholder 3"/>
          <p:cNvSpPr>
            <a:spLocks noGrp="1"/>
          </p:cNvSpPr>
          <p:nvPr>
            <p:ph type="dt" sz="half" idx="10"/>
          </p:nvPr>
        </p:nvSpPr>
        <p:spPr/>
        <p:txBody>
          <a:bodyPr/>
          <a:lstStyle/>
          <a:p>
            <a:fld id="{FB685D23-DD65-4C79-85E3-BFD5321579C7}" type="datetime1">
              <a:rPr lang="nb-NO" altLang="nb-NO" smtClean="0"/>
              <a:pPr/>
              <a:t>17.11.2017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14</a:t>
            </a:fld>
            <a:endParaRPr lang="en-US" altLang="nb-NO"/>
          </a:p>
        </p:txBody>
      </p:sp>
    </p:spTree>
    <p:extLst>
      <p:ext uri="{BB962C8B-B14F-4D97-AF65-F5344CB8AC3E}">
        <p14:creationId xmlns:p14="http://schemas.microsoft.com/office/powerpoint/2010/main" val="4042546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nb-NO" altLang="nb-NO" sz="2800" dirty="0"/>
              <a:t>Hva er tilretteleggingsplikt?</a:t>
            </a:r>
          </a:p>
        </p:txBody>
      </p:sp>
      <p:sp>
        <p:nvSpPr>
          <p:cNvPr id="3" name="Content Placeholder 2"/>
          <p:cNvSpPr>
            <a:spLocks noGrp="1"/>
          </p:cNvSpPr>
          <p:nvPr>
            <p:ph idx="1"/>
          </p:nvPr>
        </p:nvSpPr>
        <p:spPr/>
        <p:txBody>
          <a:bodyPr/>
          <a:lstStyle/>
          <a:p>
            <a:r>
              <a:rPr lang="nb-NO" altLang="nb-NO" sz="1600" dirty="0" smtClean="0"/>
              <a:t>Arbeidsmiljøloven </a:t>
            </a:r>
            <a:r>
              <a:rPr lang="nb-NO" altLang="nb-NO" sz="1600" dirty="0"/>
              <a:t>(</a:t>
            </a:r>
            <a:r>
              <a:rPr lang="nb-NO" altLang="nb-NO" sz="1600" dirty="0" err="1"/>
              <a:t>aml</a:t>
            </a:r>
            <a:r>
              <a:rPr lang="nb-NO" altLang="nb-NO" sz="1600" dirty="0"/>
              <a:t>.) §§4-1, 4-2 </a:t>
            </a:r>
            <a:r>
              <a:rPr lang="nb-NO" altLang="nb-NO" sz="1600" dirty="0" smtClean="0"/>
              <a:t>(arbeidsgiver har en </a:t>
            </a:r>
            <a:r>
              <a:rPr lang="nb-NO" altLang="nb-NO" sz="1600" b="1" i="1" dirty="0" smtClean="0"/>
              <a:t>generell </a:t>
            </a:r>
            <a:r>
              <a:rPr lang="nb-NO" altLang="nb-NO" sz="1600" b="1" i="1" dirty="0"/>
              <a:t>plikt </a:t>
            </a:r>
            <a:r>
              <a:rPr lang="nb-NO" altLang="nb-NO" sz="1600" dirty="0"/>
              <a:t>til</a:t>
            </a:r>
            <a:r>
              <a:rPr lang="nb-NO" altLang="nb-NO" sz="1600" b="1" dirty="0"/>
              <a:t> </a:t>
            </a:r>
            <a:r>
              <a:rPr lang="nb-NO" altLang="nb-NO" sz="1600" dirty="0"/>
              <a:t>organisering og vern</a:t>
            </a:r>
            <a:r>
              <a:rPr lang="nb-NO" altLang="nb-NO" sz="1600" dirty="0" smtClean="0"/>
              <a:t>)</a:t>
            </a:r>
          </a:p>
          <a:p>
            <a:endParaRPr lang="nb-NO" altLang="nb-NO" sz="1600" dirty="0"/>
          </a:p>
          <a:p>
            <a:r>
              <a:rPr lang="nb-NO" altLang="nb-NO" sz="1600" dirty="0"/>
              <a:t>Aml§4-6 </a:t>
            </a:r>
            <a:r>
              <a:rPr lang="nb-NO" altLang="nb-NO" sz="1600" dirty="0" smtClean="0"/>
              <a:t>(arbeidsgiver har en </a:t>
            </a:r>
            <a:r>
              <a:rPr lang="nb-NO" altLang="nb-NO" sz="1600" b="1" dirty="0" smtClean="0"/>
              <a:t>særskilt </a:t>
            </a:r>
            <a:r>
              <a:rPr lang="nb-NO" altLang="nb-NO" sz="1600" b="1" dirty="0"/>
              <a:t>plikt til </a:t>
            </a:r>
            <a:r>
              <a:rPr lang="nb-NO" altLang="nb-NO" sz="1600" b="1" dirty="0" smtClean="0"/>
              <a:t>tilrettelegging</a:t>
            </a:r>
            <a:r>
              <a:rPr lang="nb-NO" altLang="nb-NO" sz="1600" b="1" dirty="0"/>
              <a:t>, </a:t>
            </a:r>
            <a:r>
              <a:rPr lang="nb-NO" altLang="nb-NO" sz="1600" b="1" i="1" dirty="0" smtClean="0"/>
              <a:t>individuell </a:t>
            </a:r>
            <a:r>
              <a:rPr lang="nb-NO" altLang="nb-NO" sz="1600" dirty="0" smtClean="0"/>
              <a:t>– </a:t>
            </a:r>
            <a:r>
              <a:rPr lang="nb-NO" altLang="nb-NO" sz="1600" dirty="0"/>
              <a:t>arbeidstakere med redusert funksjonsevne og arbeidstakere som underveis i arbeidsforholdet har behov for </a:t>
            </a:r>
            <a:r>
              <a:rPr lang="nb-NO" altLang="nb-NO" sz="1600" dirty="0" smtClean="0"/>
              <a:t>tilrettelegging</a:t>
            </a:r>
          </a:p>
          <a:p>
            <a:endParaRPr lang="nb-NO" sz="1600" dirty="0"/>
          </a:p>
          <a:p>
            <a:r>
              <a:rPr lang="nb-NO" sz="1600" dirty="0" smtClean="0"/>
              <a:t>Arbeidsgiver er forpliktet til: «Så </a:t>
            </a:r>
            <a:r>
              <a:rPr lang="nb-NO" sz="1600" dirty="0"/>
              <a:t>langt det er </a:t>
            </a:r>
            <a:r>
              <a:rPr lang="nb-NO" sz="1600" dirty="0" smtClean="0"/>
              <a:t>mulig», </a:t>
            </a:r>
            <a:r>
              <a:rPr lang="nb-NO" sz="1600" dirty="0"/>
              <a:t>iverksette nødvendige tiltak for at arbeidstaker skal kunne beholde eller få et passende </a:t>
            </a:r>
            <a:r>
              <a:rPr lang="nb-NO" sz="1600" dirty="0" smtClean="0"/>
              <a:t>arbeid.</a:t>
            </a:r>
          </a:p>
          <a:p>
            <a:pPr marL="0" indent="0">
              <a:buNone/>
            </a:pPr>
            <a:r>
              <a:rPr lang="nb-NO" sz="1600" dirty="0" smtClean="0"/>
              <a:t>	</a:t>
            </a:r>
            <a:endParaRPr lang="nb-NO" sz="1300" dirty="0"/>
          </a:p>
        </p:txBody>
      </p:sp>
      <p:sp>
        <p:nvSpPr>
          <p:cNvPr id="4" name="Date Placeholder 3"/>
          <p:cNvSpPr>
            <a:spLocks noGrp="1"/>
          </p:cNvSpPr>
          <p:nvPr>
            <p:ph type="dt" sz="half" idx="10"/>
          </p:nvPr>
        </p:nvSpPr>
        <p:spPr/>
        <p:txBody>
          <a:bodyPr/>
          <a:lstStyle/>
          <a:p>
            <a:fld id="{FB685D23-DD65-4C79-85E3-BFD5321579C7}" type="datetime1">
              <a:rPr lang="nb-NO" altLang="nb-NO" smtClean="0"/>
              <a:pPr/>
              <a:t>17.11.2017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15</a:t>
            </a:fld>
            <a:endParaRPr lang="en-US" altLang="nb-NO"/>
          </a:p>
        </p:txBody>
      </p:sp>
    </p:spTree>
    <p:extLst>
      <p:ext uri="{BB962C8B-B14F-4D97-AF65-F5344CB8AC3E}">
        <p14:creationId xmlns:p14="http://schemas.microsoft.com/office/powerpoint/2010/main" val="548891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Tiltakene kan f.eks. være:</a:t>
            </a:r>
            <a:endParaRPr lang="nb-NO" dirty="0"/>
          </a:p>
        </p:txBody>
      </p:sp>
      <p:sp>
        <p:nvSpPr>
          <p:cNvPr id="3" name="Content Placeholder 2"/>
          <p:cNvSpPr>
            <a:spLocks noGrp="1"/>
          </p:cNvSpPr>
          <p:nvPr>
            <p:ph idx="1"/>
          </p:nvPr>
        </p:nvSpPr>
        <p:spPr/>
        <p:txBody>
          <a:bodyPr/>
          <a:lstStyle/>
          <a:p>
            <a:r>
              <a:rPr lang="nb-NO" b="1" dirty="0" smtClean="0"/>
              <a:t>Organisatoriske</a:t>
            </a:r>
          </a:p>
          <a:p>
            <a:pPr marL="0" indent="0">
              <a:buNone/>
            </a:pPr>
            <a:r>
              <a:rPr lang="nb-NO" dirty="0" smtClean="0"/>
              <a:t>	-F.eks. </a:t>
            </a:r>
            <a:r>
              <a:rPr lang="nb-NO" dirty="0"/>
              <a:t>e</a:t>
            </a:r>
            <a:r>
              <a:rPr lang="nb-NO" dirty="0" smtClean="0"/>
              <a:t>ndring av arbeidstid, oppgaver, trening, 	opplæring, klare linjer (ansvar/myndighet/rolleklarhet) 	osv.</a:t>
            </a:r>
          </a:p>
          <a:p>
            <a:r>
              <a:rPr lang="nb-NO" b="1" dirty="0" smtClean="0"/>
              <a:t>Psykososiale</a:t>
            </a:r>
          </a:p>
          <a:p>
            <a:pPr marL="0" indent="0">
              <a:buNone/>
            </a:pPr>
            <a:r>
              <a:rPr lang="nb-NO" dirty="0" smtClean="0"/>
              <a:t>	-F.eks. </a:t>
            </a:r>
            <a:r>
              <a:rPr lang="nb-NO" dirty="0"/>
              <a:t>s</a:t>
            </a:r>
            <a:r>
              <a:rPr lang="nb-NO" dirty="0" smtClean="0"/>
              <a:t>tøtte, oppfølging og veiledning, sosialt miljø 	osv.</a:t>
            </a:r>
          </a:p>
          <a:p>
            <a:r>
              <a:rPr lang="nb-NO" b="1" dirty="0" smtClean="0"/>
              <a:t>Fysiske</a:t>
            </a:r>
          </a:p>
          <a:p>
            <a:pPr marL="0" indent="0">
              <a:buNone/>
            </a:pPr>
            <a:r>
              <a:rPr lang="nb-NO" dirty="0" smtClean="0"/>
              <a:t>	- F.eks. ulike tiltak knyttet til fysisk tilpasning av 	arbeidsplassen osv.</a:t>
            </a:r>
            <a:endParaRPr lang="nb-NO" dirty="0"/>
          </a:p>
        </p:txBody>
      </p:sp>
      <p:sp>
        <p:nvSpPr>
          <p:cNvPr id="4" name="Date Placeholder 3"/>
          <p:cNvSpPr>
            <a:spLocks noGrp="1"/>
          </p:cNvSpPr>
          <p:nvPr>
            <p:ph type="dt" sz="half" idx="10"/>
          </p:nvPr>
        </p:nvSpPr>
        <p:spPr/>
        <p:txBody>
          <a:bodyPr/>
          <a:lstStyle/>
          <a:p>
            <a:fld id="{FB685D23-DD65-4C79-85E3-BFD5321579C7}" type="datetime1">
              <a:rPr lang="nb-NO" altLang="nb-NO" smtClean="0"/>
              <a:pPr/>
              <a:t>17.11.2017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16</a:t>
            </a:fld>
            <a:endParaRPr lang="en-US" altLang="nb-NO"/>
          </a:p>
        </p:txBody>
      </p:sp>
    </p:spTree>
    <p:extLst>
      <p:ext uri="{BB962C8B-B14F-4D97-AF65-F5344CB8AC3E}">
        <p14:creationId xmlns:p14="http://schemas.microsoft.com/office/powerpoint/2010/main" val="122161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ltLang="nb-NO" dirty="0" smtClean="0">
                <a:solidFill>
                  <a:schemeClr val="tx1"/>
                </a:solidFill>
              </a:rPr>
              <a:t>Hvor langt </a:t>
            </a:r>
            <a:r>
              <a:rPr lang="nb-NO" altLang="nb-NO" dirty="0">
                <a:solidFill>
                  <a:schemeClr val="tx1"/>
                </a:solidFill>
              </a:rPr>
              <a:t>går arbeidsgivers tilretteleggingsplikt?</a:t>
            </a:r>
            <a:br>
              <a:rPr lang="nb-NO" altLang="nb-NO" dirty="0">
                <a:solidFill>
                  <a:schemeClr val="tx1"/>
                </a:solidFill>
              </a:rPr>
            </a:br>
            <a:endParaRPr lang="nb-NO" dirty="0">
              <a:solidFill>
                <a:schemeClr val="tx1"/>
              </a:solidFill>
            </a:endParaRPr>
          </a:p>
        </p:txBody>
      </p:sp>
      <p:sp>
        <p:nvSpPr>
          <p:cNvPr id="3" name="Content Placeholder 2"/>
          <p:cNvSpPr>
            <a:spLocks noGrp="1"/>
          </p:cNvSpPr>
          <p:nvPr>
            <p:ph idx="1"/>
          </p:nvPr>
        </p:nvSpPr>
        <p:spPr>
          <a:xfrm>
            <a:off x="744884" y="1345332"/>
            <a:ext cx="7924800" cy="3429000"/>
          </a:xfrm>
        </p:spPr>
        <p:txBody>
          <a:bodyPr/>
          <a:lstStyle/>
          <a:p>
            <a:pPr marL="0" indent="0">
              <a:buNone/>
            </a:pPr>
            <a:endParaRPr lang="nb-NO" altLang="nb-NO" sz="1600" dirty="0" smtClean="0"/>
          </a:p>
          <a:p>
            <a:r>
              <a:rPr lang="nb-NO" altLang="nb-NO" sz="1600" dirty="0" smtClean="0"/>
              <a:t>Tilretteleggingsplikten er vidtrekkende og omfattende, men ikke absolutt – «så langt det er mulig»</a:t>
            </a:r>
          </a:p>
          <a:p>
            <a:r>
              <a:rPr lang="nb-NO" altLang="nb-NO" sz="1600" dirty="0" smtClean="0"/>
              <a:t>Fortrinnsvis tilrettelegging i sitt vanlige arbeid/Tilpasninger i sitt opprinnelige arbeid</a:t>
            </a:r>
          </a:p>
          <a:p>
            <a:r>
              <a:rPr lang="nb-NO" altLang="nb-NO" sz="1600" dirty="0" smtClean="0"/>
              <a:t>Dersom det viser seg umulig å tilrettelegge slik at arbeidstaker kan fortsette i sitt vanlige arbeid, skal arbeidsgiver vurdere omplassering/overføring til annet arbeid</a:t>
            </a:r>
          </a:p>
          <a:p>
            <a:r>
              <a:rPr lang="nb-NO" altLang="nb-NO" sz="1600" dirty="0"/>
              <a:t>Arbeidsgiver har ingen plikt til å opprette ny </a:t>
            </a:r>
            <a:r>
              <a:rPr lang="nb-NO" altLang="nb-NO" sz="1600" dirty="0" smtClean="0"/>
              <a:t>stilling</a:t>
            </a:r>
          </a:p>
          <a:p>
            <a:r>
              <a:rPr lang="nb-NO" altLang="nb-NO" sz="1600" dirty="0" smtClean="0"/>
              <a:t>Tiltak skal ikke innskrenke eller tilsidesette andre arbeidstakeres rettigheter, men arbeidsgiver </a:t>
            </a:r>
            <a:r>
              <a:rPr lang="nb-NO" altLang="nb-NO" sz="1600" i="1" dirty="0" smtClean="0"/>
              <a:t>kan</a:t>
            </a:r>
            <a:r>
              <a:rPr lang="nb-NO" altLang="nb-NO" sz="1600" dirty="0" smtClean="0"/>
              <a:t> gjøre endringer innenfor styringsretten</a:t>
            </a:r>
          </a:p>
          <a:p>
            <a:r>
              <a:rPr lang="nb-NO" altLang="nb-NO" sz="1600" dirty="0" smtClean="0"/>
              <a:t>Må gjøres en </a:t>
            </a:r>
            <a:r>
              <a:rPr lang="nb-NO" altLang="nb-NO" sz="1600" dirty="0"/>
              <a:t>h</a:t>
            </a:r>
            <a:r>
              <a:rPr lang="nb-NO" altLang="nb-NO" sz="1600" dirty="0" smtClean="0"/>
              <a:t>elhetsvurdering (virksomhetens art, størrelse, økonomi, og arbeidstakers forhold må veies opp mot hverandre)</a:t>
            </a:r>
            <a:endParaRPr lang="nb-NO" altLang="nb-NO" sz="1600" b="1" dirty="0" smtClean="0"/>
          </a:p>
          <a:p>
            <a:r>
              <a:rPr lang="nb-NO" altLang="nb-NO" sz="1600" i="1" dirty="0" smtClean="0"/>
              <a:t>Hvor langt plikten går må vurderes individuelt i hvert enkelt tilfelle </a:t>
            </a:r>
            <a:endParaRPr lang="nb-NO" altLang="nb-NO" sz="1600" i="1" dirty="0"/>
          </a:p>
          <a:p>
            <a:endParaRPr lang="nb-NO" dirty="0"/>
          </a:p>
        </p:txBody>
      </p:sp>
      <p:sp>
        <p:nvSpPr>
          <p:cNvPr id="4" name="Date Placeholder 3"/>
          <p:cNvSpPr>
            <a:spLocks noGrp="1"/>
          </p:cNvSpPr>
          <p:nvPr>
            <p:ph type="dt" sz="half" idx="10"/>
          </p:nvPr>
        </p:nvSpPr>
        <p:spPr/>
        <p:txBody>
          <a:bodyPr/>
          <a:lstStyle/>
          <a:p>
            <a:fld id="{FB685D23-DD65-4C79-85E3-BFD5321579C7}" type="datetime1">
              <a:rPr lang="nb-NO" altLang="nb-NO" smtClean="0"/>
              <a:pPr/>
              <a:t>17.11.2017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17</a:t>
            </a:fld>
            <a:endParaRPr lang="en-US" altLang="nb-NO"/>
          </a:p>
        </p:txBody>
      </p:sp>
    </p:spTree>
    <p:extLst>
      <p:ext uri="{BB962C8B-B14F-4D97-AF65-F5344CB8AC3E}">
        <p14:creationId xmlns:p14="http://schemas.microsoft.com/office/powerpoint/2010/main" val="2884305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
            </a:r>
            <a:br>
              <a:rPr lang="nb-NO" dirty="0" smtClean="0"/>
            </a:br>
            <a:r>
              <a:rPr lang="nb-NO" dirty="0" smtClean="0"/>
              <a:t>Arbeidstakernes medvirkningsplikt. </a:t>
            </a:r>
            <a:r>
              <a:rPr lang="nb-NO" dirty="0" err="1" smtClean="0"/>
              <a:t>Aml</a:t>
            </a:r>
            <a:r>
              <a:rPr lang="nb-NO" dirty="0" smtClean="0"/>
              <a:t>. § 2-3 og </a:t>
            </a:r>
            <a:r>
              <a:rPr lang="nb-NO" dirty="0" err="1" smtClean="0"/>
              <a:t>ftrl</a:t>
            </a:r>
            <a:r>
              <a:rPr lang="nb-NO" dirty="0" smtClean="0"/>
              <a:t>. § 8-8</a:t>
            </a:r>
            <a:br>
              <a:rPr lang="nb-NO" dirty="0" smtClean="0"/>
            </a:br>
            <a:r>
              <a:rPr lang="nb-NO" i="1" dirty="0"/>
              <a:t/>
            </a:r>
            <a:br>
              <a:rPr lang="nb-NO" i="1" dirty="0"/>
            </a:br>
            <a:endParaRPr lang="nb-NO" dirty="0"/>
          </a:p>
        </p:txBody>
      </p:sp>
      <p:sp>
        <p:nvSpPr>
          <p:cNvPr id="3" name="Content Placeholder 2"/>
          <p:cNvSpPr>
            <a:spLocks noGrp="1"/>
          </p:cNvSpPr>
          <p:nvPr>
            <p:ph idx="1"/>
          </p:nvPr>
        </p:nvSpPr>
        <p:spPr/>
        <p:txBody>
          <a:bodyPr/>
          <a:lstStyle/>
          <a:p>
            <a:endParaRPr lang="nb-NO" sz="1400" dirty="0" smtClean="0"/>
          </a:p>
          <a:p>
            <a:r>
              <a:rPr lang="nb-NO" sz="1800" dirty="0" smtClean="0"/>
              <a:t>Arbeidstaker må selv bidra til å kunne komme tilbake. Arbeidstaker har en plikt til å medvirke til at arbeidssituasjonen blir tilrettelagt m/oppfølgingsplan og dialogmøter, </a:t>
            </a:r>
            <a:r>
              <a:rPr lang="nb-NO" sz="1800" dirty="0" err="1" smtClean="0"/>
              <a:t>aml</a:t>
            </a:r>
            <a:r>
              <a:rPr lang="nb-NO" sz="1800" dirty="0" smtClean="0"/>
              <a:t>. § 2-3 f) og g)</a:t>
            </a:r>
          </a:p>
          <a:p>
            <a:pPr marL="0" indent="0">
              <a:buNone/>
            </a:pPr>
            <a:r>
              <a:rPr lang="nb-NO" sz="1800" dirty="0"/>
              <a:t>	</a:t>
            </a:r>
            <a:endParaRPr lang="nb-NO" sz="1800" dirty="0" smtClean="0"/>
          </a:p>
          <a:p>
            <a:r>
              <a:rPr lang="nb-NO" sz="1800" dirty="0" smtClean="0"/>
              <a:t>Plikt til å gi opplysninger om egen funksjonsevne og bidra til at hensiktsmessige tiltak for å tilrettelegge arbeidet blir utredet og iverksatt, følger av </a:t>
            </a:r>
            <a:r>
              <a:rPr lang="nb-NO" sz="1800" dirty="0" err="1" smtClean="0"/>
              <a:t>ftrl</a:t>
            </a:r>
            <a:r>
              <a:rPr lang="nb-NO" sz="1800" dirty="0" smtClean="0"/>
              <a:t>. § 8-8. I de tilfeller der arbeidstaker ikke medvirker, kan retten til sykepenger falle bort.</a:t>
            </a:r>
          </a:p>
          <a:p>
            <a:endParaRPr lang="nb-NO" sz="1800" dirty="0"/>
          </a:p>
          <a:p>
            <a:r>
              <a:rPr lang="nb-NO" sz="1800" dirty="0" smtClean="0"/>
              <a:t>Arbeidsavtalens lojalitetsplikt.</a:t>
            </a:r>
            <a:endParaRPr lang="nb-NO" sz="1800" dirty="0"/>
          </a:p>
        </p:txBody>
      </p:sp>
      <p:sp>
        <p:nvSpPr>
          <p:cNvPr id="4" name="Date Placeholder 3"/>
          <p:cNvSpPr>
            <a:spLocks noGrp="1"/>
          </p:cNvSpPr>
          <p:nvPr>
            <p:ph type="dt" sz="half" idx="10"/>
          </p:nvPr>
        </p:nvSpPr>
        <p:spPr/>
        <p:txBody>
          <a:bodyPr/>
          <a:lstStyle/>
          <a:p>
            <a:fld id="{FB685D23-DD65-4C79-85E3-BFD5321579C7}" type="datetime1">
              <a:rPr lang="nb-NO" altLang="nb-NO" smtClean="0"/>
              <a:pPr/>
              <a:t>17.11.2017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18</a:t>
            </a:fld>
            <a:endParaRPr lang="en-US" altLang="nb-NO"/>
          </a:p>
        </p:txBody>
      </p:sp>
    </p:spTree>
    <p:extLst>
      <p:ext uri="{BB962C8B-B14F-4D97-AF65-F5344CB8AC3E}">
        <p14:creationId xmlns:p14="http://schemas.microsoft.com/office/powerpoint/2010/main" val="34162256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nb-NO"/>
          </a:p>
        </p:txBody>
      </p:sp>
      <p:sp>
        <p:nvSpPr>
          <p:cNvPr id="3" name="Content Placeholder 2"/>
          <p:cNvSpPr>
            <a:spLocks noGrp="1"/>
          </p:cNvSpPr>
          <p:nvPr>
            <p:ph idx="1"/>
          </p:nvPr>
        </p:nvSpPr>
        <p:spPr/>
        <p:txBody>
          <a:bodyPr/>
          <a:lstStyle/>
          <a:p>
            <a:pPr marL="0" indent="0" algn="ctr">
              <a:buNone/>
            </a:pPr>
            <a:endParaRPr lang="nb-NO" dirty="0"/>
          </a:p>
          <a:p>
            <a:pPr marL="0" indent="0" algn="ctr">
              <a:buNone/>
            </a:pPr>
            <a:endParaRPr lang="nb-NO" sz="2800" b="1" dirty="0" smtClean="0"/>
          </a:p>
          <a:p>
            <a:pPr marL="0" indent="0" algn="ctr">
              <a:buNone/>
            </a:pPr>
            <a:r>
              <a:rPr lang="nb-NO" sz="2800" b="1" dirty="0" smtClean="0"/>
              <a:t>Del 2</a:t>
            </a:r>
          </a:p>
          <a:p>
            <a:pPr marL="0" indent="0" algn="ctr">
              <a:buNone/>
            </a:pPr>
            <a:r>
              <a:rPr lang="nb-NO" sz="2000" b="1" dirty="0" smtClean="0"/>
              <a:t>Samarbeid med NAV – Hva kan NAV bidra med</a:t>
            </a:r>
          </a:p>
          <a:p>
            <a:pPr marL="0" indent="0" algn="ctr">
              <a:buNone/>
            </a:pPr>
            <a:r>
              <a:rPr lang="nb-NO" sz="2000" b="1" dirty="0" smtClean="0"/>
              <a:t>v/Elisabeth R. </a:t>
            </a:r>
            <a:r>
              <a:rPr lang="nb-NO" sz="2000" b="1" dirty="0" err="1" smtClean="0"/>
              <a:t>Stenumgård</a:t>
            </a:r>
            <a:endParaRPr lang="nb-NO" sz="2000" b="1" dirty="0"/>
          </a:p>
        </p:txBody>
      </p:sp>
      <p:sp>
        <p:nvSpPr>
          <p:cNvPr id="4" name="Date Placeholder 3"/>
          <p:cNvSpPr>
            <a:spLocks noGrp="1"/>
          </p:cNvSpPr>
          <p:nvPr>
            <p:ph type="dt" sz="half" idx="10"/>
          </p:nvPr>
        </p:nvSpPr>
        <p:spPr/>
        <p:txBody>
          <a:bodyPr/>
          <a:lstStyle/>
          <a:p>
            <a:fld id="{FB685D23-DD65-4C79-85E3-BFD5321579C7}" type="datetime1">
              <a:rPr lang="nb-NO" altLang="nb-NO" smtClean="0"/>
              <a:pPr/>
              <a:t>17.11.2017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19</a:t>
            </a:fld>
            <a:endParaRPr lang="en-US" altLang="nb-NO"/>
          </a:p>
        </p:txBody>
      </p:sp>
    </p:spTree>
    <p:extLst>
      <p:ext uri="{BB962C8B-B14F-4D97-AF65-F5344CB8AC3E}">
        <p14:creationId xmlns:p14="http://schemas.microsoft.com/office/powerpoint/2010/main" val="1100584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nb-NO" smtClean="0"/>
              <a:t>Del 1</a:t>
            </a:r>
            <a:endParaRPr lang="nb-NO" dirty="0"/>
          </a:p>
        </p:txBody>
      </p:sp>
      <p:sp>
        <p:nvSpPr>
          <p:cNvPr id="3" name="Content Placeholder 2"/>
          <p:cNvSpPr>
            <a:spLocks noGrp="1"/>
          </p:cNvSpPr>
          <p:nvPr>
            <p:ph idx="1"/>
          </p:nvPr>
        </p:nvSpPr>
        <p:spPr/>
        <p:txBody>
          <a:bodyPr/>
          <a:lstStyle/>
          <a:p>
            <a:pPr marL="0" indent="0" algn="ctr">
              <a:buNone/>
            </a:pPr>
            <a:endParaRPr lang="nb-NO" dirty="0" smtClean="0"/>
          </a:p>
          <a:p>
            <a:pPr marL="0" indent="0" algn="ctr">
              <a:buNone/>
            </a:pPr>
            <a:endParaRPr lang="nb-NO" dirty="0"/>
          </a:p>
          <a:p>
            <a:pPr marL="0" indent="0" algn="ctr">
              <a:buNone/>
            </a:pPr>
            <a:endParaRPr lang="nb-NO" dirty="0" smtClean="0"/>
          </a:p>
          <a:p>
            <a:pPr marL="0" indent="0" algn="ctr">
              <a:buNone/>
            </a:pPr>
            <a:r>
              <a:rPr lang="nb-NO" sz="3200" b="1" dirty="0" smtClean="0"/>
              <a:t>IA-avtalens Delmål 1 og Delmål 2</a:t>
            </a:r>
            <a:endParaRPr lang="nb-NO" sz="3200" b="1" dirty="0"/>
          </a:p>
        </p:txBody>
      </p:sp>
      <p:sp>
        <p:nvSpPr>
          <p:cNvPr id="4" name="Date Placeholder 3"/>
          <p:cNvSpPr>
            <a:spLocks noGrp="1"/>
          </p:cNvSpPr>
          <p:nvPr>
            <p:ph type="dt" sz="half" idx="10"/>
          </p:nvPr>
        </p:nvSpPr>
        <p:spPr/>
        <p:txBody>
          <a:bodyPr/>
          <a:lstStyle/>
          <a:p>
            <a:fld id="{FB685D23-DD65-4C79-85E3-BFD5321579C7}" type="datetime1">
              <a:rPr lang="nb-NO" altLang="nb-NO" smtClean="0"/>
              <a:pPr/>
              <a:t>17.11.2017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3</a:t>
            </a:fld>
            <a:endParaRPr lang="en-US" altLang="nb-NO"/>
          </a:p>
        </p:txBody>
      </p:sp>
    </p:spTree>
    <p:extLst>
      <p:ext uri="{BB962C8B-B14F-4D97-AF65-F5344CB8AC3E}">
        <p14:creationId xmlns:p14="http://schemas.microsoft.com/office/powerpoint/2010/main" val="31286635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Intensjonsavtalen (IA-avtalen) 2014-2018</a:t>
            </a:r>
            <a:endParaRPr lang="nb-NO" dirty="0"/>
          </a:p>
        </p:txBody>
      </p:sp>
      <p:sp>
        <p:nvSpPr>
          <p:cNvPr id="3" name="Content Placeholder 2"/>
          <p:cNvSpPr>
            <a:spLocks noGrp="1"/>
          </p:cNvSpPr>
          <p:nvPr>
            <p:ph idx="1"/>
          </p:nvPr>
        </p:nvSpPr>
        <p:spPr/>
        <p:txBody>
          <a:bodyPr/>
          <a:lstStyle/>
          <a:p>
            <a:pPr marL="0" indent="0">
              <a:buNone/>
            </a:pPr>
            <a:r>
              <a:rPr lang="nb-NO" sz="1600" b="1" dirty="0" smtClean="0"/>
              <a:t>IA-avtalens </a:t>
            </a:r>
            <a:r>
              <a:rPr lang="nb-NO" sz="1600" b="1" dirty="0"/>
              <a:t>overordnede mål er: </a:t>
            </a:r>
          </a:p>
          <a:p>
            <a:pPr marL="0" indent="0">
              <a:buNone/>
            </a:pPr>
            <a:r>
              <a:rPr lang="nb-NO" sz="1600" dirty="0" smtClean="0"/>
              <a:t>Å </a:t>
            </a:r>
            <a:r>
              <a:rPr lang="nb-NO" sz="1600" dirty="0"/>
              <a:t>bedre arbeidsmiljøet, styrke jobbnærværet, forebygge og redusere sykefravær og hindre utstøting og frafall fra arbeidslivet</a:t>
            </a:r>
            <a:r>
              <a:rPr lang="nb-NO" sz="1600" dirty="0" smtClean="0"/>
              <a:t>.</a:t>
            </a:r>
          </a:p>
          <a:p>
            <a:endParaRPr lang="nb-NO" sz="1600" dirty="0"/>
          </a:p>
          <a:p>
            <a:pPr marL="0" indent="0">
              <a:buNone/>
            </a:pPr>
            <a:r>
              <a:rPr lang="nb-NO" sz="1600" b="1" dirty="0" smtClean="0"/>
              <a:t>IA-avtalens </a:t>
            </a:r>
            <a:r>
              <a:rPr lang="nb-NO" sz="1600" b="1" dirty="0"/>
              <a:t>tre delmål på nasjonalt nivå er: </a:t>
            </a:r>
          </a:p>
          <a:p>
            <a:pPr marL="342900" indent="-342900">
              <a:buFont typeface="+mj-lt"/>
              <a:buAutoNum type="arabicPeriod"/>
            </a:pPr>
            <a:r>
              <a:rPr lang="nb-NO" sz="1600" dirty="0" smtClean="0"/>
              <a:t>Reduksjon </a:t>
            </a:r>
            <a:r>
              <a:rPr lang="nb-NO" sz="1600" dirty="0"/>
              <a:t>i sykefraværet med 20 prosent i forhold til nivået i andre kvartal </a:t>
            </a:r>
            <a:r>
              <a:rPr lang="nb-NO" sz="1600" dirty="0" smtClean="0"/>
              <a:t>2001</a:t>
            </a:r>
            <a:r>
              <a:rPr lang="nb-NO" sz="1600" dirty="0"/>
              <a:t>. Dette innebærer at sykefraværet på nasjonalt nivå ikke skal overstige </a:t>
            </a:r>
            <a:r>
              <a:rPr lang="nb-NO" sz="1600" dirty="0" smtClean="0"/>
              <a:t>5,6 </a:t>
            </a:r>
            <a:r>
              <a:rPr lang="nb-NO" sz="1600" dirty="0"/>
              <a:t>prosent</a:t>
            </a:r>
            <a:r>
              <a:rPr lang="nb-NO" sz="1600" dirty="0" smtClean="0"/>
              <a:t>.</a:t>
            </a:r>
            <a:endParaRPr lang="nb-NO" sz="1600" dirty="0"/>
          </a:p>
          <a:p>
            <a:pPr marL="342900" indent="-342900">
              <a:buFont typeface="+mj-lt"/>
              <a:buAutoNum type="arabicPeriod"/>
            </a:pPr>
            <a:r>
              <a:rPr lang="nb-NO" sz="1600" dirty="0" smtClean="0"/>
              <a:t>Hindre </a:t>
            </a:r>
            <a:r>
              <a:rPr lang="nb-NO" sz="1600" dirty="0"/>
              <a:t>frafall og øke sysselsetting av personer med nedsatt funksjonsevne</a:t>
            </a:r>
            <a:r>
              <a:rPr lang="nb-NO" sz="1600" dirty="0" smtClean="0"/>
              <a:t>.</a:t>
            </a:r>
            <a:endParaRPr lang="nb-NO" sz="1600" dirty="0"/>
          </a:p>
          <a:p>
            <a:pPr marL="342900" indent="-342900">
              <a:buFont typeface="+mj-lt"/>
              <a:buAutoNum type="arabicPeriod"/>
            </a:pPr>
            <a:r>
              <a:rPr lang="nb-NO" sz="1600" dirty="0" smtClean="0"/>
              <a:t>Yrkesaktivitet </a:t>
            </a:r>
            <a:r>
              <a:rPr lang="nb-NO" sz="1600" dirty="0"/>
              <a:t>etter fylte 50 år forlenges med tolv måneder. Med dette </a:t>
            </a:r>
            <a:r>
              <a:rPr lang="nb-NO" sz="1600" dirty="0" smtClean="0"/>
              <a:t>menes </a:t>
            </a:r>
            <a:r>
              <a:rPr lang="nb-NO" sz="1600" dirty="0"/>
              <a:t>en økning sammenlignet med 2009 i gjennomsnittlig periode med </a:t>
            </a:r>
            <a:r>
              <a:rPr lang="nb-NO" sz="1600" dirty="0" smtClean="0"/>
              <a:t>yrkesaktivitet </a:t>
            </a:r>
            <a:r>
              <a:rPr lang="nb-NO" sz="1600" dirty="0"/>
              <a:t>(for personer over 50 år). </a:t>
            </a:r>
          </a:p>
          <a:p>
            <a:endParaRPr lang="nb-NO" dirty="0"/>
          </a:p>
        </p:txBody>
      </p:sp>
      <p:sp>
        <p:nvSpPr>
          <p:cNvPr id="4" name="Date Placeholder 3"/>
          <p:cNvSpPr>
            <a:spLocks noGrp="1"/>
          </p:cNvSpPr>
          <p:nvPr>
            <p:ph type="dt" sz="half" idx="10"/>
          </p:nvPr>
        </p:nvSpPr>
        <p:spPr/>
        <p:txBody>
          <a:bodyPr/>
          <a:lstStyle/>
          <a:p>
            <a:fld id="{FB685D23-DD65-4C79-85E3-BFD5321579C7}" type="datetime1">
              <a:rPr lang="nb-NO" altLang="nb-NO" smtClean="0"/>
              <a:pPr/>
              <a:t>17.11.2017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4</a:t>
            </a:fld>
            <a:endParaRPr lang="en-US" altLang="nb-NO"/>
          </a:p>
        </p:txBody>
      </p:sp>
    </p:spTree>
    <p:extLst>
      <p:ext uri="{BB962C8B-B14F-4D97-AF65-F5344CB8AC3E}">
        <p14:creationId xmlns:p14="http://schemas.microsoft.com/office/powerpoint/2010/main" val="3185328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ea typeface="ヒラギノ角ゴ Pro W3" charset="-128"/>
              </a:defRPr>
            </a:lvl1pPr>
            <a:lvl2pPr marL="37931725" indent="-37474525" eaLnBrk="0" hangingPunct="0">
              <a:defRPr sz="1600">
                <a:solidFill>
                  <a:schemeClr val="tx1"/>
                </a:solidFill>
                <a:latin typeface="Arial" charset="0"/>
                <a:ea typeface="ヒラギノ角ゴ Pro W3" charset="-128"/>
              </a:defRPr>
            </a:lvl2pPr>
            <a:lvl3pPr eaLnBrk="0" hangingPunct="0">
              <a:defRPr sz="1600">
                <a:solidFill>
                  <a:schemeClr val="tx1"/>
                </a:solidFill>
                <a:latin typeface="Arial" charset="0"/>
                <a:ea typeface="ヒラギノ角ゴ Pro W3" charset="-128"/>
              </a:defRPr>
            </a:lvl3pPr>
            <a:lvl4pPr eaLnBrk="0" hangingPunct="0">
              <a:defRPr sz="1600">
                <a:solidFill>
                  <a:schemeClr val="tx1"/>
                </a:solidFill>
                <a:latin typeface="Arial" charset="0"/>
                <a:ea typeface="ヒラギノ角ゴ Pro W3" charset="-128"/>
              </a:defRPr>
            </a:lvl4pPr>
            <a:lvl5pPr eaLnBrk="0" hangingPunct="0">
              <a:defRPr sz="1600">
                <a:solidFill>
                  <a:schemeClr val="tx1"/>
                </a:solidFill>
                <a:latin typeface="Arial" charset="0"/>
                <a:ea typeface="ヒラギノ角ゴ Pro W3" charset="-128"/>
              </a:defRPr>
            </a:lvl5pPr>
            <a:lvl6pPr marL="457200" eaLnBrk="0" fontAlgn="base" hangingPunct="0">
              <a:spcBef>
                <a:spcPct val="0"/>
              </a:spcBef>
              <a:spcAft>
                <a:spcPct val="0"/>
              </a:spcAft>
              <a:defRPr sz="1600">
                <a:solidFill>
                  <a:schemeClr val="tx1"/>
                </a:solidFill>
                <a:latin typeface="Arial" charset="0"/>
                <a:ea typeface="ヒラギノ角ゴ Pro W3" charset="-128"/>
              </a:defRPr>
            </a:lvl6pPr>
            <a:lvl7pPr marL="914400" eaLnBrk="0" fontAlgn="base" hangingPunct="0">
              <a:spcBef>
                <a:spcPct val="0"/>
              </a:spcBef>
              <a:spcAft>
                <a:spcPct val="0"/>
              </a:spcAft>
              <a:defRPr sz="1600">
                <a:solidFill>
                  <a:schemeClr val="tx1"/>
                </a:solidFill>
                <a:latin typeface="Arial" charset="0"/>
                <a:ea typeface="ヒラギノ角ゴ Pro W3" charset="-128"/>
              </a:defRPr>
            </a:lvl7pPr>
            <a:lvl8pPr marL="1371600" eaLnBrk="0" fontAlgn="base" hangingPunct="0">
              <a:spcBef>
                <a:spcPct val="0"/>
              </a:spcBef>
              <a:spcAft>
                <a:spcPct val="0"/>
              </a:spcAft>
              <a:defRPr sz="1600">
                <a:solidFill>
                  <a:schemeClr val="tx1"/>
                </a:solidFill>
                <a:latin typeface="Arial" charset="0"/>
                <a:ea typeface="ヒラギノ角ゴ Pro W3" charset="-128"/>
              </a:defRPr>
            </a:lvl8pPr>
            <a:lvl9pPr marL="1828800" eaLnBrk="0" fontAlgn="base" hangingPunct="0">
              <a:spcBef>
                <a:spcPct val="0"/>
              </a:spcBef>
              <a:spcAft>
                <a:spcPct val="0"/>
              </a:spcAft>
              <a:defRPr sz="1600">
                <a:solidFill>
                  <a:schemeClr val="tx1"/>
                </a:solidFill>
                <a:latin typeface="Arial" charset="0"/>
                <a:ea typeface="ヒラギノ角ゴ Pro W3" charset="-128"/>
              </a:defRPr>
            </a:lvl9pPr>
          </a:lstStyle>
          <a:p>
            <a:fld id="{D38F6AE3-9EE5-4549-A578-99D1A588B670}" type="datetime1">
              <a:rPr lang="nb-NO" altLang="nb-NO" sz="700">
                <a:solidFill>
                  <a:schemeClr val="bg2"/>
                </a:solidFill>
              </a:rPr>
              <a:pPr/>
              <a:t>17.11.2017</a:t>
            </a:fld>
            <a:endParaRPr lang="nb-NO" altLang="nb-NO" sz="700">
              <a:solidFill>
                <a:schemeClr val="bg2"/>
              </a:solidFill>
            </a:endParaRPr>
          </a:p>
        </p:txBody>
      </p:sp>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ea typeface="ヒラギノ角ゴ Pro W3" charset="-128"/>
              </a:defRPr>
            </a:lvl1pPr>
            <a:lvl2pPr marL="37931725" indent="-37474525" eaLnBrk="0" hangingPunct="0">
              <a:defRPr sz="1600">
                <a:solidFill>
                  <a:schemeClr val="tx1"/>
                </a:solidFill>
                <a:latin typeface="Arial" charset="0"/>
                <a:ea typeface="ヒラギノ角ゴ Pro W3" charset="-128"/>
              </a:defRPr>
            </a:lvl2pPr>
            <a:lvl3pPr eaLnBrk="0" hangingPunct="0">
              <a:defRPr sz="1600">
                <a:solidFill>
                  <a:schemeClr val="tx1"/>
                </a:solidFill>
                <a:latin typeface="Arial" charset="0"/>
                <a:ea typeface="ヒラギノ角ゴ Pro W3" charset="-128"/>
              </a:defRPr>
            </a:lvl3pPr>
            <a:lvl4pPr eaLnBrk="0" hangingPunct="0">
              <a:defRPr sz="1600">
                <a:solidFill>
                  <a:schemeClr val="tx1"/>
                </a:solidFill>
                <a:latin typeface="Arial" charset="0"/>
                <a:ea typeface="ヒラギノ角ゴ Pro W3" charset="-128"/>
              </a:defRPr>
            </a:lvl4pPr>
            <a:lvl5pPr eaLnBrk="0" hangingPunct="0">
              <a:defRPr sz="1600">
                <a:solidFill>
                  <a:schemeClr val="tx1"/>
                </a:solidFill>
                <a:latin typeface="Arial" charset="0"/>
                <a:ea typeface="ヒラギノ角ゴ Pro W3" charset="-128"/>
              </a:defRPr>
            </a:lvl5pPr>
            <a:lvl6pPr marL="457200" eaLnBrk="0" fontAlgn="base" hangingPunct="0">
              <a:spcBef>
                <a:spcPct val="0"/>
              </a:spcBef>
              <a:spcAft>
                <a:spcPct val="0"/>
              </a:spcAft>
              <a:defRPr sz="1600">
                <a:solidFill>
                  <a:schemeClr val="tx1"/>
                </a:solidFill>
                <a:latin typeface="Arial" charset="0"/>
                <a:ea typeface="ヒラギノ角ゴ Pro W3" charset="-128"/>
              </a:defRPr>
            </a:lvl6pPr>
            <a:lvl7pPr marL="914400" eaLnBrk="0" fontAlgn="base" hangingPunct="0">
              <a:spcBef>
                <a:spcPct val="0"/>
              </a:spcBef>
              <a:spcAft>
                <a:spcPct val="0"/>
              </a:spcAft>
              <a:defRPr sz="1600">
                <a:solidFill>
                  <a:schemeClr val="tx1"/>
                </a:solidFill>
                <a:latin typeface="Arial" charset="0"/>
                <a:ea typeface="ヒラギノ角ゴ Pro W3" charset="-128"/>
              </a:defRPr>
            </a:lvl7pPr>
            <a:lvl8pPr marL="1371600" eaLnBrk="0" fontAlgn="base" hangingPunct="0">
              <a:spcBef>
                <a:spcPct val="0"/>
              </a:spcBef>
              <a:spcAft>
                <a:spcPct val="0"/>
              </a:spcAft>
              <a:defRPr sz="1600">
                <a:solidFill>
                  <a:schemeClr val="tx1"/>
                </a:solidFill>
                <a:latin typeface="Arial" charset="0"/>
                <a:ea typeface="ヒラギノ角ゴ Pro W3" charset="-128"/>
              </a:defRPr>
            </a:lvl8pPr>
            <a:lvl9pPr marL="1828800" eaLnBrk="0" fontAlgn="base" hangingPunct="0">
              <a:spcBef>
                <a:spcPct val="0"/>
              </a:spcBef>
              <a:spcAft>
                <a:spcPct val="0"/>
              </a:spcAft>
              <a:defRPr sz="1600">
                <a:solidFill>
                  <a:schemeClr val="tx1"/>
                </a:solidFill>
                <a:latin typeface="Arial" charset="0"/>
                <a:ea typeface="ヒラギノ角ゴ Pro W3" charset="-128"/>
              </a:defRPr>
            </a:lvl9pPr>
          </a:lstStyle>
          <a:p>
            <a:fld id="{882FF94B-964B-4B36-872C-375F13FA3495}" type="slidenum">
              <a:rPr lang="en-US" altLang="nb-NO" sz="700">
                <a:solidFill>
                  <a:schemeClr val="bg2"/>
                </a:solidFill>
              </a:rPr>
              <a:pPr/>
              <a:t>5</a:t>
            </a:fld>
            <a:endParaRPr lang="en-US" altLang="nb-NO" sz="700">
              <a:solidFill>
                <a:schemeClr val="bg2"/>
              </a:solidFill>
            </a:endParaRPr>
          </a:p>
        </p:txBody>
      </p:sp>
      <p:sp>
        <p:nvSpPr>
          <p:cNvPr id="14340" name="Rectangle 2"/>
          <p:cNvSpPr>
            <a:spLocks noGrp="1" noChangeArrowheads="1"/>
          </p:cNvSpPr>
          <p:nvPr>
            <p:ph type="title"/>
          </p:nvPr>
        </p:nvSpPr>
        <p:spPr>
          <a:xfrm>
            <a:off x="762000" y="697260"/>
            <a:ext cx="7921625" cy="964853"/>
          </a:xfrm>
        </p:spPr>
        <p:txBody>
          <a:bodyPr/>
          <a:lstStyle/>
          <a:p>
            <a:r>
              <a:rPr lang="nb-NO" altLang="nb-NO" dirty="0" smtClean="0">
                <a:solidFill>
                  <a:schemeClr val="tx1"/>
                </a:solidFill>
              </a:rPr>
              <a:t>UiOs IA-avtale 2015-2018</a:t>
            </a:r>
            <a:br>
              <a:rPr lang="nb-NO" altLang="nb-NO" dirty="0" smtClean="0">
                <a:solidFill>
                  <a:schemeClr val="tx1"/>
                </a:solidFill>
              </a:rPr>
            </a:br>
            <a:r>
              <a:rPr lang="nb-NO" altLang="nb-NO" dirty="0">
                <a:solidFill>
                  <a:schemeClr val="tx1"/>
                </a:solidFill>
              </a:rPr>
              <a:t/>
            </a:r>
            <a:br>
              <a:rPr lang="nb-NO" altLang="nb-NO" dirty="0">
                <a:solidFill>
                  <a:schemeClr val="tx1"/>
                </a:solidFill>
              </a:rPr>
            </a:br>
            <a:endParaRPr lang="nb-NO" altLang="nb-NO" dirty="0" smtClean="0">
              <a:solidFill>
                <a:schemeClr val="tx1"/>
              </a:solidFill>
            </a:endParaRPr>
          </a:p>
        </p:txBody>
      </p:sp>
      <p:sp>
        <p:nvSpPr>
          <p:cNvPr id="14341" name="Rectangle 3"/>
          <p:cNvSpPr>
            <a:spLocks noGrp="1" noChangeArrowheads="1"/>
          </p:cNvSpPr>
          <p:nvPr>
            <p:ph type="body" idx="1"/>
          </p:nvPr>
        </p:nvSpPr>
        <p:spPr/>
        <p:txBody>
          <a:bodyPr/>
          <a:lstStyle/>
          <a:p>
            <a:pPr marL="0" indent="0">
              <a:buNone/>
            </a:pPr>
            <a:r>
              <a:rPr lang="nb-NO" altLang="nb-NO" sz="2000" b="1" dirty="0" smtClean="0"/>
              <a:t>Delmål 1 Reduksjon av sykefraværet med 20 % i forhold til nivået i 2. kvartal 2001</a:t>
            </a:r>
          </a:p>
          <a:p>
            <a:pPr marL="0" indent="0">
              <a:buNone/>
            </a:pPr>
            <a:r>
              <a:rPr lang="nb-NO" altLang="nb-NO" sz="2000" dirty="0" smtClean="0"/>
              <a:t>«</a:t>
            </a:r>
            <a:r>
              <a:rPr lang="nb-NO" sz="2000" i="1" dirty="0" smtClean="0"/>
              <a:t>UiO </a:t>
            </a:r>
            <a:r>
              <a:rPr lang="nb-NO" sz="2000" i="1" dirty="0"/>
              <a:t>forventer at ledere på alle nivå skal ha relevant kunnskap om og forståelse for betydningen av aktiv sykefraværsoppfølging. Dette skal bidra til at langtidssykemeldte opprettholder kontakt med arbeidsplassen og utnytter sin restarbeidsevne, og gjennom det reduserer risiko for varig utstøting fra arbeidslivet</a:t>
            </a:r>
            <a:r>
              <a:rPr lang="nb-NO" sz="2000" i="1" dirty="0" smtClean="0"/>
              <a:t>.</a:t>
            </a:r>
          </a:p>
          <a:p>
            <a:pPr marL="0" indent="0">
              <a:buNone/>
            </a:pPr>
            <a:endParaRPr lang="nb-NO" sz="2000" i="1" dirty="0"/>
          </a:p>
          <a:p>
            <a:pPr marL="0" indent="0">
              <a:buNone/>
            </a:pPr>
            <a:r>
              <a:rPr lang="nb-NO" sz="2000" i="1" dirty="0"/>
              <a:t>I samsvar med IA-avtalens nasjonale mål er UiOs ambisjon at sykefraværet i gjennomsnitt ikke </a:t>
            </a:r>
            <a:r>
              <a:rPr lang="nb-NO" sz="2000" i="1" dirty="0" smtClean="0"/>
              <a:t>overstiger </a:t>
            </a:r>
            <a:r>
              <a:rPr lang="nb-NO" sz="2000" i="1" dirty="0"/>
              <a:t>5,6 </a:t>
            </a:r>
            <a:r>
              <a:rPr lang="nb-NO" sz="2000" i="1" dirty="0" smtClean="0"/>
              <a:t>%.» </a:t>
            </a:r>
            <a:r>
              <a:rPr lang="nb-NO" sz="2000" dirty="0"/>
              <a:t>	</a:t>
            </a:r>
          </a:p>
          <a:p>
            <a:pPr marL="0" indent="0">
              <a:buNone/>
            </a:pPr>
            <a:r>
              <a:rPr lang="nb-NO" dirty="0"/>
              <a:t>	</a:t>
            </a:r>
          </a:p>
          <a:p>
            <a:endParaRPr lang="nb-NO" altLang="nb-NO" dirty="0" smtClean="0"/>
          </a:p>
          <a:p>
            <a:pPr marL="0" indent="0">
              <a:buNone/>
            </a:pPr>
            <a:endParaRPr lang="nb-NO" altLang="nb-NO"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ltLang="nb-NO" dirty="0">
                <a:solidFill>
                  <a:schemeClr val="tx1"/>
                </a:solidFill>
              </a:rPr>
              <a:t>UiOs IA-avtale 2015-2018</a:t>
            </a:r>
            <a:endParaRPr lang="nb-NO" dirty="0"/>
          </a:p>
        </p:txBody>
      </p:sp>
      <p:sp>
        <p:nvSpPr>
          <p:cNvPr id="3" name="Content Placeholder 2"/>
          <p:cNvSpPr>
            <a:spLocks noGrp="1"/>
          </p:cNvSpPr>
          <p:nvPr>
            <p:ph idx="1"/>
          </p:nvPr>
        </p:nvSpPr>
        <p:spPr/>
        <p:txBody>
          <a:bodyPr/>
          <a:lstStyle/>
          <a:p>
            <a:pPr marL="0" indent="0">
              <a:buNone/>
            </a:pPr>
            <a:r>
              <a:rPr lang="nb-NO" b="1" dirty="0" smtClean="0"/>
              <a:t>Delmål 2</a:t>
            </a:r>
          </a:p>
          <a:p>
            <a:pPr marL="0" indent="0">
              <a:buNone/>
            </a:pPr>
            <a:r>
              <a:rPr lang="nb-NO" b="1" dirty="0" smtClean="0"/>
              <a:t>Hindre </a:t>
            </a:r>
            <a:r>
              <a:rPr lang="nb-NO" b="1" dirty="0"/>
              <a:t>frafall og øke sysselsetting av personer med nedsatt funksjonsevne </a:t>
            </a:r>
          </a:p>
          <a:p>
            <a:pPr marL="0" indent="0">
              <a:buNone/>
            </a:pPr>
            <a:endParaRPr lang="nb-NO" dirty="0"/>
          </a:p>
          <a:p>
            <a:r>
              <a:rPr lang="nb-NO" sz="1600" i="1" dirty="0"/>
              <a:t>Integrering av arbeidstakere med redusert funksjonsevne, og/eller redusert arbeidsevne, inngår i UiOs ambisjoner om mangfold i arbeidsstyrken. Dette skal gjenspeiles i rekrutterings- og tilretteleggingsrelaterte strategier. </a:t>
            </a:r>
            <a:endParaRPr lang="nb-NO" sz="1600" i="1" dirty="0" smtClean="0"/>
          </a:p>
          <a:p>
            <a:endParaRPr lang="nb-NO" sz="1600" i="1" dirty="0"/>
          </a:p>
          <a:p>
            <a:r>
              <a:rPr lang="nb-NO" sz="1600" i="1" dirty="0"/>
              <a:t>Funksjonshemmede og ansatte med varig og/eller midlertidig redusert funksjonsevne er i denne sammenheng å betrakte som en målgruppe på linje med andre grupper som kan møte sysselsettingsmessige barrierer, eksempelvis knyttet til kjønn, etnisitet mv. </a:t>
            </a:r>
            <a:r>
              <a:rPr lang="nb-NO" sz="1600" dirty="0"/>
              <a:t>	</a:t>
            </a:r>
          </a:p>
          <a:p>
            <a:pPr marL="0" indent="0">
              <a:buNone/>
            </a:pPr>
            <a:endParaRPr lang="nb-NO" sz="1600" b="1" dirty="0"/>
          </a:p>
        </p:txBody>
      </p:sp>
      <p:sp>
        <p:nvSpPr>
          <p:cNvPr id="4" name="Date Placeholder 3"/>
          <p:cNvSpPr>
            <a:spLocks noGrp="1"/>
          </p:cNvSpPr>
          <p:nvPr>
            <p:ph type="dt" sz="half" idx="10"/>
          </p:nvPr>
        </p:nvSpPr>
        <p:spPr/>
        <p:txBody>
          <a:bodyPr/>
          <a:lstStyle/>
          <a:p>
            <a:fld id="{FB685D23-DD65-4C79-85E3-BFD5321579C7}" type="datetime1">
              <a:rPr lang="nb-NO" altLang="nb-NO" smtClean="0"/>
              <a:pPr/>
              <a:t>17.11.2017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6</a:t>
            </a:fld>
            <a:endParaRPr lang="en-US" altLang="nb-NO"/>
          </a:p>
        </p:txBody>
      </p:sp>
    </p:spTree>
    <p:extLst>
      <p:ext uri="{BB962C8B-B14F-4D97-AF65-F5344CB8AC3E}">
        <p14:creationId xmlns:p14="http://schemas.microsoft.com/office/powerpoint/2010/main" val="3250757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ltLang="nb-NO" dirty="0">
                <a:solidFill>
                  <a:schemeClr val="tx1"/>
                </a:solidFill>
              </a:rPr>
              <a:t>Sykefraværet ved </a:t>
            </a:r>
            <a:r>
              <a:rPr lang="nb-NO" altLang="nb-NO" dirty="0" smtClean="0">
                <a:solidFill>
                  <a:schemeClr val="tx1"/>
                </a:solidFill>
              </a:rPr>
              <a:t>UiO, 2. kvartal 2017</a:t>
            </a:r>
            <a:r>
              <a:rPr lang="nb-NO" altLang="nb-NO" dirty="0">
                <a:solidFill>
                  <a:schemeClr val="tx1"/>
                </a:solidFill>
              </a:rPr>
              <a:t/>
            </a:r>
            <a:br>
              <a:rPr lang="nb-NO" altLang="nb-NO" dirty="0">
                <a:solidFill>
                  <a:schemeClr val="tx1"/>
                </a:solidFill>
              </a:rPr>
            </a:br>
            <a:endParaRPr lang="nb-NO" dirty="0">
              <a:solidFill>
                <a:schemeClr val="tx1"/>
              </a:solidFill>
            </a:endParaRPr>
          </a:p>
        </p:txBody>
      </p:sp>
      <p:sp>
        <p:nvSpPr>
          <p:cNvPr id="3" name="Content Placeholder 2"/>
          <p:cNvSpPr>
            <a:spLocks noGrp="1"/>
          </p:cNvSpPr>
          <p:nvPr>
            <p:ph idx="1"/>
          </p:nvPr>
        </p:nvSpPr>
        <p:spPr/>
        <p:txBody>
          <a:bodyPr/>
          <a:lstStyle/>
          <a:p>
            <a:endParaRPr lang="nb-NO" dirty="0" smtClean="0"/>
          </a:p>
          <a:p>
            <a:endParaRPr lang="nb-NO" dirty="0"/>
          </a:p>
          <a:p>
            <a:endParaRPr lang="nb-NO" dirty="0" smtClean="0"/>
          </a:p>
          <a:p>
            <a:endParaRPr lang="nb-NO" dirty="0"/>
          </a:p>
        </p:txBody>
      </p:sp>
      <p:sp>
        <p:nvSpPr>
          <p:cNvPr id="4" name="Date Placeholder 3"/>
          <p:cNvSpPr>
            <a:spLocks noGrp="1"/>
          </p:cNvSpPr>
          <p:nvPr>
            <p:ph type="dt" sz="half" idx="10"/>
          </p:nvPr>
        </p:nvSpPr>
        <p:spPr/>
        <p:txBody>
          <a:bodyPr/>
          <a:lstStyle/>
          <a:p>
            <a:fld id="{FB685D23-DD65-4C79-85E3-BFD5321579C7}" type="datetime1">
              <a:rPr lang="nb-NO" altLang="nb-NO" smtClean="0"/>
              <a:pPr/>
              <a:t>17.11.2017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7</a:t>
            </a:fld>
            <a:endParaRPr lang="en-US" altLang="nb-NO"/>
          </a:p>
        </p:txBody>
      </p:sp>
      <p:pic>
        <p:nvPicPr>
          <p:cNvPr id="6" name="Bild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1777380"/>
            <a:ext cx="5946467" cy="2425533"/>
          </a:xfrm>
          <a:prstGeom prst="rect">
            <a:avLst/>
          </a:prstGeom>
          <a:ln/>
          <a:extLst/>
        </p:spPr>
        <p:style>
          <a:lnRef idx="2">
            <a:schemeClr val="accent1">
              <a:shade val="50000"/>
            </a:schemeClr>
          </a:lnRef>
          <a:fillRef idx="1">
            <a:schemeClr val="accent1"/>
          </a:fillRef>
          <a:effectRef idx="0">
            <a:schemeClr val="accent1"/>
          </a:effectRef>
          <a:fontRef idx="minor">
            <a:schemeClr val="lt1"/>
          </a:fontRef>
        </p:style>
      </p:pic>
      <p:sp>
        <p:nvSpPr>
          <p:cNvPr id="7" name="Oval 6"/>
          <p:cNvSpPr/>
          <p:nvPr/>
        </p:nvSpPr>
        <p:spPr bwMode="auto">
          <a:xfrm>
            <a:off x="6444208" y="3001516"/>
            <a:ext cx="432048" cy="288032"/>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Tree>
    <p:extLst>
      <p:ext uri="{BB962C8B-B14F-4D97-AF65-F5344CB8AC3E}">
        <p14:creationId xmlns:p14="http://schemas.microsoft.com/office/powerpoint/2010/main" val="726087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ltLang="nb-NO" dirty="0" smtClean="0">
                <a:solidFill>
                  <a:schemeClr val="tx1"/>
                </a:solidFill>
              </a:rPr>
              <a:t>Oppfølging av ansatte og maksdato ved UiO</a:t>
            </a:r>
            <a:r>
              <a:rPr lang="nb-NO" dirty="0"/>
              <a:t/>
            </a:r>
            <a:br>
              <a:rPr lang="nb-NO" dirty="0"/>
            </a:br>
            <a:endParaRPr lang="nb-NO" dirty="0"/>
          </a:p>
        </p:txBody>
      </p:sp>
      <p:sp>
        <p:nvSpPr>
          <p:cNvPr id="3" name="Content Placeholder 2"/>
          <p:cNvSpPr>
            <a:spLocks noGrp="1"/>
          </p:cNvSpPr>
          <p:nvPr>
            <p:ph idx="1"/>
          </p:nvPr>
        </p:nvSpPr>
        <p:spPr/>
        <p:txBody>
          <a:bodyPr/>
          <a:lstStyle/>
          <a:p>
            <a:pPr marL="0" indent="0">
              <a:buNone/>
            </a:pPr>
            <a:r>
              <a:rPr lang="nb-NO" sz="1400" b="1" dirty="0"/>
              <a:t>Oppfølging tidlig i fraværet 1 - 7 </a:t>
            </a:r>
            <a:r>
              <a:rPr lang="nb-NO" sz="1400" b="1" dirty="0" smtClean="0"/>
              <a:t>uker:</a:t>
            </a:r>
            <a:endParaRPr lang="nb-NO" sz="1400" dirty="0"/>
          </a:p>
          <a:p>
            <a:pPr marL="0" indent="0">
              <a:buNone/>
            </a:pPr>
            <a:r>
              <a:rPr lang="nb-NO" sz="1400" dirty="0" smtClean="0"/>
              <a:t>Vi </a:t>
            </a:r>
            <a:r>
              <a:rPr lang="nb-NO" sz="1400" dirty="0"/>
              <a:t>har 324 saker som har gått </a:t>
            </a:r>
            <a:r>
              <a:rPr lang="nb-NO" sz="1400" dirty="0" smtClean="0"/>
              <a:t>ut over </a:t>
            </a:r>
            <a:r>
              <a:rPr lang="nb-NO" sz="1400" dirty="0"/>
              <a:t>9 uker fravær, så langt i </a:t>
            </a:r>
            <a:r>
              <a:rPr lang="nb-NO" sz="1400" dirty="0" smtClean="0"/>
              <a:t>2017 (I </a:t>
            </a:r>
            <a:r>
              <a:rPr lang="nb-NO" sz="1400" dirty="0"/>
              <a:t>2016 var det totalt </a:t>
            </a:r>
            <a:r>
              <a:rPr lang="nb-NO" sz="1400" dirty="0" smtClean="0"/>
              <a:t>288).</a:t>
            </a:r>
          </a:p>
          <a:p>
            <a:pPr marL="0" indent="0">
              <a:buNone/>
            </a:pPr>
            <a:endParaRPr lang="nb-NO" sz="1400" dirty="0" smtClean="0"/>
          </a:p>
          <a:p>
            <a:pPr marL="0" indent="0">
              <a:buNone/>
            </a:pPr>
            <a:r>
              <a:rPr lang="nb-NO" sz="1400" b="1" dirty="0"/>
              <a:t>Langvarig sykefravær 6 måneder &lt;</a:t>
            </a:r>
            <a:endParaRPr lang="nb-NO" sz="1400" dirty="0"/>
          </a:p>
          <a:p>
            <a:pPr marL="0" indent="0">
              <a:buNone/>
            </a:pPr>
            <a:r>
              <a:rPr lang="nb-NO" sz="1400" dirty="0"/>
              <a:t>Antall maksdato-saker er til enhver tid ca. 60-70, basert på øyeblikksbildet.  Det er ikke alle disse som nødvendigvis går til maksdato, men det er de </a:t>
            </a:r>
            <a:r>
              <a:rPr lang="nb-NO" sz="1400" dirty="0" smtClean="0"/>
              <a:t>fraværsgruppen </a:t>
            </a:r>
            <a:r>
              <a:rPr lang="nb-NO" sz="1400" dirty="0"/>
              <a:t>følger opp</a:t>
            </a:r>
            <a:r>
              <a:rPr lang="nb-NO" sz="1400" dirty="0" smtClean="0"/>
              <a:t>.</a:t>
            </a:r>
          </a:p>
          <a:p>
            <a:pPr marL="0" indent="0">
              <a:buNone/>
            </a:pPr>
            <a:endParaRPr lang="nb-NO" sz="1400" dirty="0" smtClean="0"/>
          </a:p>
          <a:p>
            <a:pPr marL="0" indent="0">
              <a:buNone/>
            </a:pPr>
            <a:r>
              <a:rPr lang="nb-NO" sz="1400" b="1" dirty="0"/>
              <a:t>Hvor mange kommer tilbake på jobb etter 1 år?</a:t>
            </a:r>
            <a:endParaRPr lang="nb-NO" sz="1400" dirty="0"/>
          </a:p>
          <a:p>
            <a:pPr marL="0" indent="0">
              <a:buNone/>
            </a:pPr>
            <a:r>
              <a:rPr lang="nb-NO" sz="1400" dirty="0" smtClean="0"/>
              <a:t>På grunn av tekniske endringer i registrering av de som er i en form for uførepensjon, kan vi ikke gi noen konkrete tall nå. Det datamaterialet vi har foreløpig er derfor p.t. for </a:t>
            </a:r>
            <a:r>
              <a:rPr lang="nb-NO" sz="1400" dirty="0"/>
              <a:t>ungt til å kunne si noe om hvor mange som kommer tilbake etter det ene året med uførepermisjon uten lønn</a:t>
            </a:r>
            <a:r>
              <a:rPr lang="nb-NO" sz="1400" dirty="0" smtClean="0"/>
              <a:t>. PÅ sikt vil vi kunne gi noen tall på denne gruppen.  </a:t>
            </a:r>
            <a:endParaRPr lang="nb-NO" sz="1400" dirty="0"/>
          </a:p>
        </p:txBody>
      </p:sp>
      <p:sp>
        <p:nvSpPr>
          <p:cNvPr id="4" name="Date Placeholder 3"/>
          <p:cNvSpPr>
            <a:spLocks noGrp="1"/>
          </p:cNvSpPr>
          <p:nvPr>
            <p:ph type="dt" sz="half" idx="10"/>
          </p:nvPr>
        </p:nvSpPr>
        <p:spPr/>
        <p:txBody>
          <a:bodyPr/>
          <a:lstStyle/>
          <a:p>
            <a:fld id="{FB685D23-DD65-4C79-85E3-BFD5321579C7}" type="datetime1">
              <a:rPr lang="nb-NO" altLang="nb-NO" smtClean="0"/>
              <a:pPr/>
              <a:t>17.11.2017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8</a:t>
            </a:fld>
            <a:endParaRPr lang="en-US" altLang="nb-NO"/>
          </a:p>
        </p:txBody>
      </p:sp>
    </p:spTree>
    <p:extLst>
      <p:ext uri="{BB962C8B-B14F-4D97-AF65-F5344CB8AC3E}">
        <p14:creationId xmlns:p14="http://schemas.microsoft.com/office/powerpoint/2010/main" val="31222720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nb-NO"/>
          </a:p>
        </p:txBody>
      </p:sp>
      <p:sp>
        <p:nvSpPr>
          <p:cNvPr id="3" name="Content Placeholder 2"/>
          <p:cNvSpPr>
            <a:spLocks noGrp="1"/>
          </p:cNvSpPr>
          <p:nvPr>
            <p:ph idx="1"/>
          </p:nvPr>
        </p:nvSpPr>
        <p:spPr/>
        <p:txBody>
          <a:bodyPr/>
          <a:lstStyle/>
          <a:p>
            <a:r>
              <a:rPr lang="nb-NO" dirty="0" smtClean="0"/>
              <a:t>Vi har likevel eksempler </a:t>
            </a:r>
            <a:r>
              <a:rPr lang="nb-NO" dirty="0"/>
              <a:t>på langvarige permisjoner som ikke går over i friskmelding eller opphør av arbeidsforhold</a:t>
            </a:r>
            <a:r>
              <a:rPr lang="nb-NO" dirty="0" smtClean="0"/>
              <a:t>. Her kan det følges opp bedre.</a:t>
            </a:r>
          </a:p>
          <a:p>
            <a:pPr marL="0" indent="0">
              <a:buNone/>
            </a:pPr>
            <a:r>
              <a:rPr lang="nb-NO" dirty="0" smtClean="0"/>
              <a:t> </a:t>
            </a:r>
            <a:endParaRPr lang="nb-NO" dirty="0"/>
          </a:p>
          <a:p>
            <a:r>
              <a:rPr lang="nb-NO" dirty="0"/>
              <a:t>Vi har heller ikke </a:t>
            </a:r>
            <a:r>
              <a:rPr lang="nb-NO" dirty="0" smtClean="0"/>
              <a:t>p.t. mulighet </a:t>
            </a:r>
            <a:r>
              <a:rPr lang="nb-NO" dirty="0"/>
              <a:t>til å skille hvem som mottar AAP og hvem som kun mottar stønad fra SPK. Her arbeides det med en ny fraværskode </a:t>
            </a:r>
            <a:r>
              <a:rPr lang="nb-NO" dirty="0" smtClean="0"/>
              <a:t>i SAP som </a:t>
            </a:r>
            <a:r>
              <a:rPr lang="nb-NO" dirty="0"/>
              <a:t>skal kunne skille de som har høyere uføregrad enn </a:t>
            </a:r>
            <a:r>
              <a:rPr lang="nb-NO" dirty="0" smtClean="0"/>
              <a:t>50 %, </a:t>
            </a:r>
            <a:r>
              <a:rPr lang="nb-NO" dirty="0"/>
              <a:t>og derfor forventet AAP.  Disse har færre rettigheter ved nytt sykefravær, og må følges opp tettere. </a:t>
            </a:r>
          </a:p>
          <a:p>
            <a:endParaRPr lang="nb-NO" dirty="0"/>
          </a:p>
        </p:txBody>
      </p:sp>
      <p:sp>
        <p:nvSpPr>
          <p:cNvPr id="4" name="Date Placeholder 3"/>
          <p:cNvSpPr>
            <a:spLocks noGrp="1"/>
          </p:cNvSpPr>
          <p:nvPr>
            <p:ph type="dt" sz="half" idx="10"/>
          </p:nvPr>
        </p:nvSpPr>
        <p:spPr/>
        <p:txBody>
          <a:bodyPr/>
          <a:lstStyle/>
          <a:p>
            <a:fld id="{FB685D23-DD65-4C79-85E3-BFD5321579C7}" type="datetime1">
              <a:rPr lang="nb-NO" altLang="nb-NO" smtClean="0"/>
              <a:pPr/>
              <a:t>17.11.2017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9</a:t>
            </a:fld>
            <a:endParaRPr lang="en-US" altLang="nb-NO"/>
          </a:p>
        </p:txBody>
      </p:sp>
    </p:spTree>
    <p:extLst>
      <p:ext uri="{BB962C8B-B14F-4D97-AF65-F5344CB8AC3E}">
        <p14:creationId xmlns:p14="http://schemas.microsoft.com/office/powerpoint/2010/main" val="1240584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nb-NO"/>
          </a:p>
        </p:txBody>
      </p:sp>
      <p:sp>
        <p:nvSpPr>
          <p:cNvPr id="3" name="Content Placeholder 2"/>
          <p:cNvSpPr>
            <a:spLocks noGrp="1"/>
          </p:cNvSpPr>
          <p:nvPr>
            <p:ph idx="1"/>
          </p:nvPr>
        </p:nvSpPr>
        <p:spPr/>
        <p:txBody>
          <a:bodyPr/>
          <a:lstStyle/>
          <a:p>
            <a:pPr marL="0" indent="0">
              <a:buNone/>
            </a:pPr>
            <a:r>
              <a:rPr lang="nb-NO" b="1" dirty="0"/>
              <a:t>Er det steder som peker seg ut med hensyn til sykefravær</a:t>
            </a:r>
            <a:r>
              <a:rPr lang="nb-NO" b="1" dirty="0" smtClean="0"/>
              <a:t>?</a:t>
            </a:r>
          </a:p>
          <a:p>
            <a:pPr marL="0" indent="0">
              <a:buNone/>
            </a:pPr>
            <a:endParaRPr lang="nb-NO" dirty="0"/>
          </a:p>
          <a:p>
            <a:pPr marL="0" indent="0">
              <a:buNone/>
            </a:pPr>
            <a:r>
              <a:rPr lang="nb-NO" dirty="0"/>
              <a:t>Det er vanskelig å peke ut steder med flere saker enn andre, men kompleksiteten i disse sakene tilsier at det kreves høy kompetanse for å håndtere de, og at de mindre enhetene </a:t>
            </a:r>
            <a:r>
              <a:rPr lang="nb-NO" dirty="0" smtClean="0"/>
              <a:t>kanskje kan ha </a:t>
            </a:r>
            <a:r>
              <a:rPr lang="nb-NO" dirty="0"/>
              <a:t>større utfordringer med dette enn andre. Da blir sakene større og mer krevende å følge opp. </a:t>
            </a:r>
          </a:p>
          <a:p>
            <a:endParaRPr lang="nb-NO" dirty="0"/>
          </a:p>
        </p:txBody>
      </p:sp>
      <p:sp>
        <p:nvSpPr>
          <p:cNvPr id="4" name="Date Placeholder 3"/>
          <p:cNvSpPr>
            <a:spLocks noGrp="1"/>
          </p:cNvSpPr>
          <p:nvPr>
            <p:ph type="dt" sz="half" idx="10"/>
          </p:nvPr>
        </p:nvSpPr>
        <p:spPr/>
        <p:txBody>
          <a:bodyPr/>
          <a:lstStyle/>
          <a:p>
            <a:fld id="{FB685D23-DD65-4C79-85E3-BFD5321579C7}" type="datetime1">
              <a:rPr lang="nb-NO" altLang="nb-NO" smtClean="0"/>
              <a:pPr/>
              <a:t>17.11.2017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10</a:t>
            </a:fld>
            <a:endParaRPr lang="en-US" altLang="nb-NO"/>
          </a:p>
        </p:txBody>
      </p:sp>
    </p:spTree>
    <p:extLst>
      <p:ext uri="{BB962C8B-B14F-4D97-AF65-F5344CB8AC3E}">
        <p14:creationId xmlns:p14="http://schemas.microsoft.com/office/powerpoint/2010/main" val="1642710733"/>
      </p:ext>
    </p:extLst>
  </p:cSld>
  <p:clrMapOvr>
    <a:masterClrMapping/>
  </p:clrMapOvr>
</p:sld>
</file>

<file path=ppt/theme/theme1.xml><?xml version="1.0" encoding="utf-8"?>
<a:theme xmlns:a="http://schemas.openxmlformats.org/drawingml/2006/main" name="UIONorsk16-10">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uio-collage-13</Template>
  <TotalTime>1273</TotalTime>
  <Words>1381</Words>
  <Application>Microsoft Office PowerPoint</Application>
  <PresentationFormat>On-screen Show (16:10)</PresentationFormat>
  <Paragraphs>173</Paragraphs>
  <Slides>18</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ヒラギノ角ゴ Pro W3</vt:lpstr>
      <vt:lpstr>UIONorsk16-10</vt:lpstr>
      <vt:lpstr>AMU 20. november 2017</vt:lpstr>
      <vt:lpstr>Del 1</vt:lpstr>
      <vt:lpstr>Intensjonsavtalen (IA-avtalen) 2014-2018</vt:lpstr>
      <vt:lpstr>UiOs IA-avtale 2015-2018  </vt:lpstr>
      <vt:lpstr>UiOs IA-avtale 2015-2018</vt:lpstr>
      <vt:lpstr>Sykefraværet ved UiO, 2. kvartal 2017 </vt:lpstr>
      <vt:lpstr>Oppfølging av ansatte og maksdato ved UiO </vt:lpstr>
      <vt:lpstr>PowerPoint Presentation</vt:lpstr>
      <vt:lpstr>PowerPoint Presentation</vt:lpstr>
      <vt:lpstr>Nye tiltak som er under arbeid/ferdigstilt </vt:lpstr>
      <vt:lpstr>Hva bistår AP med</vt:lpstr>
      <vt:lpstr>  Sykefraværsoppfølging – En  gjensidig innsats  </vt:lpstr>
      <vt:lpstr>Tilretteleggingsplikten </vt:lpstr>
      <vt:lpstr>Hva er tilretteleggingsplikt?</vt:lpstr>
      <vt:lpstr>Tiltakene kan f.eks. være:</vt:lpstr>
      <vt:lpstr>Hvor langt går arbeidsgivers tilretteleggingsplikt? </vt:lpstr>
      <vt:lpstr> Arbeidstakernes medvirkningsplikt. Aml. § 2-3 og ftrl. § 8-8  </vt:lpstr>
      <vt:lpstr>PowerPoint Presentation</vt:lpstr>
    </vt:vector>
  </TitlesOfParts>
  <Company>Universitetet i Oslo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AMU 20. november 2017</dc:title>
  <dc:creator>Gina Kristine Berg</dc:creator>
  <cp:lastModifiedBy>Gina Kristine Berg</cp:lastModifiedBy>
  <cp:revision>95</cp:revision>
  <cp:lastPrinted>2017-10-25T10:21:48Z</cp:lastPrinted>
  <dcterms:created xsi:type="dcterms:W3CDTF">2017-10-23T06:09:59Z</dcterms:created>
  <dcterms:modified xsi:type="dcterms:W3CDTF">2017-11-17T05:49:46Z</dcterms:modified>
</cp:coreProperties>
</file>