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65" r:id="rId2"/>
    <p:sldId id="263" r:id="rId3"/>
    <p:sldId id="266" r:id="rId4"/>
    <p:sldId id="268" r:id="rId5"/>
    <p:sldId id="267" r:id="rId6"/>
    <p:sldId id="277" r:id="rId7"/>
    <p:sldId id="286" r:id="rId8"/>
    <p:sldId id="269" r:id="rId9"/>
    <p:sldId id="284" r:id="rId10"/>
    <p:sldId id="279" r:id="rId11"/>
    <p:sldId id="280" r:id="rId12"/>
    <p:sldId id="278" r:id="rId13"/>
    <p:sldId id="281" r:id="rId14"/>
    <p:sldId id="282" r:id="rId15"/>
    <p:sldId id="283" r:id="rId16"/>
  </p:sldIdLst>
  <p:sldSz cx="9144000" cy="6858000" type="screen4x3"/>
  <p:notesSz cx="6669088"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3832"/>
    <a:srgbClr val="878787"/>
    <a:srgbClr val="A2AD00"/>
    <a:srgbClr val="06893A"/>
    <a:srgbClr val="005B82"/>
    <a:srgbClr val="66CBEC"/>
    <a:srgbClr val="EFEFEF"/>
    <a:srgbClr val="DADADA"/>
    <a:srgbClr val="C30000"/>
    <a:srgbClr val="AC14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900" autoAdjust="0"/>
  </p:normalViewPr>
  <p:slideViewPr>
    <p:cSldViewPr>
      <p:cViewPr>
        <p:scale>
          <a:sx n="98" d="100"/>
          <a:sy n="98" d="100"/>
        </p:scale>
        <p:origin x="-350" y="23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2" d="100"/>
          <a:sy n="82" d="100"/>
        </p:scale>
        <p:origin x="-3132" y="-84"/>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673818A2-FD41-4D22-A2CC-EACD65CF517D}" type="datetimeFigureOut">
              <a:rPr lang="nb-NO" smtClean="0"/>
              <a:t>16.11.2017</a:t>
            </a:fld>
            <a:endParaRPr lang="nb-NO"/>
          </a:p>
        </p:txBody>
      </p:sp>
      <p:sp>
        <p:nvSpPr>
          <p:cNvPr id="4" name="Plassholder for bunntekst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721C896C-C257-4A1E-825A-9675EAA753A8}" type="slidenum">
              <a:rPr lang="nb-NO" smtClean="0"/>
              <a:t>‹#›</a:t>
            </a:fld>
            <a:endParaRPr lang="nb-NO"/>
          </a:p>
        </p:txBody>
      </p:sp>
    </p:spTree>
    <p:extLst>
      <p:ext uri="{BB962C8B-B14F-4D97-AF65-F5344CB8AC3E}">
        <p14:creationId xmlns:p14="http://schemas.microsoft.com/office/powerpoint/2010/main" val="6137204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D27AC590-C690-4C66-A9B0-FC94C92781FF}" type="datetimeFigureOut">
              <a:rPr lang="nb-NO" smtClean="0"/>
              <a:t>16.11.2017</a:t>
            </a:fld>
            <a:endParaRPr lang="nb-NO"/>
          </a:p>
        </p:txBody>
      </p:sp>
      <p:sp>
        <p:nvSpPr>
          <p:cNvPr id="4" name="Plassholder for lysbilde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D6DA9652-8B23-4303-8DD9-125F2182BB03}" type="slidenum">
              <a:rPr lang="nb-NO" smtClean="0"/>
              <a:t>‹#›</a:t>
            </a:fld>
            <a:endParaRPr lang="nb-NO"/>
          </a:p>
        </p:txBody>
      </p:sp>
    </p:spTree>
    <p:extLst>
      <p:ext uri="{BB962C8B-B14F-4D97-AF65-F5344CB8AC3E}">
        <p14:creationId xmlns:p14="http://schemas.microsoft.com/office/powerpoint/2010/main" val="1872009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Plassholder for lysbilde 1"/>
          <p:cNvSpPr>
            <a:spLocks noGrp="1" noRot="1" noChangeAspect="1" noTextEdit="1"/>
          </p:cNvSpPr>
          <p:nvPr>
            <p:ph type="sldImg"/>
          </p:nvPr>
        </p:nvSpPr>
        <p:spPr>
          <a:ln/>
        </p:spPr>
      </p:sp>
      <p:sp>
        <p:nvSpPr>
          <p:cNvPr id="35843" name="Plassholder for notater 2"/>
          <p:cNvSpPr>
            <a:spLocks noGrp="1"/>
          </p:cNvSpPr>
          <p:nvPr>
            <p:ph type="body" idx="1"/>
          </p:nvPr>
        </p:nvSpPr>
        <p:spPr>
          <a:noFill/>
        </p:spPr>
        <p:txBody>
          <a:bodyPr/>
          <a:lstStyle/>
          <a:p>
            <a:endParaRPr lang="nb-NO" altLang="nb-NO" dirty="0" smtClean="0"/>
          </a:p>
        </p:txBody>
      </p:sp>
      <p:sp>
        <p:nvSpPr>
          <p:cNvPr id="35844" name="Plassholder for lysbildenummer 3"/>
          <p:cNvSpPr>
            <a:spLocks noGrp="1"/>
          </p:cNvSpPr>
          <p:nvPr>
            <p:ph type="sldNum" sz="quarter" idx="5"/>
          </p:nvPr>
        </p:nvSpPr>
        <p:spPr>
          <a:noFill/>
        </p:spPr>
        <p:txBody>
          <a:bodyPr/>
          <a:lstStyle>
            <a:lvl1pPr defTabSz="904875" eaLnBrk="0" hangingPunct="0">
              <a:spcBef>
                <a:spcPct val="30000"/>
              </a:spcBef>
              <a:defRPr sz="1200">
                <a:solidFill>
                  <a:schemeClr val="tx1"/>
                </a:solidFill>
                <a:latin typeface="Arial" charset="0"/>
              </a:defRPr>
            </a:lvl1pPr>
            <a:lvl2pPr marL="742950" indent="-285750" defTabSz="904875" eaLnBrk="0" hangingPunct="0">
              <a:spcBef>
                <a:spcPct val="30000"/>
              </a:spcBef>
              <a:defRPr sz="1200">
                <a:solidFill>
                  <a:schemeClr val="tx1"/>
                </a:solidFill>
                <a:latin typeface="Arial" charset="0"/>
              </a:defRPr>
            </a:lvl2pPr>
            <a:lvl3pPr marL="1143000" indent="-228600" defTabSz="904875" eaLnBrk="0" hangingPunct="0">
              <a:spcBef>
                <a:spcPct val="30000"/>
              </a:spcBef>
              <a:defRPr sz="1200">
                <a:solidFill>
                  <a:schemeClr val="tx1"/>
                </a:solidFill>
                <a:latin typeface="Arial" charset="0"/>
              </a:defRPr>
            </a:lvl3pPr>
            <a:lvl4pPr marL="1600200" indent="-228600" defTabSz="904875" eaLnBrk="0" hangingPunct="0">
              <a:spcBef>
                <a:spcPct val="30000"/>
              </a:spcBef>
              <a:defRPr sz="1200">
                <a:solidFill>
                  <a:schemeClr val="tx1"/>
                </a:solidFill>
                <a:latin typeface="Arial" charset="0"/>
              </a:defRPr>
            </a:lvl4pPr>
            <a:lvl5pPr marL="2057400" indent="-228600" defTabSz="904875" eaLnBrk="0" hangingPunct="0">
              <a:spcBef>
                <a:spcPct val="30000"/>
              </a:spcBef>
              <a:defRPr sz="1200">
                <a:solidFill>
                  <a:schemeClr val="tx1"/>
                </a:solidFill>
                <a:latin typeface="Arial" charset="0"/>
              </a:defRPr>
            </a:lvl5pPr>
            <a:lvl6pPr marL="2514600" indent="-228600" defTabSz="904875" eaLnBrk="0" fontAlgn="base" hangingPunct="0">
              <a:spcBef>
                <a:spcPct val="30000"/>
              </a:spcBef>
              <a:spcAft>
                <a:spcPct val="0"/>
              </a:spcAft>
              <a:defRPr sz="1200">
                <a:solidFill>
                  <a:schemeClr val="tx1"/>
                </a:solidFill>
                <a:latin typeface="Arial" charset="0"/>
              </a:defRPr>
            </a:lvl6pPr>
            <a:lvl7pPr marL="2971800" indent="-228600" defTabSz="904875" eaLnBrk="0" fontAlgn="base" hangingPunct="0">
              <a:spcBef>
                <a:spcPct val="30000"/>
              </a:spcBef>
              <a:spcAft>
                <a:spcPct val="0"/>
              </a:spcAft>
              <a:defRPr sz="1200">
                <a:solidFill>
                  <a:schemeClr val="tx1"/>
                </a:solidFill>
                <a:latin typeface="Arial" charset="0"/>
              </a:defRPr>
            </a:lvl7pPr>
            <a:lvl8pPr marL="3429000" indent="-228600" defTabSz="904875" eaLnBrk="0" fontAlgn="base" hangingPunct="0">
              <a:spcBef>
                <a:spcPct val="30000"/>
              </a:spcBef>
              <a:spcAft>
                <a:spcPct val="0"/>
              </a:spcAft>
              <a:defRPr sz="1200">
                <a:solidFill>
                  <a:schemeClr val="tx1"/>
                </a:solidFill>
                <a:latin typeface="Arial" charset="0"/>
              </a:defRPr>
            </a:lvl8pPr>
            <a:lvl9pPr marL="3886200" indent="-228600" defTabSz="9048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FE65B0E-8307-4480-BF3F-8C5F98A63A1E}" type="slidenum">
              <a:rPr lang="nb-NO" altLang="nb-NO" smtClean="0"/>
              <a:pPr eaLnBrk="1" hangingPunct="1">
                <a:spcBef>
                  <a:spcPct val="0"/>
                </a:spcBef>
              </a:pPr>
              <a:t>1</a:t>
            </a:fld>
            <a:endParaRPr lang="nb-NO" altLang="nb-NO"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nSpc>
                <a:spcPct val="115000"/>
              </a:lnSpc>
              <a:spcAft>
                <a:spcPts val="0"/>
              </a:spcAft>
            </a:pPr>
            <a:r>
              <a:rPr lang="nb-NO" sz="1200" dirty="0" smtClean="0">
                <a:solidFill>
                  <a:srgbClr val="3E3832"/>
                </a:solidFill>
                <a:effectLst/>
              </a:rPr>
              <a:t>IA-rådgiver</a:t>
            </a:r>
            <a:r>
              <a:rPr lang="nb-NO" sz="1200" baseline="0" dirty="0" smtClean="0">
                <a:solidFill>
                  <a:srgbClr val="3E3832"/>
                </a:solidFill>
                <a:effectLst/>
              </a:rPr>
              <a:t> samarbeider med virksomhetens IA-kontaktperson – Irene eller operativ IA-kontakt Gina Berg</a:t>
            </a:r>
            <a:endParaRPr lang="nb-NO" sz="1200" dirty="0" smtClean="0">
              <a:solidFill>
                <a:srgbClr val="3E3832"/>
              </a:solidFill>
              <a:effectLst/>
            </a:endParaRPr>
          </a:p>
          <a:p>
            <a:pPr>
              <a:lnSpc>
                <a:spcPct val="115000"/>
              </a:lnSpc>
              <a:spcAft>
                <a:spcPts val="0"/>
              </a:spcAft>
            </a:pPr>
            <a:r>
              <a:rPr lang="nb-NO" sz="1200" dirty="0" smtClean="0">
                <a:solidFill>
                  <a:srgbClr val="3E3832"/>
                </a:solidFill>
                <a:effectLst/>
              </a:rPr>
              <a:t>Bistå ledere, tillitsvalgte og verneombud aktivt  i å arbeide målrettet og resultatorientert med utvikling av mer inkluderende arbeidsplasser, herunder virksomhetens arbeid for å forebygge sykefravær og overgang til trygdeytelser</a:t>
            </a:r>
          </a:p>
          <a:p>
            <a:pPr>
              <a:lnSpc>
                <a:spcPct val="115000"/>
              </a:lnSpc>
              <a:spcAft>
                <a:spcPts val="0"/>
              </a:spcAft>
            </a:pPr>
            <a:r>
              <a:rPr lang="nb-NO" sz="1200" dirty="0" smtClean="0">
                <a:solidFill>
                  <a:srgbClr val="3E3832"/>
                </a:solidFill>
                <a:effectLst/>
              </a:rPr>
              <a:t> </a:t>
            </a:r>
          </a:p>
          <a:p>
            <a:pPr>
              <a:lnSpc>
                <a:spcPct val="115000"/>
              </a:lnSpc>
              <a:spcAft>
                <a:spcPts val="0"/>
              </a:spcAft>
            </a:pPr>
            <a:r>
              <a:rPr lang="nb-NO" sz="1200" dirty="0" smtClean="0">
                <a:solidFill>
                  <a:srgbClr val="3E3832"/>
                </a:solidFill>
                <a:effectLst/>
              </a:rPr>
              <a:t>Dessuten sørge for at virksomheten får informasjon og veiledning om:</a:t>
            </a:r>
          </a:p>
          <a:p>
            <a:pPr marL="342900" lvl="0" indent="-342900">
              <a:lnSpc>
                <a:spcPct val="115000"/>
              </a:lnSpc>
              <a:spcAft>
                <a:spcPts val="0"/>
              </a:spcAft>
              <a:buFont typeface="Symbol"/>
              <a:buChar char=""/>
            </a:pPr>
            <a:r>
              <a:rPr lang="nb-NO" sz="1200" dirty="0" smtClean="0">
                <a:solidFill>
                  <a:srgbClr val="3E3832"/>
                </a:solidFill>
                <a:effectLst/>
              </a:rPr>
              <a:t>Rutiner for sykefraværsoppfølging og fraværsregistrering</a:t>
            </a:r>
          </a:p>
          <a:p>
            <a:pPr marL="342900" lvl="0" indent="-342900">
              <a:lnSpc>
                <a:spcPct val="115000"/>
              </a:lnSpc>
              <a:spcAft>
                <a:spcPts val="0"/>
              </a:spcAft>
              <a:buFont typeface="Symbol"/>
              <a:buChar char=""/>
            </a:pPr>
            <a:r>
              <a:rPr lang="nb-NO" sz="1200" dirty="0" smtClean="0">
                <a:solidFill>
                  <a:srgbClr val="3E3832"/>
                </a:solidFill>
                <a:effectLst/>
              </a:rPr>
              <a:t>IA-virkemidler og tiltak</a:t>
            </a:r>
          </a:p>
          <a:p>
            <a:pPr marL="342900" lvl="0" indent="-342900">
              <a:lnSpc>
                <a:spcPct val="115000"/>
              </a:lnSpc>
              <a:spcAft>
                <a:spcPts val="0"/>
              </a:spcAft>
              <a:buFont typeface="Symbol"/>
              <a:buChar char=""/>
            </a:pPr>
            <a:r>
              <a:rPr lang="nb-NO" sz="1200" dirty="0" smtClean="0">
                <a:solidFill>
                  <a:srgbClr val="3E3832"/>
                </a:solidFill>
                <a:effectLst/>
              </a:rPr>
              <a:t>Øvrige NAV-virkemidler ved oppfølging og rekruttering</a:t>
            </a:r>
          </a:p>
          <a:p>
            <a:pPr marL="342900" lvl="0" indent="-342900">
              <a:lnSpc>
                <a:spcPct val="115000"/>
              </a:lnSpc>
              <a:spcAft>
                <a:spcPts val="0"/>
              </a:spcAft>
              <a:buFont typeface="Symbol"/>
              <a:buChar char=""/>
            </a:pPr>
            <a:r>
              <a:rPr lang="nb-NO" sz="1200" dirty="0" smtClean="0">
                <a:solidFill>
                  <a:srgbClr val="3E3832"/>
                </a:solidFill>
                <a:effectLst/>
              </a:rPr>
              <a:t>Råd og veiledning i vanskelige enkeltsaker</a:t>
            </a:r>
          </a:p>
          <a:p>
            <a:pPr marL="342900" lvl="0" indent="-342900">
              <a:lnSpc>
                <a:spcPct val="115000"/>
              </a:lnSpc>
              <a:spcAft>
                <a:spcPts val="0"/>
              </a:spcAft>
              <a:buFont typeface="Symbol"/>
              <a:buChar char=""/>
            </a:pPr>
            <a:r>
              <a:rPr lang="nb-NO" sz="1200" dirty="0" smtClean="0">
                <a:solidFill>
                  <a:srgbClr val="3E3832"/>
                </a:solidFill>
                <a:effectLst/>
              </a:rPr>
              <a:t>Rask og effektiv utløsning av økonomiske virkemidler</a:t>
            </a:r>
          </a:p>
          <a:p>
            <a:pPr marL="342900" lvl="0" indent="-342900">
              <a:lnSpc>
                <a:spcPct val="115000"/>
              </a:lnSpc>
              <a:spcAft>
                <a:spcPts val="0"/>
              </a:spcAft>
              <a:buFont typeface="Symbol"/>
              <a:buChar char=""/>
            </a:pPr>
            <a:r>
              <a:rPr lang="nb-NO" sz="1200" dirty="0" smtClean="0">
                <a:solidFill>
                  <a:srgbClr val="3E3832"/>
                </a:solidFill>
                <a:effectLst/>
              </a:rPr>
              <a:t>Samarbeid med bedriftshelsetjenesten</a:t>
            </a:r>
          </a:p>
          <a:p>
            <a:pPr marL="342900" lvl="0" indent="-342900">
              <a:lnSpc>
                <a:spcPct val="115000"/>
              </a:lnSpc>
              <a:spcAft>
                <a:spcPts val="0"/>
              </a:spcAft>
              <a:buFont typeface="Symbol"/>
              <a:buChar char=""/>
            </a:pPr>
            <a:r>
              <a:rPr lang="nb-NO" sz="1200" dirty="0" smtClean="0">
                <a:solidFill>
                  <a:srgbClr val="3E3832"/>
                </a:solidFill>
                <a:effectLst/>
              </a:rPr>
              <a:t>Initiativ overfor andre aktører som kan bistå</a:t>
            </a:r>
            <a:endParaRPr lang="nb-NO" sz="1200" dirty="0" smtClean="0">
              <a:solidFill>
                <a:srgbClr val="3E3832"/>
              </a:solidFill>
              <a:effectLst/>
              <a:latin typeface="+mn-lt"/>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dirty="0" smtClean="0"/>
          </a:p>
          <a:p>
            <a:endParaRPr lang="nb-NO" dirty="0"/>
          </a:p>
        </p:txBody>
      </p:sp>
      <p:sp>
        <p:nvSpPr>
          <p:cNvPr id="4" name="Plassholder for lysbildenummer 3"/>
          <p:cNvSpPr>
            <a:spLocks noGrp="1"/>
          </p:cNvSpPr>
          <p:nvPr>
            <p:ph type="sldNum" sz="quarter" idx="10"/>
          </p:nvPr>
        </p:nvSpPr>
        <p:spPr/>
        <p:txBody>
          <a:bodyPr/>
          <a:lstStyle/>
          <a:p>
            <a:fld id="{D6DA9652-8B23-4303-8DD9-125F2182BB03}" type="slidenum">
              <a:rPr lang="nb-NO" smtClean="0"/>
              <a:t>10</a:t>
            </a:fld>
            <a:endParaRPr lang="nb-NO" dirty="0"/>
          </a:p>
        </p:txBody>
      </p:sp>
    </p:spTree>
    <p:extLst>
      <p:ext uri="{BB962C8B-B14F-4D97-AF65-F5344CB8AC3E}">
        <p14:creationId xmlns:p14="http://schemas.microsoft.com/office/powerpoint/2010/main" val="18058837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Raskere tilbake NAV </a:t>
            </a:r>
          </a:p>
          <a:p>
            <a:r>
              <a:rPr lang="nb-NO" dirty="0" smtClean="0"/>
              <a:t>Sykmeldt – med oppfølgingsplan</a:t>
            </a:r>
            <a:r>
              <a:rPr lang="nb-NO" baseline="0" dirty="0" smtClean="0"/>
              <a:t> – bedriftsinterne tiltak har vært vurdert eller prøvd</a:t>
            </a:r>
          </a:p>
          <a:p>
            <a:r>
              <a:rPr lang="nb-NO" b="1" baseline="0" dirty="0" smtClean="0"/>
              <a:t>Avklaring</a:t>
            </a:r>
            <a:r>
              <a:rPr lang="nb-NO" baseline="0" dirty="0" smtClean="0"/>
              <a:t>: Usikker hva du kan jobbe med. Består av systematisk kartlegging og vurdering av arbeidsevne – bistandsbehov for å få eller beholde arbeid Utprøving av arbeidsevnen</a:t>
            </a:r>
          </a:p>
          <a:p>
            <a:r>
              <a:rPr lang="nb-NO" b="1" baseline="0" dirty="0" smtClean="0"/>
              <a:t>Oppfølging</a:t>
            </a:r>
            <a:r>
              <a:rPr lang="nb-NO" baseline="0" dirty="0" smtClean="0"/>
              <a:t>: Behov omfattende  støtte for å få el beholde arbeid. Veiledning råd </a:t>
            </a:r>
            <a:r>
              <a:rPr lang="nb-NO" baseline="0" dirty="0" err="1" smtClean="0"/>
              <a:t>arb.giver</a:t>
            </a:r>
            <a:r>
              <a:rPr lang="nb-NO" baseline="0" dirty="0" smtClean="0"/>
              <a:t> og </a:t>
            </a:r>
            <a:r>
              <a:rPr lang="nb-NO" baseline="0" dirty="0" err="1" smtClean="0"/>
              <a:t>arb.taker</a:t>
            </a:r>
            <a:r>
              <a:rPr lang="nb-NO" baseline="0" dirty="0" smtClean="0"/>
              <a:t>. Bistand finne egnede </a:t>
            </a:r>
            <a:r>
              <a:rPr lang="nb-NO" baseline="0" dirty="0" err="1" smtClean="0"/>
              <a:t>arb.oppgaver</a:t>
            </a:r>
            <a:r>
              <a:rPr lang="nb-NO" baseline="0" dirty="0" smtClean="0"/>
              <a:t>, tilrettelegging, finne egnet </a:t>
            </a:r>
            <a:r>
              <a:rPr lang="nb-NO" baseline="0" dirty="0" err="1" smtClean="0"/>
              <a:t>arb.plass</a:t>
            </a:r>
            <a:endParaRPr lang="nb-NO" baseline="0" dirty="0" smtClean="0"/>
          </a:p>
          <a:p>
            <a:r>
              <a:rPr lang="nb-NO" b="1" dirty="0" err="1" smtClean="0"/>
              <a:t>Arb.retttet</a:t>
            </a:r>
            <a:r>
              <a:rPr lang="nb-NO" b="1" dirty="0" smtClean="0"/>
              <a:t> rehabilitering</a:t>
            </a:r>
            <a:r>
              <a:rPr lang="nb-NO" dirty="0" smtClean="0"/>
              <a:t>: Styrke arbeidsevnen:</a:t>
            </a:r>
            <a:r>
              <a:rPr lang="nb-NO" baseline="0" dirty="0" smtClean="0"/>
              <a:t> </a:t>
            </a:r>
            <a:r>
              <a:rPr lang="nb-NO" dirty="0" err="1" smtClean="0"/>
              <a:t>arb.forberedende</a:t>
            </a:r>
            <a:r>
              <a:rPr lang="nb-NO" baseline="0" dirty="0" smtClean="0"/>
              <a:t> trening, generell opptrening, opplæring sosial mestring osv. </a:t>
            </a:r>
          </a:p>
          <a:p>
            <a:endParaRPr lang="nb-NO" baseline="0" dirty="0" smtClean="0"/>
          </a:p>
          <a:p>
            <a:r>
              <a:rPr lang="nb-NO" baseline="0" dirty="0" smtClean="0"/>
              <a:t>Mentor: </a:t>
            </a:r>
            <a:r>
              <a:rPr lang="nb-NO" dirty="0" smtClean="0"/>
              <a:t>Mentor kan benyttes for personer med behov for situasjonsbestemt og spesielt tilpasset/varig tilpasset innsats for å få eller beholde arbeid. Mentor er en ordning for frikjøp av en arbeidskollega eller medstudent / medelev for tiltaksdeltakere eller arbeidstakere med behov for nødvendig faglig, sosial og praktisk støtte på arbeidsplassen eller opplæringsstedet. </a:t>
            </a:r>
            <a:r>
              <a:rPr lang="nb-NO" dirty="0" err="1" smtClean="0"/>
              <a:t>Foreb.og</a:t>
            </a:r>
            <a:r>
              <a:rPr lang="nb-NO" baseline="0" dirty="0" smtClean="0"/>
              <a:t> </a:t>
            </a:r>
            <a:r>
              <a:rPr lang="nb-NO" baseline="0" dirty="0" err="1" smtClean="0"/>
              <a:t>tilrettel.skudd</a:t>
            </a:r>
            <a:endParaRPr lang="nb-NO" baseline="0" dirty="0" smtClean="0"/>
          </a:p>
          <a:p>
            <a:endParaRPr lang="nb-NO" baseline="0" dirty="0" smtClean="0"/>
          </a:p>
          <a:p>
            <a:r>
              <a:rPr lang="nb-NO" b="1" baseline="0" dirty="0" smtClean="0"/>
              <a:t>Senter for jobbmestring</a:t>
            </a:r>
            <a:r>
              <a:rPr lang="nb-NO" b="0" baseline="0" dirty="0" smtClean="0"/>
              <a:t>: lettere angst depresjon som arbeidshinder, arbeidsforhold du ikke kan gå tilbake til, er under 30 år</a:t>
            </a:r>
            <a:endParaRPr lang="nb-NO" b="0" dirty="0"/>
          </a:p>
        </p:txBody>
      </p:sp>
      <p:sp>
        <p:nvSpPr>
          <p:cNvPr id="4" name="Plassholder for lysbildenummer 3"/>
          <p:cNvSpPr>
            <a:spLocks noGrp="1"/>
          </p:cNvSpPr>
          <p:nvPr>
            <p:ph type="sldNum" sz="quarter" idx="10"/>
          </p:nvPr>
        </p:nvSpPr>
        <p:spPr/>
        <p:txBody>
          <a:bodyPr/>
          <a:lstStyle/>
          <a:p>
            <a:fld id="{D6DA9652-8B23-4303-8DD9-125F2182BB03}" type="slidenum">
              <a:rPr lang="nb-NO" smtClean="0"/>
              <a:t>11</a:t>
            </a:fld>
            <a:endParaRPr lang="nb-NO"/>
          </a:p>
        </p:txBody>
      </p:sp>
    </p:spTree>
    <p:extLst>
      <p:ext uri="{BB962C8B-B14F-4D97-AF65-F5344CB8AC3E}">
        <p14:creationId xmlns:p14="http://schemas.microsoft.com/office/powerpoint/2010/main" val="30253536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eaLnBrk="1" hangingPunct="1">
              <a:buFontTx/>
              <a:buNone/>
            </a:pPr>
            <a:r>
              <a:rPr lang="nb-NO" altLang="nb-NO" sz="1200" dirty="0" smtClean="0"/>
              <a:t>Det</a:t>
            </a:r>
            <a:r>
              <a:rPr lang="nb-NO" altLang="nb-NO" sz="1200" baseline="0" dirty="0" smtClean="0"/>
              <a:t> er merarbeid og merkostnader ved tilretteleggingstiltak kan dere søke om tilskudd til dette fra oss. Søk i forkant av tiltaket og sparre gjerne med din IA rådgiver. </a:t>
            </a:r>
          </a:p>
          <a:p>
            <a:pPr eaLnBrk="1" hangingPunct="1">
              <a:buFontTx/>
              <a:buNone/>
            </a:pPr>
            <a:r>
              <a:rPr lang="nb-NO" altLang="nb-NO" sz="1200" baseline="0" dirty="0" smtClean="0"/>
              <a:t>UiO so langt i år:</a:t>
            </a:r>
          </a:p>
          <a:p>
            <a:pPr eaLnBrk="1" hangingPunct="1">
              <a:buFontTx/>
              <a:buNone/>
            </a:pPr>
            <a:r>
              <a:rPr lang="nb-NO" altLang="nb-NO" sz="1200" baseline="0" dirty="0" smtClean="0"/>
              <a:t>BHT-honorar dialogmøter  		   1.354,- kr.</a:t>
            </a:r>
          </a:p>
          <a:p>
            <a:pPr eaLnBrk="1" hangingPunct="1">
              <a:buFontTx/>
              <a:buNone/>
            </a:pPr>
            <a:r>
              <a:rPr lang="nb-NO" altLang="nb-NO" sz="1200" baseline="0" dirty="0" smtClean="0"/>
              <a:t>BHT –kartlegging tilrettelegging:  	 55.176,- kr. </a:t>
            </a:r>
          </a:p>
          <a:p>
            <a:pPr eaLnBrk="1" hangingPunct="1">
              <a:buFontTx/>
              <a:buNone/>
            </a:pPr>
            <a:r>
              <a:rPr lang="nb-NO" altLang="nb-NO" sz="1200" baseline="0" dirty="0" smtClean="0"/>
              <a:t>Individ tilrettelegging:		112.365,- kr.</a:t>
            </a:r>
          </a:p>
          <a:p>
            <a:pPr eaLnBrk="1" hangingPunct="1">
              <a:buFontTx/>
              <a:buNone/>
            </a:pPr>
            <a:r>
              <a:rPr lang="nb-NO" altLang="nb-NO" sz="1200" baseline="0" dirty="0" smtClean="0"/>
              <a:t>Totalt: 			168.895,- kr. </a:t>
            </a:r>
          </a:p>
          <a:p>
            <a:pPr eaLnBrk="1" hangingPunct="1">
              <a:buFontTx/>
              <a:buNone/>
            </a:pPr>
            <a:endParaRPr lang="nb-NO" altLang="nb-NO" sz="1200" baseline="0" dirty="0" smtClean="0"/>
          </a:p>
          <a:p>
            <a:pPr eaLnBrk="1" hangingPunct="1">
              <a:buFontTx/>
              <a:buNone/>
            </a:pPr>
            <a:endParaRPr lang="nb-NO" altLang="nb-NO" sz="1200" dirty="0" smtClean="0"/>
          </a:p>
          <a:p>
            <a:pPr eaLnBrk="1" hangingPunct="1"/>
            <a:r>
              <a:rPr lang="nb-NO" altLang="nb-NO" sz="1200" dirty="0" smtClean="0"/>
              <a:t>Kan kompensere arbeidsgivers utlegg til samtaler med </a:t>
            </a:r>
            <a:r>
              <a:rPr lang="nb-NO" altLang="nb-NO" sz="1200" dirty="0" err="1" smtClean="0"/>
              <a:t>coach</a:t>
            </a:r>
            <a:endParaRPr lang="nb-NO" altLang="nb-NO" sz="1200" dirty="0" smtClean="0"/>
          </a:p>
          <a:p>
            <a:pPr eaLnBrk="1" hangingPunct="1"/>
            <a:endParaRPr lang="nb-NO" altLang="nb-NO" sz="1200" dirty="0" smtClean="0"/>
          </a:p>
          <a:p>
            <a:pPr eaLnBrk="1" hangingPunct="1"/>
            <a:r>
              <a:rPr lang="nb-NO" altLang="nb-NO" sz="1200" dirty="0" smtClean="0"/>
              <a:t>Lønnsutlegg til vikar som bistår arbeidstaker med oppgaver personen ikke mestrer</a:t>
            </a:r>
          </a:p>
          <a:p>
            <a:pPr eaLnBrk="1" hangingPunct="1"/>
            <a:r>
              <a:rPr lang="nb-NO" altLang="nb-NO" sz="1200" dirty="0" err="1" smtClean="0"/>
              <a:t>Systemrettede</a:t>
            </a:r>
            <a:r>
              <a:rPr lang="nb-NO" altLang="nb-NO" sz="1200" dirty="0" smtClean="0"/>
              <a:t> tiltak - tilskudd til grupper av ansatte med behov for samme type tilrettelegging</a:t>
            </a:r>
          </a:p>
          <a:p>
            <a:pPr eaLnBrk="1" hangingPunct="1"/>
            <a:r>
              <a:rPr lang="nb-NO" altLang="nb-NO" sz="1200" dirty="0" smtClean="0"/>
              <a:t>Utlegg til behandling dekkes </a:t>
            </a:r>
            <a:r>
              <a:rPr lang="nb-NO" altLang="nb-NO" sz="1200" i="1" dirty="0" smtClean="0"/>
              <a:t>ikke </a:t>
            </a:r>
            <a:r>
              <a:rPr lang="nb-NO" altLang="nb-NO" sz="1200" dirty="0" smtClean="0"/>
              <a:t>av tilskuddsordningen</a:t>
            </a:r>
          </a:p>
          <a:p>
            <a:pPr marL="0" marR="0" indent="0" algn="l" defTabSz="914400" rtl="0" eaLnBrk="1" fontAlgn="auto" latinLnBrk="0" hangingPunct="1">
              <a:lnSpc>
                <a:spcPct val="100000"/>
              </a:lnSpc>
              <a:spcBef>
                <a:spcPts val="0"/>
              </a:spcBef>
              <a:spcAft>
                <a:spcPts val="0"/>
              </a:spcAft>
              <a:buClrTx/>
              <a:buSzTx/>
              <a:buFontTx/>
              <a:buNone/>
              <a:tabLst/>
              <a:defRPr/>
            </a:pPr>
            <a:r>
              <a:rPr lang="nb-NO" altLang="nb-NO" dirty="0" smtClean="0"/>
              <a:t>Historie:  Ansatt bank mistet kone. Coach for å bruke jobben til å ta tilbake livet.</a:t>
            </a:r>
          </a:p>
          <a:p>
            <a:endParaRPr lang="nb-NO" altLang="nb-NO" b="1" dirty="0" smtClean="0">
              <a:solidFill>
                <a:srgbClr val="0070C0"/>
              </a:solidFill>
            </a:endParaRPr>
          </a:p>
          <a:p>
            <a:endParaRPr lang="nb-NO" altLang="nb-NO" b="1" dirty="0" smtClean="0">
              <a:solidFill>
                <a:srgbClr val="0070C0"/>
              </a:solidFill>
            </a:endParaRPr>
          </a:p>
          <a:p>
            <a:r>
              <a:rPr lang="nb-NO" altLang="nb-NO" b="1" dirty="0" smtClean="0">
                <a:solidFill>
                  <a:srgbClr val="0070C0"/>
                </a:solidFill>
              </a:rPr>
              <a:t>Gode eksempler på gruppetilskudd – publisert på nav.no/nav arbeidslivssenter </a:t>
            </a:r>
            <a:r>
              <a:rPr lang="nb-NO" altLang="nb-NO" b="1" dirty="0" err="1" smtClean="0">
                <a:solidFill>
                  <a:srgbClr val="0070C0"/>
                </a:solidFill>
              </a:rPr>
              <a:t>oslo</a:t>
            </a:r>
            <a:r>
              <a:rPr lang="nb-NO" altLang="nb-NO" b="1" dirty="0" smtClean="0">
                <a:solidFill>
                  <a:srgbClr val="0070C0"/>
                </a:solidFill>
              </a:rPr>
              <a:t>/eksempler på vellykkede system- og gruppetiltak.</a:t>
            </a:r>
          </a:p>
          <a:p>
            <a:endParaRPr lang="nb-NO" altLang="nb-NO" b="1" dirty="0" smtClean="0">
              <a:solidFill>
                <a:srgbClr val="0070C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altLang="nb-NO" sz="1200" dirty="0" smtClean="0">
                <a:solidFill>
                  <a:srgbClr val="FF0000"/>
                </a:solidFill>
              </a:rPr>
              <a:t>Makssats</a:t>
            </a:r>
            <a:r>
              <a:rPr lang="nb-NO" altLang="nb-NO" sz="1200" baseline="0" dirty="0" smtClean="0">
                <a:solidFill>
                  <a:srgbClr val="FF0000"/>
                </a:solidFill>
              </a:rPr>
              <a:t> for hele opplegget alle ukene.</a:t>
            </a:r>
            <a:endParaRPr lang="nb-NO" altLang="nb-NO" sz="1200"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altLang="nb-NO" sz="1200" dirty="0" smtClean="0">
                <a:solidFill>
                  <a:srgbClr val="FF0000"/>
                </a:solidFill>
              </a:rPr>
              <a:t>Gruppe er Utregning; Dagsats x antall deltakere x dager</a:t>
            </a:r>
          </a:p>
          <a:p>
            <a:endParaRPr lang="nb-NO" altLang="nb-NO" b="1" dirty="0" smtClean="0">
              <a:solidFill>
                <a:srgbClr val="0070C0"/>
              </a:solidFill>
            </a:endParaRPr>
          </a:p>
          <a:p>
            <a:endParaRPr lang="nb-NO" altLang="nb-NO" b="1" dirty="0" smtClean="0">
              <a:solidFill>
                <a:srgbClr val="0070C0"/>
              </a:solidFill>
            </a:endParaRPr>
          </a:p>
          <a:p>
            <a:r>
              <a:rPr lang="nb-NO" altLang="nb-NO" b="1" i="1" u="sng" dirty="0" smtClean="0"/>
              <a:t>Institusjonskjøkken – Utfordringer med arbeidsmiljø, forskjellige yrkesgrupper og flere nasjonaliteter:</a:t>
            </a:r>
          </a:p>
          <a:p>
            <a:r>
              <a:rPr lang="nb-NO" altLang="nb-NO" dirty="0" smtClean="0"/>
              <a:t>Det gis tilsagn om forebyggings- og tilretteleggingstilskudd til arbeidsgivers merutgifter og merarbeid knyttet til opplæring og veiledning av gruppe ansatte som jobber på institusjonskjøkkenet, vurdert å stå i fare for å bli sykemeldt. Arbeid på kjøkkenet er preget av høyt tempo og ansattgruppa består av ansatte med forskjellige yrkesgrupper /nasjonaliteter. Utfordringene over lang tid har vært kommunikasjon på tvers av både yrkestilhørighet og språktilhørighet, rolleavklaring og konflikthåndtering, samt en felles forståelse for arbeidslivets spilleregler.</a:t>
            </a:r>
          </a:p>
          <a:p>
            <a:r>
              <a:rPr lang="nb-NO" altLang="nb-NO" dirty="0" smtClean="0"/>
              <a:t>I samarbeid med tillitsvalgte og vernetjenesten ønsker arbeidsgiver å sette i gang et opplæringstiltak med fokus på konflikthåndtering, rolleavklaring og kommunikasjonstrening. Det hentes ekstern rådgiverbistand for å gi opplæring og veiledning av tiltaksdeltakere som har høyt sykefravær eller står i fare for å bli sykmeldt.</a:t>
            </a:r>
          </a:p>
          <a:p>
            <a:r>
              <a:rPr lang="nb-NO" altLang="nb-NO" b="1" dirty="0" smtClean="0"/>
              <a:t>Vurdering</a:t>
            </a:r>
          </a:p>
          <a:p>
            <a:r>
              <a:rPr lang="nb-NO" altLang="nb-NO" dirty="0" smtClean="0"/>
              <a:t>Tiltaket er godt forankret hos IA-partene, er oppstarten til en lengre endringsprosess. Det vektlegges at tiltaket vil styrke den </a:t>
            </a:r>
            <a:r>
              <a:rPr lang="nb-NO" altLang="nb-NO" dirty="0" err="1" smtClean="0"/>
              <a:t>tverkulturelle</a:t>
            </a:r>
            <a:r>
              <a:rPr lang="nb-NO" altLang="nb-NO" dirty="0" smtClean="0"/>
              <a:t> kommunikasjonen og bidra til å bedre arbeidsmiljøet. Dessuten at det er en positiv satsning for å inkludere arbeidstakere med språkutfordringer, redusere sykefraværet og forhindre utstøting fra arbeidslivet.</a:t>
            </a:r>
          </a:p>
          <a:p>
            <a:r>
              <a:rPr lang="nb-NO" altLang="nb-NO" b="1" dirty="0" smtClean="0"/>
              <a:t>Evaluering</a:t>
            </a:r>
          </a:p>
          <a:p>
            <a:r>
              <a:rPr lang="nb-NO" altLang="nb-NO" dirty="0" smtClean="0"/>
              <a:t>Opplys om at resultatet av tilretteleggingstiltaket skal evalueres, skriftlig til ALS-O på eget skjema senteret har utarbeidet</a:t>
            </a:r>
          </a:p>
          <a:p>
            <a:r>
              <a:rPr lang="nb-NO" altLang="nb-NO" dirty="0" smtClean="0"/>
              <a:t>Virksomheten oppgir i </a:t>
            </a:r>
            <a:r>
              <a:rPr lang="nb-NO" altLang="nb-NO" dirty="0" err="1" smtClean="0"/>
              <a:t>evalrapporten</a:t>
            </a:r>
            <a:r>
              <a:rPr lang="nb-NO" altLang="nb-NO" dirty="0" smtClean="0"/>
              <a:t>: Tiltaket har fungert positivt, iverksatt endringsprosess blir videreført. Endring i holdninger og økte dialogferdigheter har bedret samarbeidet i enheten. Nedgang i sykefraværet, AG forventer på sikt å se resultater i sykefraværsstatistikken.</a:t>
            </a:r>
          </a:p>
          <a:p>
            <a:endParaRPr lang="nb-NO" altLang="nb-NO" dirty="0" smtClean="0"/>
          </a:p>
          <a:p>
            <a:r>
              <a:rPr lang="nb-NO" altLang="nb-NO" b="1" i="1" u="sng" dirty="0" smtClean="0"/>
              <a:t>Seniortiltak med opplæring i nye arbeidsoppgaver:</a:t>
            </a:r>
          </a:p>
          <a:p>
            <a:r>
              <a:rPr lang="nb-NO" altLang="nb-NO" dirty="0" smtClean="0"/>
              <a:t>Gjelder sykefraværsforebyggende tiltak for liten gruppe (4 ansatte) med arbeidsmiljøutfordringer i form av økt sykefravær. Tiltak er et ledd i et større sykefraværsforebyggende prosjekt virksomheten har igangsatt i samarbeid med BHT. Tiltaket innebar å gi opplæring i nye oppgaver, kompetanseheving og avlastning i arbeidet slik at det psykososiale arbeidsmiljøet og mestring i jobb kunne utvikles. Tiltaksdeltakere fikk daglig tilrettelegging over en periode, utarbeidet av konsulent fra BHT som hadde utført grundig forundersøkelse med rapport. Gruppen bestod hovedsakelig av seniorer over 55 år.</a:t>
            </a:r>
          </a:p>
          <a:p>
            <a:r>
              <a:rPr lang="nb-NO" altLang="nb-NO" b="1" dirty="0" smtClean="0"/>
              <a:t>Vurdering</a:t>
            </a:r>
          </a:p>
          <a:p>
            <a:r>
              <a:rPr lang="nb-NO" altLang="nb-NO" dirty="0" smtClean="0"/>
              <a:t>Nødvendig og hensiktsmessig å støtte tiltaket. Foruten av DM1 om p redusere </a:t>
            </a:r>
            <a:r>
              <a:rPr lang="nb-NO" altLang="nb-NO" dirty="0" err="1" smtClean="0"/>
              <a:t>sf</a:t>
            </a:r>
            <a:r>
              <a:rPr lang="nb-NO" altLang="nb-NO" dirty="0" smtClean="0"/>
              <a:t> ble ivaretatt, kunne tiltaket understøttes med DM3 for å holde seniorer i arbeid. Virksomhetens tilrettelegging med vekt på mestring over tid ble vurdert positivt.</a:t>
            </a:r>
          </a:p>
          <a:p>
            <a:r>
              <a:rPr lang="nb-NO" altLang="nb-NO" b="1" dirty="0" smtClean="0"/>
              <a:t>Evaluering</a:t>
            </a:r>
          </a:p>
          <a:p>
            <a:r>
              <a:rPr lang="nb-NO" altLang="nb-NO" dirty="0" smtClean="0"/>
              <a:t>Ble vist til positive tilbakemeldinger fra tiltaksdeltakere, særlig det å få </a:t>
            </a:r>
            <a:r>
              <a:rPr lang="nb-NO" altLang="nb-NO" dirty="0" err="1" smtClean="0"/>
              <a:t>nye,varierte</a:t>
            </a:r>
            <a:r>
              <a:rPr lang="nb-NO" altLang="nb-NO" dirty="0" smtClean="0"/>
              <a:t> oppgaver. Det ble registrert en nedgang i </a:t>
            </a:r>
            <a:r>
              <a:rPr lang="nb-NO" altLang="nb-NO" dirty="0" err="1" smtClean="0"/>
              <a:t>sf</a:t>
            </a:r>
            <a:r>
              <a:rPr lang="nb-NO" altLang="nb-NO" dirty="0" smtClean="0"/>
              <a:t> (7,2 til 5,9%).</a:t>
            </a:r>
          </a:p>
          <a:p>
            <a:endParaRPr lang="nb-NO" altLang="nb-NO" b="1" i="1" u="sng" dirty="0" smtClean="0"/>
          </a:p>
          <a:p>
            <a:r>
              <a:rPr lang="nb-NO" altLang="nb-NO" b="1" i="1" u="sng" dirty="0" smtClean="0"/>
              <a:t>Kompetansehevende tiltak  knyttet til stresshåndtering:</a:t>
            </a:r>
          </a:p>
          <a:p>
            <a:r>
              <a:rPr lang="nb-NO" altLang="nb-NO" dirty="0" smtClean="0"/>
              <a:t>Tiltaket organisert som en prosessorientert modell, ledet av </a:t>
            </a:r>
            <a:r>
              <a:rPr lang="nb-NO" altLang="nb-NO" dirty="0" err="1" smtClean="0"/>
              <a:t>arbeidspsykolog</a:t>
            </a:r>
            <a:r>
              <a:rPr lang="nb-NO" altLang="nb-NO" dirty="0" smtClean="0"/>
              <a:t>. Søknaden begrunnet resultater i arbeidsmiljøundersøkelse som avdekker høyt stressnivå blant ansatte i en avdeling (10 personer). AG viser til at avdelingen står over for en omstrukturering, det er stressrelatert </a:t>
            </a:r>
            <a:r>
              <a:rPr lang="nb-NO" altLang="nb-NO" dirty="0" err="1" smtClean="0"/>
              <a:t>sf</a:t>
            </a:r>
            <a:r>
              <a:rPr lang="nb-NO" altLang="nb-NO" dirty="0" smtClean="0"/>
              <a:t> grunnet økende leveringspress og tempo senere år. Har medført stor arbeidsbelastning over tid og AG ser at </a:t>
            </a:r>
            <a:r>
              <a:rPr lang="nb-NO" altLang="nb-NO" dirty="0" err="1" smtClean="0"/>
              <a:t>avd</a:t>
            </a:r>
            <a:r>
              <a:rPr lang="nb-NO" altLang="nb-NO" dirty="0" smtClean="0"/>
              <a:t> trenger å gjøre noen grep på flere nivåer for å sikre situasjonen for de ansatte. AG  iverksetter tiltak for å øke kunnskap knyttet til stresshåndtering og forebygging/reduksjon av </a:t>
            </a:r>
            <a:r>
              <a:rPr lang="nb-NO" altLang="nb-NO" dirty="0" err="1" smtClean="0"/>
              <a:t>sf</a:t>
            </a:r>
            <a:r>
              <a:rPr lang="nb-NO" altLang="nb-NO" dirty="0" smtClean="0"/>
              <a:t> i avd. </a:t>
            </a:r>
            <a:r>
              <a:rPr lang="nb-NO" altLang="nb-NO" dirty="0" err="1" smtClean="0"/>
              <a:t>Arbeidspsykologen</a:t>
            </a:r>
            <a:r>
              <a:rPr lang="nb-NO" altLang="nb-NO" dirty="0" smtClean="0"/>
              <a:t> som leder tiltaket som er et kompetansehevende tiltak og refleksjon knyttet til individuell stresshåndtering og selvledelse. To fellessamlinger for alle ansatte og leder, vekselsvis faglig påfyll og refleksjonsøvelser med rolle- og forventningsavklaring </a:t>
            </a:r>
            <a:r>
              <a:rPr lang="nb-NO" altLang="nb-NO" dirty="0" err="1" smtClean="0"/>
              <a:t>idividuelt</a:t>
            </a:r>
            <a:r>
              <a:rPr lang="nb-NO" altLang="nb-NO" dirty="0" smtClean="0"/>
              <a:t> og i gruppe. I tillegg får leder og ansatte tilbud om individuell veiledning/</a:t>
            </a:r>
            <a:r>
              <a:rPr lang="nb-NO" altLang="nb-NO" dirty="0" err="1" smtClean="0"/>
              <a:t>coaching</a:t>
            </a:r>
            <a:r>
              <a:rPr lang="nb-NO" altLang="nb-NO" dirty="0" smtClean="0"/>
              <a:t> i en periode på  3 mnd.</a:t>
            </a:r>
          </a:p>
          <a:p>
            <a:r>
              <a:rPr lang="nb-NO" altLang="nb-NO" b="1" dirty="0" smtClean="0"/>
              <a:t>Vurdering</a:t>
            </a:r>
          </a:p>
          <a:p>
            <a:r>
              <a:rPr lang="nb-NO" altLang="nb-NO" dirty="0" smtClean="0"/>
              <a:t>Tiltaket innrettet mot økt jobbmestring for leder og medarbeider, videre lagt opp slik at temaet blir fulgt opp over tid, slik at stressrelatert fravær blir arbeidet med på en systematisk måte.</a:t>
            </a:r>
          </a:p>
          <a:p>
            <a:r>
              <a:rPr lang="nb-NO" altLang="nb-NO" b="1" dirty="0" smtClean="0"/>
              <a:t>Evaluering</a:t>
            </a:r>
          </a:p>
          <a:p>
            <a:r>
              <a:rPr lang="nb-NO" altLang="nb-NO" dirty="0" smtClean="0"/>
              <a:t>Positiv evaluering fra tiltaksdeltakere. Individuell veiledning/</a:t>
            </a:r>
            <a:r>
              <a:rPr lang="nb-NO" altLang="nb-NO" dirty="0" err="1" smtClean="0"/>
              <a:t>coaching</a:t>
            </a:r>
            <a:r>
              <a:rPr lang="nb-NO" altLang="nb-NO" dirty="0" smtClean="0"/>
              <a:t> ble fulgt opp av alle som har fått tilbud. Sykefraværet i </a:t>
            </a:r>
            <a:r>
              <a:rPr lang="nb-NO" altLang="nb-NO" dirty="0" err="1" smtClean="0"/>
              <a:t>avd</a:t>
            </a:r>
            <a:r>
              <a:rPr lang="nb-NO" altLang="nb-NO" dirty="0" smtClean="0"/>
              <a:t> har holdt seg stabilt og ikke økt.</a:t>
            </a:r>
          </a:p>
          <a:p>
            <a:endParaRPr lang="nb-NO" altLang="nb-NO" dirty="0" smtClean="0"/>
          </a:p>
          <a:p>
            <a:endParaRPr lang="nb-NO" altLang="nb-NO" dirty="0" smtClean="0"/>
          </a:p>
          <a:p>
            <a:endParaRPr lang="nb-NO" altLang="nb-NO" dirty="0" smtClean="0"/>
          </a:p>
          <a:p>
            <a:pPr eaLnBrk="1" hangingPunct="1">
              <a:lnSpc>
                <a:spcPct val="90000"/>
              </a:lnSpc>
              <a:buFont typeface="Wingdings" pitchFamily="2" charset="2"/>
              <a:buNone/>
              <a:defRPr/>
            </a:pPr>
            <a:r>
              <a:rPr lang="nb-NO" sz="1200" dirty="0" smtClean="0"/>
              <a:t>For enkeltpersoner</a:t>
            </a:r>
          </a:p>
          <a:p>
            <a:pPr eaLnBrk="1" hangingPunct="1">
              <a:lnSpc>
                <a:spcPct val="90000"/>
              </a:lnSpc>
              <a:buFont typeface="Arial" pitchFamily="34" charset="0"/>
              <a:buChar char="•"/>
              <a:defRPr/>
            </a:pPr>
            <a:r>
              <a:rPr lang="nb-NO" sz="1200" dirty="0" smtClean="0"/>
              <a:t>I en tidsbegrenset periode på inntil 12 uker.</a:t>
            </a:r>
            <a:r>
              <a:rPr lang="nb-NO" altLang="nb-NO" sz="1200" dirty="0" smtClean="0">
                <a:solidFill>
                  <a:schemeClr val="tx1">
                    <a:lumMod val="75000"/>
                  </a:schemeClr>
                </a:solidFill>
              </a:rPr>
              <a:t> En ny periode på inntil 12 uker kan innvilges, dersom evaluering og ny søknad viser at fortsatt tiltak er nødvendig og hensiktsmessig. Perioden kan utvides ytterligere med 12 uker dersom det foreligger </a:t>
            </a:r>
            <a:r>
              <a:rPr lang="nb-NO" altLang="nb-NO" sz="1200" i="1" u="sng" dirty="0" smtClean="0">
                <a:solidFill>
                  <a:schemeClr val="tx1">
                    <a:lumMod val="75000"/>
                  </a:schemeClr>
                </a:solidFill>
              </a:rPr>
              <a:t>særlige grunner </a:t>
            </a:r>
            <a:r>
              <a:rPr lang="nb-NO" altLang="nb-NO" sz="1200" dirty="0" smtClean="0">
                <a:solidFill>
                  <a:schemeClr val="tx1">
                    <a:lumMod val="75000"/>
                  </a:schemeClr>
                </a:solidFill>
              </a:rPr>
              <a:t>til det. </a:t>
            </a:r>
            <a:r>
              <a:rPr lang="nb-NO" sz="1200" dirty="0" smtClean="0"/>
              <a:t>med mulighet for ny periode etter evaluering og ny søknad. </a:t>
            </a:r>
            <a:r>
              <a:rPr lang="nb-NO" altLang="nb-NO" sz="1200" dirty="0" smtClean="0">
                <a:solidFill>
                  <a:schemeClr val="tx1">
                    <a:lumMod val="75000"/>
                  </a:schemeClr>
                </a:solidFill>
              </a:rPr>
              <a:t>Tilskudd til enkeltpersoner er begrenset til et maksimalbeløp som tilsvarer høy dagsats i 36 uker (180 dager). </a:t>
            </a:r>
            <a:r>
              <a:rPr lang="nb-NO" altLang="nb-NO" sz="1200" dirty="0" smtClean="0">
                <a:solidFill>
                  <a:srgbClr val="FF0000"/>
                </a:solidFill>
              </a:rPr>
              <a:t>(P.t. lav sats kr.320,- / høy sats kr.640,- pr. dag. Maks inntil kr. 38 400,-)</a:t>
            </a:r>
            <a:endParaRPr lang="nb-NO" sz="1200" dirty="0" smtClean="0"/>
          </a:p>
          <a:p>
            <a:pPr eaLnBrk="1" hangingPunct="1">
              <a:lnSpc>
                <a:spcPct val="90000"/>
              </a:lnSpc>
              <a:buFont typeface="Wingdings" pitchFamily="2" charset="2"/>
              <a:buNone/>
              <a:defRPr/>
            </a:pPr>
            <a:r>
              <a:rPr lang="nb-NO" sz="1200" dirty="0" smtClean="0"/>
              <a:t>For grupper av arbeidstakere</a:t>
            </a:r>
          </a:p>
          <a:p>
            <a:pPr>
              <a:spcBef>
                <a:spcPts val="0"/>
              </a:spcBef>
              <a:defRPr/>
            </a:pPr>
            <a:r>
              <a:rPr lang="nb-NO" sz="1200" dirty="0" smtClean="0"/>
              <a:t>I en tidsbegrenset periode på inntil 12 uker.</a:t>
            </a:r>
            <a:r>
              <a:rPr lang="nb-NO" altLang="nb-NO" sz="1200" dirty="0" smtClean="0">
                <a:solidFill>
                  <a:schemeClr val="tx1">
                    <a:lumMod val="75000"/>
                  </a:schemeClr>
                </a:solidFill>
              </a:rPr>
              <a:t> En ny periode på inntil 12 uker kan innvilges, dersom evaluering og ny søknad viser at fortsatt tiltak er nødvendig og hensiktsmessig. Tilskudd til gruppetiltak er begrenset til et maksimalbeløp som tilsvarer høy dagsats i 24 uker (120 dager</a:t>
            </a:r>
            <a:r>
              <a:rPr lang="nb-NO" altLang="nb-NO" sz="1200" dirty="0" smtClean="0"/>
              <a:t>) </a:t>
            </a:r>
            <a:r>
              <a:rPr lang="nb-NO" altLang="nb-NO" sz="1200" dirty="0" smtClean="0">
                <a:solidFill>
                  <a:srgbClr val="FF0000"/>
                </a:solidFill>
              </a:rPr>
              <a:t>(P.t. lav sats kr.320,- / høy sats kr.640,- pr. dag. Maks inntil kr. 76 800,-). </a:t>
            </a:r>
          </a:p>
          <a:p>
            <a:pPr>
              <a:spcBef>
                <a:spcPts val="0"/>
              </a:spcBef>
              <a:defRPr/>
            </a:pPr>
            <a:r>
              <a:rPr lang="nb-NO" altLang="nb-NO" sz="1200" dirty="0" smtClean="0">
                <a:solidFill>
                  <a:srgbClr val="FF0000"/>
                </a:solidFill>
              </a:rPr>
              <a:t>Utregning; Dagsats x antall deltakere x dager</a:t>
            </a:r>
          </a:p>
          <a:p>
            <a:pPr eaLnBrk="1" hangingPunct="1">
              <a:lnSpc>
                <a:spcPct val="90000"/>
              </a:lnSpc>
              <a:buFont typeface="Arial" pitchFamily="34" charset="0"/>
              <a:buChar char="•"/>
              <a:defRPr/>
            </a:pPr>
            <a:endParaRPr lang="nb-NO" dirty="0" smtClean="0"/>
          </a:p>
          <a:p>
            <a:pPr>
              <a:buFont typeface="Arial" pitchFamily="34" charset="0"/>
              <a:buChar char="•"/>
              <a:defRPr/>
            </a:pPr>
            <a:endParaRPr lang="nb-NO" dirty="0" smtClean="0"/>
          </a:p>
          <a:p>
            <a:endParaRPr lang="nb-NO" altLang="nb-NO" dirty="0" smtClean="0"/>
          </a:p>
          <a:p>
            <a:endParaRPr lang="nb-NO" altLang="nb-NO" dirty="0" smtClean="0"/>
          </a:p>
          <a:p>
            <a:endParaRPr lang="nb-NO" altLang="nb-NO" b="1" i="1" u="sng" dirty="0" smtClean="0"/>
          </a:p>
          <a:p>
            <a:endParaRPr lang="nb-NO" dirty="0"/>
          </a:p>
        </p:txBody>
      </p:sp>
      <p:sp>
        <p:nvSpPr>
          <p:cNvPr id="4" name="Plassholder for lysbildenummer 3"/>
          <p:cNvSpPr>
            <a:spLocks noGrp="1"/>
          </p:cNvSpPr>
          <p:nvPr>
            <p:ph type="sldNum" sz="quarter" idx="10"/>
          </p:nvPr>
        </p:nvSpPr>
        <p:spPr/>
        <p:txBody>
          <a:bodyPr/>
          <a:lstStyle/>
          <a:p>
            <a:fld id="{D6DA9652-8B23-4303-8DD9-125F2182BB03}" type="slidenum">
              <a:rPr lang="nb-NO" smtClean="0"/>
              <a:t>12</a:t>
            </a:fld>
            <a:endParaRPr lang="nb-NO"/>
          </a:p>
        </p:txBody>
      </p:sp>
    </p:spTree>
    <p:extLst>
      <p:ext uri="{BB962C8B-B14F-4D97-AF65-F5344CB8AC3E}">
        <p14:creationId xmlns:p14="http://schemas.microsoft.com/office/powerpoint/2010/main" val="35414651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35DC9D99-8B3A-444D-9E59-8222B4B66B4C}" type="slidenum">
              <a:rPr lang="nb-NO" smtClean="0"/>
              <a:t>13</a:t>
            </a:fld>
            <a:endParaRPr lang="nb-NO"/>
          </a:p>
        </p:txBody>
      </p:sp>
    </p:spTree>
    <p:extLst>
      <p:ext uri="{BB962C8B-B14F-4D97-AF65-F5344CB8AC3E}">
        <p14:creationId xmlns:p14="http://schemas.microsoft.com/office/powerpoint/2010/main" val="42360731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35DC9D99-8B3A-444D-9E59-8222B4B66B4C}" type="slidenum">
              <a:rPr lang="nb-NO" smtClean="0"/>
              <a:t>14</a:t>
            </a:fld>
            <a:endParaRPr lang="nb-NO"/>
          </a:p>
        </p:txBody>
      </p:sp>
    </p:spTree>
    <p:extLst>
      <p:ext uri="{BB962C8B-B14F-4D97-AF65-F5344CB8AC3E}">
        <p14:creationId xmlns:p14="http://schemas.microsoft.com/office/powerpoint/2010/main" val="39503070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Plassholder for lysbilde 1"/>
          <p:cNvSpPr>
            <a:spLocks noGrp="1" noRot="1" noChangeAspect="1" noTextEdit="1"/>
          </p:cNvSpPr>
          <p:nvPr>
            <p:ph type="sldImg"/>
          </p:nvPr>
        </p:nvSpPr>
        <p:spPr>
          <a:ln/>
        </p:spPr>
      </p:sp>
      <p:sp>
        <p:nvSpPr>
          <p:cNvPr id="62467" name="Plassholder for notater 2"/>
          <p:cNvSpPr>
            <a:spLocks noGrp="1"/>
          </p:cNvSpPr>
          <p:nvPr>
            <p:ph type="body" idx="1"/>
          </p:nvPr>
        </p:nvSpPr>
        <p:spPr>
          <a:noFill/>
        </p:spPr>
        <p:txBody>
          <a:bodyPr/>
          <a:lstStyle/>
          <a:p>
            <a:endParaRPr lang="nb-NO" altLang="nb-NO" dirty="0" smtClean="0"/>
          </a:p>
        </p:txBody>
      </p:sp>
      <p:sp>
        <p:nvSpPr>
          <p:cNvPr id="62468" name="Plassholder for lysbildenummer 3"/>
          <p:cNvSpPr>
            <a:spLocks noGrp="1"/>
          </p:cNvSpPr>
          <p:nvPr>
            <p:ph type="sldNum" sz="quarter" idx="5"/>
          </p:nvPr>
        </p:nvSpPr>
        <p:spPr>
          <a:noFill/>
        </p:spPr>
        <p:txBody>
          <a:bodyPr/>
          <a:lstStyle>
            <a:lvl1pPr defTabSz="900722" eaLnBrk="0" hangingPunct="0">
              <a:spcBef>
                <a:spcPct val="30000"/>
              </a:spcBef>
              <a:defRPr sz="1200">
                <a:solidFill>
                  <a:schemeClr val="tx1"/>
                </a:solidFill>
                <a:latin typeface="Arial" charset="0"/>
              </a:defRPr>
            </a:lvl1pPr>
            <a:lvl2pPr marL="747408" indent="-287465" defTabSz="900722" eaLnBrk="0" hangingPunct="0">
              <a:spcBef>
                <a:spcPct val="30000"/>
              </a:spcBef>
              <a:defRPr sz="1200">
                <a:solidFill>
                  <a:schemeClr val="tx1"/>
                </a:solidFill>
                <a:latin typeface="Arial" charset="0"/>
              </a:defRPr>
            </a:lvl2pPr>
            <a:lvl3pPr marL="1149858" indent="-229972" defTabSz="900722" eaLnBrk="0" hangingPunct="0">
              <a:spcBef>
                <a:spcPct val="30000"/>
              </a:spcBef>
              <a:defRPr sz="1200">
                <a:solidFill>
                  <a:schemeClr val="tx1"/>
                </a:solidFill>
                <a:latin typeface="Arial" charset="0"/>
              </a:defRPr>
            </a:lvl3pPr>
            <a:lvl4pPr marL="1609801" indent="-229972" defTabSz="900722" eaLnBrk="0" hangingPunct="0">
              <a:spcBef>
                <a:spcPct val="30000"/>
              </a:spcBef>
              <a:defRPr sz="1200">
                <a:solidFill>
                  <a:schemeClr val="tx1"/>
                </a:solidFill>
                <a:latin typeface="Arial" charset="0"/>
              </a:defRPr>
            </a:lvl4pPr>
            <a:lvl5pPr marL="2069744" indent="-229972" defTabSz="900722" eaLnBrk="0" hangingPunct="0">
              <a:spcBef>
                <a:spcPct val="30000"/>
              </a:spcBef>
              <a:defRPr sz="1200">
                <a:solidFill>
                  <a:schemeClr val="tx1"/>
                </a:solidFill>
                <a:latin typeface="Arial" charset="0"/>
              </a:defRPr>
            </a:lvl5pPr>
            <a:lvl6pPr marL="2529688" indent="-229972" defTabSz="900722" eaLnBrk="0" fontAlgn="base" hangingPunct="0">
              <a:spcBef>
                <a:spcPct val="30000"/>
              </a:spcBef>
              <a:spcAft>
                <a:spcPct val="0"/>
              </a:spcAft>
              <a:defRPr sz="1200">
                <a:solidFill>
                  <a:schemeClr val="tx1"/>
                </a:solidFill>
                <a:latin typeface="Arial" charset="0"/>
              </a:defRPr>
            </a:lvl6pPr>
            <a:lvl7pPr marL="2989631" indent="-229972" defTabSz="900722" eaLnBrk="0" fontAlgn="base" hangingPunct="0">
              <a:spcBef>
                <a:spcPct val="30000"/>
              </a:spcBef>
              <a:spcAft>
                <a:spcPct val="0"/>
              </a:spcAft>
              <a:defRPr sz="1200">
                <a:solidFill>
                  <a:schemeClr val="tx1"/>
                </a:solidFill>
                <a:latin typeface="Arial" charset="0"/>
              </a:defRPr>
            </a:lvl7pPr>
            <a:lvl8pPr marL="3449574" indent="-229972" defTabSz="900722" eaLnBrk="0" fontAlgn="base" hangingPunct="0">
              <a:spcBef>
                <a:spcPct val="30000"/>
              </a:spcBef>
              <a:spcAft>
                <a:spcPct val="0"/>
              </a:spcAft>
              <a:defRPr sz="1200">
                <a:solidFill>
                  <a:schemeClr val="tx1"/>
                </a:solidFill>
                <a:latin typeface="Arial" charset="0"/>
              </a:defRPr>
            </a:lvl8pPr>
            <a:lvl9pPr marL="3909517" indent="-229972" defTabSz="90072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E356F9C-A792-4E38-92C4-54D9015CF021}" type="slidenum">
              <a:rPr lang="nb-NO" altLang="nb-NO" smtClean="0"/>
              <a:pPr eaLnBrk="1" hangingPunct="1">
                <a:spcBef>
                  <a:spcPct val="0"/>
                </a:spcBef>
              </a:pPr>
              <a:t>15</a:t>
            </a:fld>
            <a:endParaRPr lang="nb-NO" altLang="nb-NO"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D6DA9652-8B23-4303-8DD9-125F2182BB03}" type="slidenum">
              <a:rPr lang="nb-NO" smtClean="0"/>
              <a:t>2</a:t>
            </a:fld>
            <a:endParaRPr lang="nb-NO"/>
          </a:p>
        </p:txBody>
      </p:sp>
    </p:spTree>
    <p:extLst>
      <p:ext uri="{BB962C8B-B14F-4D97-AF65-F5344CB8AC3E}">
        <p14:creationId xmlns:p14="http://schemas.microsoft.com/office/powerpoint/2010/main" val="1732004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D6DA9652-8B23-4303-8DD9-125F2182BB03}" type="slidenum">
              <a:rPr lang="nb-NO" smtClean="0"/>
              <a:t>3</a:t>
            </a:fld>
            <a:endParaRPr lang="nb-NO"/>
          </a:p>
        </p:txBody>
      </p:sp>
    </p:spTree>
    <p:extLst>
      <p:ext uri="{BB962C8B-B14F-4D97-AF65-F5344CB8AC3E}">
        <p14:creationId xmlns:p14="http://schemas.microsoft.com/office/powerpoint/2010/main" val="253193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D6DA9652-8B23-4303-8DD9-125F2182BB03}" type="slidenum">
              <a:rPr lang="nb-NO" smtClean="0"/>
              <a:t>4</a:t>
            </a:fld>
            <a:endParaRPr lang="nb-NO"/>
          </a:p>
        </p:txBody>
      </p:sp>
    </p:spTree>
    <p:extLst>
      <p:ext uri="{BB962C8B-B14F-4D97-AF65-F5344CB8AC3E}">
        <p14:creationId xmlns:p14="http://schemas.microsoft.com/office/powerpoint/2010/main" val="2318688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200" kern="1200" dirty="0" smtClean="0">
                <a:solidFill>
                  <a:schemeClr val="tx1"/>
                </a:solidFill>
                <a:effectLst/>
                <a:latin typeface="+mn-lt"/>
                <a:ea typeface="+mn-ea"/>
                <a:cs typeface="+mn-cs"/>
              </a:rPr>
              <a:t>I snitt er 20 %</a:t>
            </a:r>
            <a:r>
              <a:rPr lang="nb-NO" sz="1200" kern="1200" baseline="0" dirty="0" smtClean="0">
                <a:solidFill>
                  <a:schemeClr val="tx1"/>
                </a:solidFill>
                <a:effectLst/>
                <a:latin typeface="+mn-lt"/>
                <a:ea typeface="+mn-ea"/>
                <a:cs typeface="+mn-cs"/>
              </a:rPr>
              <a:t> av sykemeldingene i Norge grunnet i en P-</a:t>
            </a:r>
            <a:r>
              <a:rPr lang="nb-NO" sz="1200" kern="1200" baseline="0" dirty="0" err="1" smtClean="0">
                <a:solidFill>
                  <a:schemeClr val="tx1"/>
                </a:solidFill>
                <a:effectLst/>
                <a:latin typeface="+mn-lt"/>
                <a:ea typeface="+mn-ea"/>
                <a:cs typeface="+mn-cs"/>
              </a:rPr>
              <a:t>diganose</a:t>
            </a:r>
            <a:r>
              <a:rPr lang="nb-NO" sz="1200" kern="1200" baseline="0" dirty="0" smtClean="0">
                <a:solidFill>
                  <a:schemeClr val="tx1"/>
                </a:solidFill>
                <a:effectLst/>
                <a:latin typeface="+mn-lt"/>
                <a:ea typeface="+mn-ea"/>
                <a:cs typeface="+mn-cs"/>
              </a:rPr>
              <a:t> - </a:t>
            </a:r>
            <a:r>
              <a:rPr lang="nb-NO" sz="1200" kern="1200" dirty="0" smtClean="0">
                <a:solidFill>
                  <a:schemeClr val="tx1"/>
                </a:solidFill>
                <a:effectLst/>
                <a:latin typeface="+mn-lt"/>
                <a:ea typeface="+mn-ea"/>
                <a:cs typeface="+mn-cs"/>
              </a:rPr>
              <a:t>ofte </a:t>
            </a:r>
            <a:r>
              <a:rPr lang="nb-NO" sz="1200" kern="1200" dirty="0" err="1" smtClean="0">
                <a:solidFill>
                  <a:schemeClr val="tx1"/>
                </a:solidFill>
                <a:effectLst/>
                <a:latin typeface="+mn-lt"/>
                <a:ea typeface="+mn-ea"/>
                <a:cs typeface="+mn-cs"/>
              </a:rPr>
              <a:t>symptombidagnoser</a:t>
            </a:r>
            <a:endParaRPr lang="nb-NO"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200" kern="1200" dirty="0" smtClean="0">
              <a:solidFill>
                <a:schemeClr val="tx1"/>
              </a:solidFill>
              <a:effectLst/>
              <a:latin typeface="+mn-lt"/>
              <a:ea typeface="+mn-ea"/>
              <a:cs typeface="+mn-cs"/>
            </a:endParaRPr>
          </a:p>
          <a:p>
            <a:endParaRPr lang="nb-NO" dirty="0"/>
          </a:p>
        </p:txBody>
      </p:sp>
      <p:sp>
        <p:nvSpPr>
          <p:cNvPr id="4" name="Plassholder for lysbildenummer 3"/>
          <p:cNvSpPr>
            <a:spLocks noGrp="1"/>
          </p:cNvSpPr>
          <p:nvPr>
            <p:ph type="sldNum" sz="quarter" idx="10"/>
          </p:nvPr>
        </p:nvSpPr>
        <p:spPr/>
        <p:txBody>
          <a:bodyPr/>
          <a:lstStyle/>
          <a:p>
            <a:fld id="{D6DA9652-8B23-4303-8DD9-125F2182BB03}" type="slidenum">
              <a:rPr lang="nb-NO" smtClean="0"/>
              <a:t>5</a:t>
            </a:fld>
            <a:endParaRPr lang="nb-NO"/>
          </a:p>
        </p:txBody>
      </p:sp>
    </p:spTree>
    <p:extLst>
      <p:ext uri="{BB962C8B-B14F-4D97-AF65-F5344CB8AC3E}">
        <p14:creationId xmlns:p14="http://schemas.microsoft.com/office/powerpoint/2010/main" val="35527966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pPr>
              <a:defRPr/>
            </a:pPr>
            <a:fld id="{24541C95-5719-483D-9107-4151819A70EA}" type="slidenum">
              <a:rPr lang="nb-NO" smtClean="0"/>
              <a:pPr>
                <a:defRPr/>
              </a:pPr>
              <a:t>6</a:t>
            </a:fld>
            <a:endParaRPr lang="nb-NO"/>
          </a:p>
        </p:txBody>
      </p:sp>
    </p:spTree>
    <p:extLst>
      <p:ext uri="{BB962C8B-B14F-4D97-AF65-F5344CB8AC3E}">
        <p14:creationId xmlns:p14="http://schemas.microsoft.com/office/powerpoint/2010/main" val="2234467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898525">
              <a:spcBef>
                <a:spcPct val="30000"/>
              </a:spcBef>
              <a:defRPr sz="1200">
                <a:solidFill>
                  <a:schemeClr val="tx1"/>
                </a:solidFill>
                <a:latin typeface="Arial" pitchFamily="34" charset="0"/>
              </a:defRPr>
            </a:lvl1pPr>
            <a:lvl2pPr marL="746125" indent="-287338" defTabSz="898525">
              <a:spcBef>
                <a:spcPct val="30000"/>
              </a:spcBef>
              <a:defRPr sz="1200">
                <a:solidFill>
                  <a:schemeClr val="tx1"/>
                </a:solidFill>
                <a:latin typeface="Arial" pitchFamily="34" charset="0"/>
              </a:defRPr>
            </a:lvl2pPr>
            <a:lvl3pPr marL="1149350" indent="-228600" defTabSz="898525">
              <a:spcBef>
                <a:spcPct val="30000"/>
              </a:spcBef>
              <a:defRPr sz="1200">
                <a:solidFill>
                  <a:schemeClr val="tx1"/>
                </a:solidFill>
                <a:latin typeface="Arial" pitchFamily="34" charset="0"/>
              </a:defRPr>
            </a:lvl3pPr>
            <a:lvl4pPr marL="1609725" indent="-228600" defTabSz="898525">
              <a:spcBef>
                <a:spcPct val="30000"/>
              </a:spcBef>
              <a:defRPr sz="1200">
                <a:solidFill>
                  <a:schemeClr val="tx1"/>
                </a:solidFill>
                <a:latin typeface="Arial" pitchFamily="34" charset="0"/>
              </a:defRPr>
            </a:lvl4pPr>
            <a:lvl5pPr marL="2068513" indent="-228600" defTabSz="898525">
              <a:spcBef>
                <a:spcPct val="30000"/>
              </a:spcBef>
              <a:defRPr sz="1200">
                <a:solidFill>
                  <a:schemeClr val="tx1"/>
                </a:solidFill>
                <a:latin typeface="Arial" pitchFamily="34" charset="0"/>
              </a:defRPr>
            </a:lvl5pPr>
            <a:lvl6pPr marL="2525713" indent="-228600" defTabSz="898525" eaLnBrk="0" fontAlgn="base" hangingPunct="0">
              <a:spcBef>
                <a:spcPct val="30000"/>
              </a:spcBef>
              <a:spcAft>
                <a:spcPct val="0"/>
              </a:spcAft>
              <a:defRPr sz="1200">
                <a:solidFill>
                  <a:schemeClr val="tx1"/>
                </a:solidFill>
                <a:latin typeface="Arial" pitchFamily="34" charset="0"/>
              </a:defRPr>
            </a:lvl6pPr>
            <a:lvl7pPr marL="2982913" indent="-228600" defTabSz="898525" eaLnBrk="0" fontAlgn="base" hangingPunct="0">
              <a:spcBef>
                <a:spcPct val="30000"/>
              </a:spcBef>
              <a:spcAft>
                <a:spcPct val="0"/>
              </a:spcAft>
              <a:defRPr sz="1200">
                <a:solidFill>
                  <a:schemeClr val="tx1"/>
                </a:solidFill>
                <a:latin typeface="Arial" pitchFamily="34" charset="0"/>
              </a:defRPr>
            </a:lvl7pPr>
            <a:lvl8pPr marL="3440113" indent="-228600" defTabSz="898525" eaLnBrk="0" fontAlgn="base" hangingPunct="0">
              <a:spcBef>
                <a:spcPct val="30000"/>
              </a:spcBef>
              <a:spcAft>
                <a:spcPct val="0"/>
              </a:spcAft>
              <a:defRPr sz="1200">
                <a:solidFill>
                  <a:schemeClr val="tx1"/>
                </a:solidFill>
                <a:latin typeface="Arial" pitchFamily="34" charset="0"/>
              </a:defRPr>
            </a:lvl8pPr>
            <a:lvl9pPr marL="3897313" indent="-228600" defTabSz="898525" eaLnBrk="0" fontAlgn="base" hangingPunct="0">
              <a:spcBef>
                <a:spcPct val="30000"/>
              </a:spcBef>
              <a:spcAft>
                <a:spcPct val="0"/>
              </a:spcAft>
              <a:defRPr sz="1200">
                <a:solidFill>
                  <a:schemeClr val="tx1"/>
                </a:solidFill>
                <a:latin typeface="Arial" pitchFamily="34" charset="0"/>
              </a:defRPr>
            </a:lvl9pPr>
          </a:lstStyle>
          <a:p>
            <a:pPr>
              <a:spcBef>
                <a:spcPct val="0"/>
              </a:spcBef>
            </a:pPr>
            <a:fld id="{1F044C69-1775-4170-97D9-D974F8C5C863}" type="slidenum">
              <a:rPr lang="nb-NO" altLang="nb-NO" smtClean="0"/>
              <a:pPr>
                <a:spcBef>
                  <a:spcPct val="0"/>
                </a:spcBef>
              </a:pPr>
              <a:t>7</a:t>
            </a:fld>
            <a:endParaRPr lang="nb-NO" altLang="nb-NO" smtClean="0"/>
          </a:p>
        </p:txBody>
      </p:sp>
      <p:sp>
        <p:nvSpPr>
          <p:cNvPr id="39939" name="Rectangle 7"/>
          <p:cNvSpPr txBox="1">
            <a:spLocks noGrp="1" noChangeArrowheads="1"/>
          </p:cNvSpPr>
          <p:nvPr/>
        </p:nvSpPr>
        <p:spPr bwMode="auto">
          <a:xfrm>
            <a:off x="3789363" y="9399588"/>
            <a:ext cx="2879725"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95" tIns="45047" rIns="90095" bIns="45047" anchor="b"/>
          <a:lstStyle>
            <a:lvl1pPr defTabSz="895350">
              <a:spcBef>
                <a:spcPct val="30000"/>
              </a:spcBef>
              <a:defRPr sz="1200">
                <a:solidFill>
                  <a:schemeClr val="tx1"/>
                </a:solidFill>
                <a:latin typeface="Arial" pitchFamily="34" charset="0"/>
              </a:defRPr>
            </a:lvl1pPr>
            <a:lvl2pPr marL="742950" indent="-285750" defTabSz="895350">
              <a:spcBef>
                <a:spcPct val="30000"/>
              </a:spcBef>
              <a:defRPr sz="1200">
                <a:solidFill>
                  <a:schemeClr val="tx1"/>
                </a:solidFill>
                <a:latin typeface="Arial" pitchFamily="34" charset="0"/>
              </a:defRPr>
            </a:lvl2pPr>
            <a:lvl3pPr marL="1143000" indent="-228600" defTabSz="895350">
              <a:spcBef>
                <a:spcPct val="30000"/>
              </a:spcBef>
              <a:defRPr sz="1200">
                <a:solidFill>
                  <a:schemeClr val="tx1"/>
                </a:solidFill>
                <a:latin typeface="Arial" pitchFamily="34" charset="0"/>
              </a:defRPr>
            </a:lvl3pPr>
            <a:lvl4pPr marL="1600200" indent="-228600" defTabSz="895350">
              <a:spcBef>
                <a:spcPct val="30000"/>
              </a:spcBef>
              <a:defRPr sz="1200">
                <a:solidFill>
                  <a:schemeClr val="tx1"/>
                </a:solidFill>
                <a:latin typeface="Arial" pitchFamily="34" charset="0"/>
              </a:defRPr>
            </a:lvl4pPr>
            <a:lvl5pPr marL="2057400" indent="-228600" defTabSz="895350">
              <a:spcBef>
                <a:spcPct val="30000"/>
              </a:spcBef>
              <a:defRPr sz="1200">
                <a:solidFill>
                  <a:schemeClr val="tx1"/>
                </a:solidFill>
                <a:latin typeface="Arial" pitchFamily="34" charset="0"/>
              </a:defRPr>
            </a:lvl5pPr>
            <a:lvl6pPr marL="2514600" indent="-228600" defTabSz="895350" eaLnBrk="0" fontAlgn="base" hangingPunct="0">
              <a:spcBef>
                <a:spcPct val="30000"/>
              </a:spcBef>
              <a:spcAft>
                <a:spcPct val="0"/>
              </a:spcAft>
              <a:defRPr sz="1200">
                <a:solidFill>
                  <a:schemeClr val="tx1"/>
                </a:solidFill>
                <a:latin typeface="Arial" pitchFamily="34" charset="0"/>
              </a:defRPr>
            </a:lvl6pPr>
            <a:lvl7pPr marL="2971800" indent="-228600" defTabSz="895350" eaLnBrk="0" fontAlgn="base" hangingPunct="0">
              <a:spcBef>
                <a:spcPct val="30000"/>
              </a:spcBef>
              <a:spcAft>
                <a:spcPct val="0"/>
              </a:spcAft>
              <a:defRPr sz="1200">
                <a:solidFill>
                  <a:schemeClr val="tx1"/>
                </a:solidFill>
                <a:latin typeface="Arial" pitchFamily="34" charset="0"/>
              </a:defRPr>
            </a:lvl7pPr>
            <a:lvl8pPr marL="3429000" indent="-228600" defTabSz="895350" eaLnBrk="0" fontAlgn="base" hangingPunct="0">
              <a:spcBef>
                <a:spcPct val="30000"/>
              </a:spcBef>
              <a:spcAft>
                <a:spcPct val="0"/>
              </a:spcAft>
              <a:defRPr sz="1200">
                <a:solidFill>
                  <a:schemeClr val="tx1"/>
                </a:solidFill>
                <a:latin typeface="Arial" pitchFamily="34" charset="0"/>
              </a:defRPr>
            </a:lvl8pPr>
            <a:lvl9pPr marL="3886200" indent="-228600" defTabSz="895350"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DCD0E487-51E4-402E-A6EA-AA4F2CBCA2FC}" type="slidenum">
              <a:rPr lang="nb-NO" altLang="nb-NO"/>
              <a:pPr algn="r" eaLnBrk="1" hangingPunct="1">
                <a:spcBef>
                  <a:spcPct val="0"/>
                </a:spcBef>
              </a:pPr>
              <a:t>7</a:t>
            </a:fld>
            <a:endParaRPr lang="nb-NO" altLang="nb-NO"/>
          </a:p>
        </p:txBody>
      </p:sp>
      <p:sp>
        <p:nvSpPr>
          <p:cNvPr id="39940" name="Rectangle 2"/>
          <p:cNvSpPr>
            <a:spLocks noGrp="1" noRot="1" noChangeAspect="1" noChangeArrowheads="1" noTextEdit="1"/>
          </p:cNvSpPr>
          <p:nvPr>
            <p:ph type="sldImg"/>
          </p:nvPr>
        </p:nvSpPr>
        <p:spPr>
          <a:ln/>
        </p:spPr>
      </p:sp>
      <p:sp>
        <p:nvSpPr>
          <p:cNvPr id="39941" name="Rectangle 3"/>
          <p:cNvSpPr>
            <a:spLocks noGrp="1" noChangeArrowheads="1"/>
          </p:cNvSpPr>
          <p:nvPr>
            <p:ph type="body" idx="1"/>
          </p:nvPr>
        </p:nvSpPr>
        <p:spPr>
          <a:xfrm>
            <a:off x="889000" y="4716463"/>
            <a:ext cx="4891088" cy="4465637"/>
          </a:xfrm>
          <a:noFill/>
        </p:spPr>
        <p:txBody>
          <a:bodyPr lIns="90095" tIns="45047" rIns="90095" bIns="45047"/>
          <a:lstStyle/>
          <a:p>
            <a:pPr marL="227013" indent="-227013" eaLnBrk="1" hangingPunct="1"/>
            <a:r>
              <a:rPr lang="nb-NO" altLang="nb-NO" smtClean="0">
                <a:latin typeface="Arial" pitchFamily="34" charset="0"/>
              </a:rPr>
              <a:t>Sette sykefraværet i perspektiv. </a:t>
            </a:r>
          </a:p>
          <a:p>
            <a:pPr marL="227013" indent="-227013" eaLnBrk="1" hangingPunct="1"/>
            <a:r>
              <a:rPr lang="nb-NO" altLang="nb-NO" smtClean="0">
                <a:latin typeface="Arial" pitchFamily="34" charset="0"/>
              </a:rPr>
              <a:t>Det er viktig å jobbe på alle nivå for å få full effekt. Men kanskje man må velge fokus i perioder.</a:t>
            </a:r>
          </a:p>
          <a:p>
            <a:pPr marL="227013" indent="-227013" eaLnBrk="1" hangingPunct="1">
              <a:buFontTx/>
              <a:buAutoNum type="arabicPeriod"/>
            </a:pPr>
            <a:r>
              <a:rPr lang="nb-NO" altLang="nb-NO" smtClean="0">
                <a:latin typeface="Arial" pitchFamily="34" charset="0"/>
              </a:rPr>
              <a:t>Kolonne er: Målgruppen</a:t>
            </a:r>
          </a:p>
          <a:p>
            <a:pPr marL="227013" indent="-227013" eaLnBrk="1" hangingPunct="1"/>
            <a:r>
              <a:rPr lang="nb-NO" altLang="nb-NO" smtClean="0">
                <a:latin typeface="Arial" pitchFamily="34" charset="0"/>
              </a:rPr>
              <a:t>2. Kolonne er: Organisasjonens valg</a:t>
            </a:r>
          </a:p>
          <a:p>
            <a:pPr marL="227013" indent="-227013" eaLnBrk="1" hangingPunct="1"/>
            <a:r>
              <a:rPr lang="nb-NO" altLang="nb-NO" smtClean="0">
                <a:latin typeface="Arial" pitchFamily="34" charset="0"/>
              </a:rPr>
              <a:t>3. Kolonne er: Aktiviteten/handlingen</a:t>
            </a:r>
          </a:p>
          <a:p>
            <a:pPr marL="227013" indent="-227013" eaLnBrk="1" hangingPunct="1"/>
            <a:r>
              <a:rPr lang="nb-NO" altLang="nb-NO" sz="800" smtClean="0">
                <a:latin typeface="Arial" pitchFamily="34" charset="0"/>
              </a:rPr>
              <a:t>Kilde: Kjell Nytr</a:t>
            </a:r>
            <a:r>
              <a:rPr lang="nb-NO" altLang="nb-NO" sz="800" smtClean="0">
                <a:latin typeface="Times New Roman" pitchFamily="18" charset="0"/>
              </a:rPr>
              <a:t>ø</a:t>
            </a:r>
            <a:r>
              <a:rPr lang="nb-NO" altLang="nb-NO" sz="800" smtClean="0">
                <a:latin typeface="Arial" pitchFamily="34" charset="0"/>
              </a:rPr>
              <a:t>/ Lars Andersen. Allerede forskning f</a:t>
            </a:r>
            <a:r>
              <a:rPr lang="nb-NO" altLang="nb-NO" sz="800" smtClean="0">
                <a:latin typeface="Times New Roman" pitchFamily="18" charset="0"/>
              </a:rPr>
              <a:t>ø</a:t>
            </a:r>
            <a:r>
              <a:rPr lang="nb-NO" altLang="nb-NO" sz="800" smtClean="0">
                <a:latin typeface="Arial" pitchFamily="34" charset="0"/>
              </a:rPr>
              <a:t>r IA-avtalen tr</a:t>
            </a:r>
            <a:r>
              <a:rPr lang="nb-NO" altLang="nb-NO" sz="800" smtClean="0">
                <a:latin typeface="Times New Roman" pitchFamily="18" charset="0"/>
              </a:rPr>
              <a:t>å</a:t>
            </a:r>
            <a:r>
              <a:rPr lang="nb-NO" altLang="nb-NO" sz="800" smtClean="0">
                <a:latin typeface="Arial" pitchFamily="34" charset="0"/>
              </a:rPr>
              <a:t>dte i kraft var det introdusert en tredeling p</a:t>
            </a:r>
            <a:r>
              <a:rPr lang="nb-NO" altLang="nb-NO" sz="800" smtClean="0">
                <a:latin typeface="Times New Roman" pitchFamily="18" charset="0"/>
              </a:rPr>
              <a:t>å</a:t>
            </a:r>
            <a:r>
              <a:rPr lang="nb-NO" altLang="nb-NO" sz="800" smtClean="0">
                <a:latin typeface="Arial" pitchFamily="34" charset="0"/>
              </a:rPr>
              <a:t> helheten av sykefrav</a:t>
            </a:r>
            <a:r>
              <a:rPr lang="nb-NO" altLang="nb-NO" sz="800" smtClean="0">
                <a:latin typeface="Times New Roman" pitchFamily="18" charset="0"/>
              </a:rPr>
              <a:t>æ</a:t>
            </a:r>
            <a:r>
              <a:rPr lang="nb-NO" altLang="nb-NO" sz="800" smtClean="0">
                <a:latin typeface="Arial" pitchFamily="34" charset="0"/>
              </a:rPr>
              <a:t>rsoppf</a:t>
            </a:r>
            <a:r>
              <a:rPr lang="nb-NO" altLang="nb-NO" sz="800" smtClean="0">
                <a:latin typeface="Times New Roman" pitchFamily="18" charset="0"/>
              </a:rPr>
              <a:t>ø</a:t>
            </a:r>
            <a:r>
              <a:rPr lang="nb-NO" altLang="nb-NO" sz="800" smtClean="0">
                <a:latin typeface="Arial" pitchFamily="34" charset="0"/>
              </a:rPr>
              <a:t>lgingen; de som er syke, de som st</a:t>
            </a:r>
            <a:r>
              <a:rPr lang="nb-NO" altLang="nb-NO" sz="800" smtClean="0">
                <a:latin typeface="Times New Roman" pitchFamily="18" charset="0"/>
              </a:rPr>
              <a:t>å</a:t>
            </a:r>
            <a:r>
              <a:rPr lang="nb-NO" altLang="nb-NO" sz="800" smtClean="0">
                <a:latin typeface="Arial" pitchFamily="34" charset="0"/>
              </a:rPr>
              <a:t>r i fare for </a:t>
            </a:r>
            <a:r>
              <a:rPr lang="nb-NO" altLang="nb-NO" sz="800" smtClean="0">
                <a:latin typeface="Times New Roman" pitchFamily="18" charset="0"/>
              </a:rPr>
              <a:t>å</a:t>
            </a:r>
            <a:r>
              <a:rPr lang="nb-NO" altLang="nb-NO" sz="800" smtClean="0">
                <a:latin typeface="Arial" pitchFamily="34" charset="0"/>
              </a:rPr>
              <a:t> bli syke, og organisering av virksomheten/arbeidshverdagen. Han snakker om den tredelingen som terti</a:t>
            </a:r>
            <a:r>
              <a:rPr lang="nb-NO" altLang="nb-NO" sz="800" smtClean="0">
                <a:latin typeface="Times New Roman" pitchFamily="18" charset="0"/>
              </a:rPr>
              <a:t>æ</a:t>
            </a:r>
            <a:r>
              <a:rPr lang="nb-NO" altLang="nb-NO" sz="800" smtClean="0">
                <a:latin typeface="Arial" pitchFamily="34" charset="0"/>
              </a:rPr>
              <a:t>r-/ sekund</a:t>
            </a:r>
            <a:r>
              <a:rPr lang="nb-NO" altLang="nb-NO" sz="800" smtClean="0">
                <a:latin typeface="Times New Roman" pitchFamily="18" charset="0"/>
              </a:rPr>
              <a:t>æ</a:t>
            </a:r>
            <a:r>
              <a:rPr lang="nb-NO" altLang="nb-NO" sz="800" smtClean="0">
                <a:latin typeface="Arial" pitchFamily="34" charset="0"/>
              </a:rPr>
              <a:t>r-/ og prim</a:t>
            </a:r>
            <a:r>
              <a:rPr lang="nb-NO" altLang="nb-NO" sz="800" smtClean="0">
                <a:latin typeface="Times New Roman" pitchFamily="18" charset="0"/>
              </a:rPr>
              <a:t>æ</a:t>
            </a:r>
            <a:r>
              <a:rPr lang="nb-NO" altLang="nb-NO" sz="800" smtClean="0">
                <a:latin typeface="Arial" pitchFamily="34" charset="0"/>
              </a:rPr>
              <a:t>rforebygging. (Det er mye spennende en kunne sagt om hans tiln</a:t>
            </a:r>
            <a:r>
              <a:rPr lang="nb-NO" altLang="nb-NO" sz="800" smtClean="0">
                <a:latin typeface="Times New Roman" pitchFamily="18" charset="0"/>
              </a:rPr>
              <a:t>æ</a:t>
            </a:r>
            <a:r>
              <a:rPr lang="nb-NO" altLang="nb-NO" sz="800" smtClean="0">
                <a:latin typeface="Arial" pitchFamily="34" charset="0"/>
              </a:rPr>
              <a:t>rming til de niv</a:t>
            </a:r>
            <a:r>
              <a:rPr lang="nb-NO" altLang="nb-NO" sz="800" smtClean="0">
                <a:latin typeface="Times New Roman" pitchFamily="18" charset="0"/>
              </a:rPr>
              <a:t>å</a:t>
            </a:r>
            <a:r>
              <a:rPr lang="nb-NO" altLang="nb-NO" sz="800" smtClean="0">
                <a:latin typeface="Arial" pitchFamily="34" charset="0"/>
              </a:rPr>
              <a:t>ene p</a:t>
            </a:r>
            <a:r>
              <a:rPr lang="nb-NO" altLang="nb-NO" sz="800" smtClean="0">
                <a:latin typeface="Times New Roman" pitchFamily="18" charset="0"/>
              </a:rPr>
              <a:t>å</a:t>
            </a:r>
            <a:r>
              <a:rPr lang="nb-NO" altLang="nb-NO" sz="800" smtClean="0">
                <a:latin typeface="Arial" pitchFamily="34" charset="0"/>
              </a:rPr>
              <a:t> forebygging, hvor terti</a:t>
            </a:r>
            <a:r>
              <a:rPr lang="nb-NO" altLang="nb-NO" sz="800" smtClean="0">
                <a:latin typeface="Times New Roman" pitchFamily="18" charset="0"/>
              </a:rPr>
              <a:t>æ</a:t>
            </a:r>
            <a:r>
              <a:rPr lang="nb-NO" altLang="nb-NO" sz="800" smtClean="0">
                <a:latin typeface="Arial" pitchFamily="34" charset="0"/>
              </a:rPr>
              <a:t>rforebyggingen er den vi har mye fokus p</a:t>
            </a:r>
            <a:r>
              <a:rPr lang="nb-NO" altLang="nb-NO" sz="800" smtClean="0">
                <a:latin typeface="Times New Roman" pitchFamily="18" charset="0"/>
              </a:rPr>
              <a:t>å</a:t>
            </a:r>
            <a:r>
              <a:rPr lang="nb-NO" altLang="nb-NO" sz="800" smtClean="0">
                <a:latin typeface="Arial" pitchFamily="34" charset="0"/>
              </a:rPr>
              <a:t> i IA-arbeidet; oppf</a:t>
            </a:r>
            <a:r>
              <a:rPr lang="nb-NO" altLang="nb-NO" sz="800" smtClean="0">
                <a:latin typeface="Times New Roman" pitchFamily="18" charset="0"/>
              </a:rPr>
              <a:t>ø</a:t>
            </a:r>
            <a:r>
              <a:rPr lang="nb-NO" altLang="nb-NO" sz="800" smtClean="0">
                <a:latin typeface="Arial" pitchFamily="34" charset="0"/>
              </a:rPr>
              <a:t>lging av de som </a:t>
            </a:r>
            <a:r>
              <a:rPr lang="nb-NO" altLang="nb-NO" sz="800" i="1" smtClean="0">
                <a:latin typeface="Arial" pitchFamily="34" charset="0"/>
              </a:rPr>
              <a:t>er</a:t>
            </a:r>
            <a:r>
              <a:rPr lang="nb-NO" altLang="nb-NO" sz="800" smtClean="0">
                <a:latin typeface="Arial" pitchFamily="34" charset="0"/>
              </a:rPr>
              <a:t> syke.)</a:t>
            </a:r>
          </a:p>
          <a:p>
            <a:pPr marL="227013" indent="-227013" eaLnBrk="1" hangingPunct="1"/>
            <a:r>
              <a:rPr lang="nb-NO" altLang="nb-NO" sz="800" smtClean="0">
                <a:latin typeface="Arial" pitchFamily="34" charset="0"/>
              </a:rPr>
              <a:t>I Norge har vi fra 2000-tallet begynt </a:t>
            </a:r>
            <a:r>
              <a:rPr lang="nb-NO" altLang="nb-NO" sz="800" smtClean="0">
                <a:latin typeface="Times New Roman" pitchFamily="18" charset="0"/>
              </a:rPr>
              <a:t>å</a:t>
            </a:r>
            <a:r>
              <a:rPr lang="nb-NO" altLang="nb-NO" sz="800" smtClean="0">
                <a:latin typeface="Arial" pitchFamily="34" charset="0"/>
              </a:rPr>
              <a:t> snakke om Helse</a:t>
            </a:r>
            <a:r>
              <a:rPr lang="nb-NO" altLang="nb-NO" sz="800" i="1" smtClean="0">
                <a:latin typeface="Arial" pitchFamily="34" charset="0"/>
              </a:rPr>
              <a:t>fremmende</a:t>
            </a:r>
            <a:r>
              <a:rPr lang="nb-NO" altLang="nb-NO" sz="800" smtClean="0">
                <a:latin typeface="Arial" pitchFamily="34" charset="0"/>
              </a:rPr>
              <a:t> arbeidsplasser, med fokus p</a:t>
            </a:r>
            <a:r>
              <a:rPr lang="nb-NO" altLang="nb-NO" sz="800" smtClean="0">
                <a:latin typeface="Times New Roman" pitchFamily="18" charset="0"/>
              </a:rPr>
              <a:t>å</a:t>
            </a:r>
            <a:r>
              <a:rPr lang="nb-NO" altLang="nb-NO" sz="800" smtClean="0">
                <a:latin typeface="Arial" pitchFamily="34" charset="0"/>
              </a:rPr>
              <a:t> n</a:t>
            </a:r>
            <a:r>
              <a:rPr lang="nb-NO" altLang="nb-NO" sz="800" smtClean="0">
                <a:latin typeface="Times New Roman" pitchFamily="18" charset="0"/>
              </a:rPr>
              <a:t>æ</a:t>
            </a:r>
            <a:r>
              <a:rPr lang="nb-NO" altLang="nb-NO" sz="800" smtClean="0">
                <a:latin typeface="Arial" pitchFamily="34" charset="0"/>
              </a:rPr>
              <a:t>rv</a:t>
            </a:r>
            <a:r>
              <a:rPr lang="nb-NO" altLang="nb-NO" sz="800" smtClean="0">
                <a:latin typeface="Times New Roman" pitchFamily="18" charset="0"/>
              </a:rPr>
              <a:t>æ</a:t>
            </a:r>
            <a:r>
              <a:rPr lang="nb-NO" altLang="nb-NO" sz="800" smtClean="0">
                <a:latin typeface="Arial" pitchFamily="34" charset="0"/>
              </a:rPr>
              <a:t>rsfaktorer. Fra Sverige p</a:t>
            </a:r>
            <a:r>
              <a:rPr lang="nb-NO" altLang="nb-NO" sz="800" smtClean="0">
                <a:latin typeface="Times New Roman" pitchFamily="18" charset="0"/>
              </a:rPr>
              <a:t>å</a:t>
            </a:r>
            <a:r>
              <a:rPr lang="nb-NO" altLang="nb-NO" sz="800" smtClean="0">
                <a:latin typeface="Arial" pitchFamily="34" charset="0"/>
              </a:rPr>
              <a:t> samme tid er begrepet langtidsfrisk etablert, der en i sitt arbeid med </a:t>
            </a:r>
            <a:r>
              <a:rPr lang="nb-NO" altLang="nb-NO" sz="800" smtClean="0">
                <a:latin typeface="Times New Roman" pitchFamily="18" charset="0"/>
              </a:rPr>
              <a:t>å</a:t>
            </a:r>
            <a:r>
              <a:rPr lang="nb-NO" altLang="nb-NO" sz="800" smtClean="0">
                <a:latin typeface="Arial" pitchFamily="34" charset="0"/>
              </a:rPr>
              <a:t> redusere sykefrav</a:t>
            </a:r>
            <a:r>
              <a:rPr lang="nb-NO" altLang="nb-NO" sz="800" smtClean="0">
                <a:latin typeface="Times New Roman" pitchFamily="18" charset="0"/>
              </a:rPr>
              <a:t>æ</a:t>
            </a:r>
            <a:r>
              <a:rPr lang="nb-NO" altLang="nb-NO" sz="800" smtClean="0">
                <a:latin typeface="Arial" pitchFamily="34" charset="0"/>
              </a:rPr>
              <a:t>ret ser p</a:t>
            </a:r>
            <a:r>
              <a:rPr lang="nb-NO" altLang="nb-NO" sz="800" smtClean="0">
                <a:latin typeface="Times New Roman" pitchFamily="18" charset="0"/>
              </a:rPr>
              <a:t>å</a:t>
            </a:r>
            <a:r>
              <a:rPr lang="nb-NO" altLang="nb-NO" sz="800" smtClean="0">
                <a:latin typeface="Arial" pitchFamily="34" charset="0"/>
              </a:rPr>
              <a:t> hva som kan gj</a:t>
            </a:r>
            <a:r>
              <a:rPr lang="nb-NO" altLang="nb-NO" sz="800" smtClean="0">
                <a:latin typeface="Times New Roman" pitchFamily="18" charset="0"/>
              </a:rPr>
              <a:t>ø</a:t>
            </a:r>
            <a:r>
              <a:rPr lang="nb-NO" altLang="nb-NO" sz="800" smtClean="0">
                <a:latin typeface="Arial" pitchFamily="34" charset="0"/>
              </a:rPr>
              <a:t>res med organisering av virksomhetene for </a:t>
            </a:r>
            <a:r>
              <a:rPr lang="nb-NO" altLang="nb-NO" sz="800" smtClean="0">
                <a:latin typeface="Times New Roman" pitchFamily="18" charset="0"/>
              </a:rPr>
              <a:t>å</a:t>
            </a:r>
            <a:r>
              <a:rPr lang="nb-NO" altLang="nb-NO" sz="800" smtClean="0">
                <a:latin typeface="Arial" pitchFamily="34" charset="0"/>
              </a:rPr>
              <a:t> skape gode arbeidsmilj</a:t>
            </a:r>
            <a:r>
              <a:rPr lang="nb-NO" altLang="nb-NO" sz="800" smtClean="0">
                <a:latin typeface="Times New Roman" pitchFamily="18" charset="0"/>
              </a:rPr>
              <a:t>ø</a:t>
            </a:r>
            <a:r>
              <a:rPr lang="nb-NO" altLang="nb-NO" sz="800" smtClean="0">
                <a:latin typeface="Arial" pitchFamily="34" charset="0"/>
              </a:rPr>
              <a:t>, hvor mulighet for tilrettelegging er innarbeidet i det daglige lederarbeidet. </a:t>
            </a:r>
          </a:p>
          <a:p>
            <a:pPr marL="227013" indent="-227013" eaLnBrk="1" hangingPunct="1"/>
            <a:endParaRPr lang="nb-NO" altLang="nb-NO" sz="800" smtClean="0">
              <a:solidFill>
                <a:schemeClr val="bg2"/>
              </a:solidFill>
              <a:latin typeface="Arial" pitchFamily="34" charset="0"/>
            </a:endParaRPr>
          </a:p>
          <a:p>
            <a:pPr marL="227013" indent="-227013" eaLnBrk="1" hangingPunct="1"/>
            <a:r>
              <a:rPr lang="nb-NO" altLang="nb-NO" sz="800" smtClean="0">
                <a:solidFill>
                  <a:schemeClr val="bg2"/>
                </a:solidFill>
                <a:latin typeface="Arial" pitchFamily="34" charset="0"/>
              </a:rPr>
              <a:t>Kilde: Johnny Johnsson </a:t>
            </a:r>
            <a:r>
              <a:rPr lang="nb-NO" altLang="nb-NO" sz="800" smtClean="0">
                <a:solidFill>
                  <a:schemeClr val="bg2"/>
                </a:solidFill>
                <a:latin typeface="Times New Roman" pitchFamily="18" charset="0"/>
              </a:rPr>
              <a:t>”</a:t>
            </a:r>
            <a:r>
              <a:rPr lang="nb-NO" altLang="nb-NO" sz="800" smtClean="0">
                <a:solidFill>
                  <a:schemeClr val="bg2"/>
                </a:solidFill>
                <a:latin typeface="Arial" pitchFamily="34" charset="0"/>
              </a:rPr>
              <a:t>Langtidsfrisk</a:t>
            </a:r>
            <a:r>
              <a:rPr lang="nb-NO" altLang="nb-NO" sz="800" smtClean="0">
                <a:solidFill>
                  <a:schemeClr val="bg2"/>
                </a:solidFill>
                <a:latin typeface="Times New Roman" pitchFamily="18" charset="0"/>
              </a:rPr>
              <a:t>”</a:t>
            </a:r>
            <a:r>
              <a:rPr lang="nb-NO" altLang="nb-NO" sz="800" smtClean="0">
                <a:solidFill>
                  <a:schemeClr val="bg2"/>
                </a:solidFill>
                <a:latin typeface="Arial" pitchFamily="34" charset="0"/>
              </a:rPr>
              <a:t>, hevder organisasjonene velger selv fokus, om de bare vil v</a:t>
            </a:r>
            <a:r>
              <a:rPr lang="nb-NO" altLang="nb-NO" sz="800" smtClean="0">
                <a:solidFill>
                  <a:schemeClr val="bg2"/>
                </a:solidFill>
                <a:latin typeface="Times New Roman" pitchFamily="18" charset="0"/>
              </a:rPr>
              <a:t>æ</a:t>
            </a:r>
            <a:r>
              <a:rPr lang="nb-NO" altLang="nb-NO" sz="800" smtClean="0">
                <a:solidFill>
                  <a:schemeClr val="bg2"/>
                </a:solidFill>
                <a:latin typeface="Arial" pitchFamily="34" charset="0"/>
              </a:rPr>
              <a:t>re reagerende og bevisst, eller ogs</a:t>
            </a:r>
            <a:r>
              <a:rPr lang="nb-NO" altLang="nb-NO" sz="800" smtClean="0">
                <a:solidFill>
                  <a:schemeClr val="bg2"/>
                </a:solidFill>
                <a:latin typeface="Times New Roman" pitchFamily="18" charset="0"/>
              </a:rPr>
              <a:t>å</a:t>
            </a:r>
            <a:r>
              <a:rPr lang="nb-NO" altLang="nb-NO" sz="800" smtClean="0">
                <a:solidFill>
                  <a:schemeClr val="bg2"/>
                </a:solidFill>
                <a:latin typeface="Arial" pitchFamily="34" charset="0"/>
              </a:rPr>
              <a:t> fremgangsrik.</a:t>
            </a:r>
          </a:p>
          <a:p>
            <a:pPr marL="227013" indent="-227013" eaLnBrk="1" hangingPunct="1">
              <a:spcBef>
                <a:spcPct val="50000"/>
              </a:spcBef>
            </a:pPr>
            <a:r>
              <a:rPr lang="nb-NO" altLang="nb-NO" sz="800" smtClean="0">
                <a:latin typeface="Arial" pitchFamily="34" charset="0"/>
              </a:rPr>
              <a:t>Reagerende organisasjon;</a:t>
            </a:r>
            <a:br>
              <a:rPr lang="nb-NO" altLang="nb-NO" sz="800" smtClean="0">
                <a:latin typeface="Arial" pitchFamily="34" charset="0"/>
              </a:rPr>
            </a:br>
            <a:r>
              <a:rPr lang="nb-NO" altLang="nb-NO" sz="800" smtClean="0">
                <a:latin typeface="Arial" pitchFamily="34" charset="0"/>
              </a:rPr>
              <a:t>- Konstatere inntrufne katastrofer</a:t>
            </a:r>
            <a:br>
              <a:rPr lang="nb-NO" altLang="nb-NO" sz="800" smtClean="0">
                <a:latin typeface="Arial" pitchFamily="34" charset="0"/>
              </a:rPr>
            </a:br>
            <a:r>
              <a:rPr lang="nb-NO" altLang="nb-NO" sz="800" smtClean="0">
                <a:latin typeface="Arial" pitchFamily="34" charset="0"/>
              </a:rPr>
              <a:t>- Griper inn n</a:t>
            </a:r>
            <a:r>
              <a:rPr lang="nb-NO" altLang="nb-NO" sz="800" smtClean="0">
                <a:latin typeface="Times New Roman" pitchFamily="18" charset="0"/>
              </a:rPr>
              <a:t>å</a:t>
            </a:r>
            <a:r>
              <a:rPr lang="nb-NO" altLang="nb-NO" sz="800" smtClean="0">
                <a:latin typeface="Arial" pitchFamily="34" charset="0"/>
              </a:rPr>
              <a:t>r ting g</a:t>
            </a:r>
            <a:r>
              <a:rPr lang="nb-NO" altLang="nb-NO" sz="800" smtClean="0">
                <a:latin typeface="Times New Roman" pitchFamily="18" charset="0"/>
              </a:rPr>
              <a:t>å</a:t>
            </a:r>
            <a:r>
              <a:rPr lang="nb-NO" altLang="nb-NO" sz="800" smtClean="0">
                <a:latin typeface="Arial" pitchFamily="34" charset="0"/>
              </a:rPr>
              <a:t>r galt</a:t>
            </a:r>
            <a:br>
              <a:rPr lang="nb-NO" altLang="nb-NO" sz="800" smtClean="0">
                <a:latin typeface="Arial" pitchFamily="34" charset="0"/>
              </a:rPr>
            </a:br>
            <a:r>
              <a:rPr lang="nb-NO" altLang="nb-NO" sz="800" smtClean="0">
                <a:latin typeface="Arial" pitchFamily="34" charset="0"/>
              </a:rPr>
              <a:t>- Hjelper mennesker som har f</a:t>
            </a:r>
            <a:r>
              <a:rPr lang="nb-NO" altLang="nb-NO" sz="800" smtClean="0">
                <a:latin typeface="Times New Roman" pitchFamily="18" charset="0"/>
              </a:rPr>
              <a:t>å</a:t>
            </a:r>
            <a:r>
              <a:rPr lang="nb-NO" altLang="nb-NO" sz="800" smtClean="0">
                <a:latin typeface="Arial" pitchFamily="34" charset="0"/>
              </a:rPr>
              <a:t>tt problemer</a:t>
            </a:r>
            <a:br>
              <a:rPr lang="nb-NO" altLang="nb-NO" sz="800" smtClean="0">
                <a:latin typeface="Arial" pitchFamily="34" charset="0"/>
              </a:rPr>
            </a:br>
            <a:r>
              <a:rPr lang="nb-NO" altLang="nb-NO" sz="800" smtClean="0">
                <a:latin typeface="Arial" pitchFamily="34" charset="0"/>
              </a:rPr>
              <a:t>- Rehabilitering</a:t>
            </a:r>
          </a:p>
          <a:p>
            <a:pPr marL="227013" indent="-227013" eaLnBrk="1" hangingPunct="1">
              <a:spcBef>
                <a:spcPct val="50000"/>
              </a:spcBef>
            </a:pPr>
            <a:r>
              <a:rPr lang="nb-NO" altLang="nb-NO" sz="800" smtClean="0">
                <a:latin typeface="Arial" pitchFamily="34" charset="0"/>
              </a:rPr>
              <a:t>Bevisst organisasjon (Forebyggende);</a:t>
            </a:r>
          </a:p>
          <a:p>
            <a:pPr marL="227013" indent="-227013" eaLnBrk="1" hangingPunct="1">
              <a:spcBef>
                <a:spcPct val="50000"/>
              </a:spcBef>
            </a:pPr>
            <a:r>
              <a:rPr lang="nb-NO" altLang="nb-NO" sz="800" smtClean="0">
                <a:latin typeface="Arial" pitchFamily="34" charset="0"/>
              </a:rPr>
              <a:t>- Arbeider preventivt - identifiserer risikoer/uhelse</a:t>
            </a:r>
            <a:br>
              <a:rPr lang="nb-NO" altLang="nb-NO" sz="800" smtClean="0">
                <a:latin typeface="Arial" pitchFamily="34" charset="0"/>
              </a:rPr>
            </a:br>
            <a:r>
              <a:rPr lang="nb-NO" altLang="nb-NO" sz="800" smtClean="0">
                <a:latin typeface="Arial" pitchFamily="34" charset="0"/>
              </a:rPr>
              <a:t>- Identifiserer faktorer som medf</a:t>
            </a:r>
            <a:r>
              <a:rPr lang="nb-NO" altLang="nb-NO" sz="800" smtClean="0">
                <a:latin typeface="Times New Roman" pitchFamily="18" charset="0"/>
              </a:rPr>
              <a:t>ø</a:t>
            </a:r>
            <a:r>
              <a:rPr lang="nb-NO" altLang="nb-NO" sz="800" smtClean="0">
                <a:latin typeface="Arial" pitchFamily="34" charset="0"/>
              </a:rPr>
              <a:t>rer risikoer/uhelse</a:t>
            </a:r>
            <a:br>
              <a:rPr lang="nb-NO" altLang="nb-NO" sz="800" smtClean="0">
                <a:latin typeface="Arial" pitchFamily="34" charset="0"/>
              </a:rPr>
            </a:br>
            <a:r>
              <a:rPr lang="nb-NO" altLang="nb-NO" sz="800" smtClean="0">
                <a:latin typeface="Arial" pitchFamily="34" charset="0"/>
              </a:rPr>
              <a:t>- Fjerne faktorer som medf</a:t>
            </a:r>
            <a:r>
              <a:rPr lang="nb-NO" altLang="nb-NO" sz="800" smtClean="0">
                <a:latin typeface="Times New Roman" pitchFamily="18" charset="0"/>
              </a:rPr>
              <a:t>ø</a:t>
            </a:r>
            <a:r>
              <a:rPr lang="nb-NO" altLang="nb-NO" sz="800" smtClean="0">
                <a:latin typeface="Arial" pitchFamily="34" charset="0"/>
              </a:rPr>
              <a:t>rer risikoer/uhelse</a:t>
            </a:r>
          </a:p>
          <a:p>
            <a:pPr marL="227013" indent="-227013" eaLnBrk="1" hangingPunct="1">
              <a:spcBef>
                <a:spcPct val="50000"/>
              </a:spcBef>
            </a:pPr>
            <a:r>
              <a:rPr lang="nb-NO" altLang="nb-NO" sz="800" smtClean="0">
                <a:latin typeface="Arial" pitchFamily="34" charset="0"/>
              </a:rPr>
              <a:t>Fremgangsrik organisasjon; (Fremmende)</a:t>
            </a:r>
          </a:p>
          <a:p>
            <a:pPr marL="227013" indent="-227013" eaLnBrk="1" hangingPunct="1">
              <a:spcBef>
                <a:spcPct val="50000"/>
              </a:spcBef>
            </a:pPr>
            <a:r>
              <a:rPr lang="nb-NO" altLang="nb-NO" sz="800" smtClean="0">
                <a:latin typeface="Arial" pitchFamily="34" charset="0"/>
              </a:rPr>
              <a:t>- Arbeider fremmende - identifiserer helse og fremgang</a:t>
            </a:r>
            <a:br>
              <a:rPr lang="nb-NO" altLang="nb-NO" sz="800" smtClean="0">
                <a:latin typeface="Arial" pitchFamily="34" charset="0"/>
              </a:rPr>
            </a:br>
            <a:r>
              <a:rPr lang="nb-NO" altLang="nb-NO" sz="800" smtClean="0">
                <a:latin typeface="Arial" pitchFamily="34" charset="0"/>
              </a:rPr>
              <a:t>- Identifiserer faktorer som medf</a:t>
            </a:r>
            <a:r>
              <a:rPr lang="nb-NO" altLang="nb-NO" sz="800" smtClean="0">
                <a:latin typeface="Times New Roman" pitchFamily="18" charset="0"/>
              </a:rPr>
              <a:t>ø</a:t>
            </a:r>
            <a:r>
              <a:rPr lang="nb-NO" altLang="nb-NO" sz="800" smtClean="0">
                <a:latin typeface="Arial" pitchFamily="34" charset="0"/>
              </a:rPr>
              <a:t>rer helse og fremgang</a:t>
            </a:r>
            <a:br>
              <a:rPr lang="nb-NO" altLang="nb-NO" sz="800" smtClean="0">
                <a:latin typeface="Arial" pitchFamily="34" charset="0"/>
              </a:rPr>
            </a:br>
            <a:r>
              <a:rPr lang="nb-NO" altLang="nb-NO" sz="800" smtClean="0">
                <a:latin typeface="Arial" pitchFamily="34" charset="0"/>
              </a:rPr>
              <a:t>- Muliggj</a:t>
            </a:r>
            <a:r>
              <a:rPr lang="nb-NO" altLang="nb-NO" sz="800" smtClean="0">
                <a:latin typeface="Times New Roman" pitchFamily="18" charset="0"/>
              </a:rPr>
              <a:t>ø</a:t>
            </a:r>
            <a:r>
              <a:rPr lang="nb-NO" altLang="nb-NO" sz="800" smtClean="0">
                <a:latin typeface="Arial" pitchFamily="34" charset="0"/>
              </a:rPr>
              <a:t>r </a:t>
            </a:r>
            <a:r>
              <a:rPr lang="nb-NO" altLang="nb-NO" sz="800" i="1" smtClean="0">
                <a:latin typeface="Arial" pitchFamily="34" charset="0"/>
              </a:rPr>
              <a:t>helse</a:t>
            </a:r>
            <a:r>
              <a:rPr lang="nb-NO" altLang="nb-NO" sz="800" smtClean="0">
                <a:latin typeface="Arial" pitchFamily="34" charset="0"/>
              </a:rPr>
              <a:t> og fremgang</a:t>
            </a:r>
          </a:p>
          <a:p>
            <a:pPr marL="227013" indent="-227013" eaLnBrk="1" hangingPunct="1">
              <a:spcBef>
                <a:spcPct val="50000"/>
              </a:spcBef>
            </a:pPr>
            <a:endParaRPr lang="nb-NO" altLang="nb-NO" sz="800"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lvl="1"/>
            <a:r>
              <a:rPr lang="nb-NO" sz="1200" dirty="0" smtClean="0"/>
              <a:t>Fysisk tilrettelegging</a:t>
            </a:r>
          </a:p>
          <a:p>
            <a:pPr lvl="1"/>
            <a:r>
              <a:rPr lang="nb-NO" sz="1200" dirty="0" smtClean="0"/>
              <a:t>Organisatorisk tilrettelegging</a:t>
            </a:r>
          </a:p>
          <a:p>
            <a:pPr lvl="1"/>
            <a:r>
              <a:rPr lang="nb-NO" sz="1200" dirty="0" smtClean="0"/>
              <a:t>Psykososialt tilrettelegging</a:t>
            </a:r>
          </a:p>
          <a:p>
            <a:endParaRPr lang="nb-NO" dirty="0"/>
          </a:p>
        </p:txBody>
      </p:sp>
      <p:sp>
        <p:nvSpPr>
          <p:cNvPr id="4" name="Plassholder for lysbildenummer 3"/>
          <p:cNvSpPr>
            <a:spLocks noGrp="1"/>
          </p:cNvSpPr>
          <p:nvPr>
            <p:ph type="sldNum" sz="quarter" idx="10"/>
          </p:nvPr>
        </p:nvSpPr>
        <p:spPr/>
        <p:txBody>
          <a:bodyPr/>
          <a:lstStyle/>
          <a:p>
            <a:fld id="{D6DA9652-8B23-4303-8DD9-125F2182BB03}" type="slidenum">
              <a:rPr lang="nb-NO" smtClean="0"/>
              <a:t>8</a:t>
            </a:fld>
            <a:endParaRPr lang="nb-NO"/>
          </a:p>
        </p:txBody>
      </p:sp>
    </p:spTree>
    <p:extLst>
      <p:ext uri="{BB962C8B-B14F-4D97-AF65-F5344CB8AC3E}">
        <p14:creationId xmlns:p14="http://schemas.microsoft.com/office/powerpoint/2010/main" val="29326016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7575" eaLnBrk="0" hangingPunct="0">
              <a:spcBef>
                <a:spcPct val="30000"/>
              </a:spcBef>
              <a:defRPr sz="1200">
                <a:solidFill>
                  <a:schemeClr val="tx1"/>
                </a:solidFill>
                <a:latin typeface="Calibri" pitchFamily="34" charset="0"/>
              </a:defRPr>
            </a:lvl1pPr>
            <a:lvl2pPr marL="752475" indent="-288925" defTabSz="917575" eaLnBrk="0" hangingPunct="0">
              <a:spcBef>
                <a:spcPct val="30000"/>
              </a:spcBef>
              <a:defRPr sz="1200">
                <a:solidFill>
                  <a:schemeClr val="tx1"/>
                </a:solidFill>
                <a:latin typeface="Calibri" pitchFamily="34" charset="0"/>
              </a:defRPr>
            </a:lvl2pPr>
            <a:lvl3pPr marL="1158875" indent="-231775" defTabSz="917575" eaLnBrk="0" hangingPunct="0">
              <a:spcBef>
                <a:spcPct val="30000"/>
              </a:spcBef>
              <a:defRPr sz="1200">
                <a:solidFill>
                  <a:schemeClr val="tx1"/>
                </a:solidFill>
                <a:latin typeface="Calibri" pitchFamily="34" charset="0"/>
              </a:defRPr>
            </a:lvl3pPr>
            <a:lvl4pPr marL="1622425" indent="-231775" defTabSz="917575" eaLnBrk="0" hangingPunct="0">
              <a:spcBef>
                <a:spcPct val="30000"/>
              </a:spcBef>
              <a:defRPr sz="1200">
                <a:solidFill>
                  <a:schemeClr val="tx1"/>
                </a:solidFill>
                <a:latin typeface="Calibri" pitchFamily="34" charset="0"/>
              </a:defRPr>
            </a:lvl4pPr>
            <a:lvl5pPr marL="2085975" indent="-231775" defTabSz="917575" eaLnBrk="0" hangingPunct="0">
              <a:spcBef>
                <a:spcPct val="30000"/>
              </a:spcBef>
              <a:defRPr sz="1200">
                <a:solidFill>
                  <a:schemeClr val="tx1"/>
                </a:solidFill>
                <a:latin typeface="Calibri" pitchFamily="34" charset="0"/>
              </a:defRPr>
            </a:lvl5pPr>
            <a:lvl6pPr marL="2543175" indent="-231775" defTabSz="917575" eaLnBrk="0" fontAlgn="base" hangingPunct="0">
              <a:spcBef>
                <a:spcPct val="30000"/>
              </a:spcBef>
              <a:spcAft>
                <a:spcPct val="0"/>
              </a:spcAft>
              <a:defRPr sz="1200">
                <a:solidFill>
                  <a:schemeClr val="tx1"/>
                </a:solidFill>
                <a:latin typeface="Calibri" pitchFamily="34" charset="0"/>
              </a:defRPr>
            </a:lvl6pPr>
            <a:lvl7pPr marL="3000375" indent="-231775" defTabSz="917575" eaLnBrk="0" fontAlgn="base" hangingPunct="0">
              <a:spcBef>
                <a:spcPct val="30000"/>
              </a:spcBef>
              <a:spcAft>
                <a:spcPct val="0"/>
              </a:spcAft>
              <a:defRPr sz="1200">
                <a:solidFill>
                  <a:schemeClr val="tx1"/>
                </a:solidFill>
                <a:latin typeface="Calibri" pitchFamily="34" charset="0"/>
              </a:defRPr>
            </a:lvl7pPr>
            <a:lvl8pPr marL="3457575" indent="-231775" defTabSz="917575" eaLnBrk="0" fontAlgn="base" hangingPunct="0">
              <a:spcBef>
                <a:spcPct val="30000"/>
              </a:spcBef>
              <a:spcAft>
                <a:spcPct val="0"/>
              </a:spcAft>
              <a:defRPr sz="1200">
                <a:solidFill>
                  <a:schemeClr val="tx1"/>
                </a:solidFill>
                <a:latin typeface="Calibri" pitchFamily="34" charset="0"/>
              </a:defRPr>
            </a:lvl8pPr>
            <a:lvl9pPr marL="3914775" indent="-231775" defTabSz="91757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086484C-02C7-4AE1-BB31-DEBD1D3D9CD5}" type="slidenum">
              <a:rPr lang="nb-NO" altLang="nb-NO" smtClean="0">
                <a:solidFill>
                  <a:srgbClr val="000000"/>
                </a:solidFill>
                <a:latin typeface="Modern"/>
              </a:rPr>
              <a:pPr eaLnBrk="1" hangingPunct="1">
                <a:spcBef>
                  <a:spcPct val="0"/>
                </a:spcBef>
              </a:pPr>
              <a:t>9</a:t>
            </a:fld>
            <a:endParaRPr lang="nb-NO" altLang="nb-NO" smtClean="0">
              <a:solidFill>
                <a:srgbClr val="000000"/>
              </a:solidFill>
              <a:latin typeface="Modern"/>
            </a:endParaRPr>
          </a:p>
        </p:txBody>
      </p:sp>
      <p:sp>
        <p:nvSpPr>
          <p:cNvPr id="1740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altLang="nb-NO" sz="1400" b="1" dirty="0" smtClean="0">
                <a:latin typeface="Modern"/>
              </a:rPr>
              <a:t>Fysisk/kjemisk arbeidsmiljø</a:t>
            </a:r>
          </a:p>
          <a:p>
            <a:pPr marL="0" marR="0" indent="0" algn="l" defTabSz="914400" rtl="0" eaLnBrk="1" fontAlgn="auto" latinLnBrk="0" hangingPunct="1">
              <a:lnSpc>
                <a:spcPct val="100000"/>
              </a:lnSpc>
              <a:spcBef>
                <a:spcPts val="0"/>
              </a:spcBef>
              <a:spcAft>
                <a:spcPts val="0"/>
              </a:spcAft>
              <a:buClrTx/>
              <a:buSzTx/>
              <a:buFontTx/>
              <a:buNone/>
              <a:tabLst/>
              <a:defRPr/>
            </a:pPr>
            <a:r>
              <a:rPr lang="nb-NO" altLang="nb-NO" sz="1400" b="0" dirty="0" smtClean="0">
                <a:latin typeface="Modern"/>
              </a:rPr>
              <a:t>Eksponering av</a:t>
            </a:r>
            <a:r>
              <a:rPr lang="nb-NO" altLang="nb-NO" sz="1400" b="0" baseline="0" dirty="0" smtClean="0">
                <a:latin typeface="Modern"/>
              </a:rPr>
              <a:t> både ergonomiske faktorer, kjemiske produkter og vedlikehold, bygningstekniske forhold og alt det fysiske rundt arbeidssituasjonen. </a:t>
            </a:r>
          </a:p>
          <a:p>
            <a:pPr marL="0" marR="0" indent="0" algn="l" defTabSz="914400" rtl="0" eaLnBrk="1" fontAlgn="auto" latinLnBrk="0" hangingPunct="1">
              <a:lnSpc>
                <a:spcPct val="100000"/>
              </a:lnSpc>
              <a:spcBef>
                <a:spcPts val="0"/>
              </a:spcBef>
              <a:spcAft>
                <a:spcPts val="0"/>
              </a:spcAft>
              <a:buClrTx/>
              <a:buSzTx/>
              <a:buFontTx/>
              <a:buNone/>
              <a:tabLst/>
              <a:defRPr/>
            </a:pPr>
            <a:r>
              <a:rPr lang="nb-NO" altLang="nb-NO" sz="1400" b="0" baseline="0" dirty="0" smtClean="0">
                <a:latin typeface="Modern"/>
              </a:rPr>
              <a:t>Det fysiske arbeidsmiljø er summen av omgivelsene arbeidsoppgavene skal utføres i.</a:t>
            </a:r>
          </a:p>
          <a:p>
            <a:pPr marL="0" marR="0" indent="0" algn="l" defTabSz="914400" rtl="0" eaLnBrk="1" fontAlgn="auto" latinLnBrk="0" hangingPunct="1">
              <a:lnSpc>
                <a:spcPct val="100000"/>
              </a:lnSpc>
              <a:spcBef>
                <a:spcPts val="0"/>
              </a:spcBef>
              <a:spcAft>
                <a:spcPts val="0"/>
              </a:spcAft>
              <a:buClrTx/>
              <a:buSzTx/>
              <a:buFontTx/>
              <a:buNone/>
              <a:tabLst/>
              <a:defRPr/>
            </a:pPr>
            <a:endParaRPr lang="nb-NO" altLang="nb-NO" sz="1400" b="0" baseline="0" dirty="0" smtClean="0">
              <a:latin typeface="Modern"/>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altLang="nb-NO" sz="1400" b="1" baseline="0" dirty="0" smtClean="0">
                <a:latin typeface="Modern"/>
              </a:rPr>
              <a:t>Det psykososiale arbeidsmiljøet er summen av de psykiske og sosiale faktorer på arbeidsplassen.</a:t>
            </a:r>
            <a:r>
              <a:rPr lang="nb-NO" altLang="nb-NO" sz="1400" b="0" baseline="0" dirty="0" smtClean="0">
                <a:latin typeface="Modern"/>
              </a:rPr>
              <a:t> </a:t>
            </a:r>
            <a:endParaRPr lang="nb-NO" altLang="nb-NO" sz="1400" b="0" dirty="0" smtClean="0">
              <a:latin typeface="Modern"/>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altLang="nb-NO" sz="1400" b="0" dirty="0" smtClean="0">
                <a:latin typeface="Modern"/>
              </a:rPr>
              <a:t>De psykiske faktorene handler om de psykiske belastningene</a:t>
            </a:r>
            <a:r>
              <a:rPr lang="nb-NO" altLang="nb-NO" sz="1400" b="0" baseline="0" dirty="0" smtClean="0">
                <a:latin typeface="Modern"/>
              </a:rPr>
              <a:t> eller gledene vi har fra arbeidet, mens de sosiale faktorene mer handler om den sosiale konteksten og de menneskelige relasjonene vi opplever i arbeidet</a:t>
            </a:r>
          </a:p>
          <a:p>
            <a:pPr marL="0" marR="0" indent="0" algn="l" defTabSz="914400" rtl="0" eaLnBrk="1" fontAlgn="auto" latinLnBrk="0" hangingPunct="1">
              <a:lnSpc>
                <a:spcPct val="100000"/>
              </a:lnSpc>
              <a:spcBef>
                <a:spcPts val="0"/>
              </a:spcBef>
              <a:spcAft>
                <a:spcPts val="0"/>
              </a:spcAft>
              <a:buClrTx/>
              <a:buSzTx/>
              <a:buFontTx/>
              <a:buNone/>
              <a:tabLst/>
              <a:defRPr/>
            </a:pPr>
            <a:r>
              <a:rPr lang="nb-NO" altLang="nb-NO" sz="1400" b="0" baseline="0" dirty="0" smtClean="0">
                <a:latin typeface="Modern"/>
              </a:rPr>
              <a:t>Her brukes ofte 2 ulike modeller:</a:t>
            </a:r>
          </a:p>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nb-NO" altLang="nb-NO" sz="1400" b="0" baseline="0" dirty="0" smtClean="0">
                <a:latin typeface="Modern"/>
              </a:rPr>
              <a:t>Krav/kontroll modellen av </a:t>
            </a:r>
            <a:r>
              <a:rPr lang="nb-NO" altLang="nb-NO" sz="1400" b="0" baseline="0" dirty="0" err="1" smtClean="0">
                <a:latin typeface="Modern"/>
              </a:rPr>
              <a:t>Karasak</a:t>
            </a:r>
            <a:endParaRPr lang="nb-NO" altLang="nb-NO" sz="1400" b="0" baseline="0" dirty="0" smtClean="0">
              <a:latin typeface="Modern"/>
            </a:endParaRPr>
          </a:p>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nb-NO" altLang="nb-NO" sz="1400" b="0" baseline="0" dirty="0" smtClean="0">
                <a:latin typeface="Modern"/>
              </a:rPr>
              <a:t>Innsats/belønning - modellen </a:t>
            </a:r>
            <a:r>
              <a:rPr lang="nb-NO" altLang="nb-NO" sz="1400" b="0" dirty="0" smtClean="0">
                <a:latin typeface="Modern"/>
              </a:rPr>
              <a:t> </a:t>
            </a:r>
          </a:p>
          <a:p>
            <a:pPr marL="0" marR="0" indent="0" algn="l" defTabSz="914400" rtl="0" eaLnBrk="1" fontAlgn="auto" latinLnBrk="0" hangingPunct="1">
              <a:lnSpc>
                <a:spcPct val="100000"/>
              </a:lnSpc>
              <a:spcBef>
                <a:spcPts val="0"/>
              </a:spcBef>
              <a:spcAft>
                <a:spcPts val="0"/>
              </a:spcAft>
              <a:buClrTx/>
              <a:buSzTx/>
              <a:buFontTx/>
              <a:buNone/>
              <a:tabLst/>
              <a:defRPr/>
            </a:pPr>
            <a:r>
              <a:rPr lang="nb-NO" altLang="nb-NO" sz="1400" b="1" dirty="0" smtClean="0">
                <a:latin typeface="Modern"/>
              </a:rPr>
              <a:t>HMS-arbeidet handler om å legge forholdene </a:t>
            </a:r>
            <a:r>
              <a:rPr lang="nb-NO" altLang="nb-NO" sz="1400" b="1" dirty="0" err="1" smtClean="0">
                <a:latin typeface="Modern"/>
              </a:rPr>
              <a:t>tilrette</a:t>
            </a:r>
            <a:r>
              <a:rPr lang="nb-NO" altLang="nb-NO" sz="1400" b="1" dirty="0" smtClean="0">
                <a:latin typeface="Modern"/>
              </a:rPr>
              <a:t>  for at de ansatte ikke skal få helseproblemer av arbeidet.</a:t>
            </a:r>
          </a:p>
          <a:p>
            <a:pPr marL="0" marR="0" indent="0" algn="l" defTabSz="914400" rtl="0" eaLnBrk="1" fontAlgn="auto" latinLnBrk="0" hangingPunct="1">
              <a:lnSpc>
                <a:spcPct val="100000"/>
              </a:lnSpc>
              <a:spcBef>
                <a:spcPts val="0"/>
              </a:spcBef>
              <a:spcAft>
                <a:spcPts val="0"/>
              </a:spcAft>
              <a:buClrTx/>
              <a:buSzTx/>
              <a:buFontTx/>
              <a:buNone/>
              <a:tabLst/>
              <a:defRPr/>
            </a:pPr>
            <a:endParaRPr lang="nb-NO" altLang="nb-NO" sz="1400" b="0" dirty="0" smtClean="0">
              <a:latin typeface="Modern"/>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altLang="nb-NO" sz="1400" b="1" dirty="0" smtClean="0">
                <a:latin typeface="Modern"/>
              </a:rPr>
              <a:t>Organisatorisk</a:t>
            </a:r>
            <a:r>
              <a:rPr lang="nb-NO" altLang="nb-NO" sz="1400" b="1" baseline="0" dirty="0" smtClean="0">
                <a:latin typeface="Modern"/>
              </a:rPr>
              <a:t> arbeidsmiljø:</a:t>
            </a:r>
          </a:p>
          <a:p>
            <a:pPr marL="0" marR="0" indent="0" algn="l" defTabSz="914400" rtl="0" eaLnBrk="1" fontAlgn="auto" latinLnBrk="0" hangingPunct="1">
              <a:lnSpc>
                <a:spcPct val="100000"/>
              </a:lnSpc>
              <a:spcBef>
                <a:spcPts val="0"/>
              </a:spcBef>
              <a:spcAft>
                <a:spcPts val="0"/>
              </a:spcAft>
              <a:buClrTx/>
              <a:buSzTx/>
              <a:buFontTx/>
              <a:buNone/>
              <a:tabLst/>
              <a:defRPr/>
            </a:pPr>
            <a:r>
              <a:rPr lang="nb-NO" altLang="nb-NO" sz="1400" b="0" baseline="0" dirty="0" smtClean="0">
                <a:latin typeface="Modern"/>
              </a:rPr>
              <a:t>Kan både handle om hvordan den enkeltes arbeid organiseres og om at selve organiseringen av virksomheten påvirker arbeidsmiljøet vårt.</a:t>
            </a:r>
          </a:p>
          <a:p>
            <a:pPr marL="0" marR="0" indent="0" algn="l" defTabSz="914400" rtl="0" eaLnBrk="1" fontAlgn="auto" latinLnBrk="0" hangingPunct="1">
              <a:lnSpc>
                <a:spcPct val="100000"/>
              </a:lnSpc>
              <a:spcBef>
                <a:spcPts val="0"/>
              </a:spcBef>
              <a:spcAft>
                <a:spcPts val="0"/>
              </a:spcAft>
              <a:buClrTx/>
              <a:buSzTx/>
              <a:buFontTx/>
              <a:buNone/>
              <a:tabLst/>
              <a:defRPr/>
            </a:pPr>
            <a:endParaRPr lang="nb-NO" altLang="nb-NO" sz="1400" b="0" baseline="0" dirty="0" smtClean="0">
              <a:latin typeface="Modern"/>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altLang="nb-NO" sz="1400" b="1" baseline="0" dirty="0" smtClean="0">
                <a:latin typeface="Modern"/>
              </a:rPr>
              <a:t>Eksempler:</a:t>
            </a:r>
          </a:p>
          <a:p>
            <a:pPr marL="0" marR="0" indent="0" algn="l" defTabSz="914400" rtl="0" eaLnBrk="1" fontAlgn="auto" latinLnBrk="0" hangingPunct="1">
              <a:lnSpc>
                <a:spcPct val="100000"/>
              </a:lnSpc>
              <a:spcBef>
                <a:spcPts val="0"/>
              </a:spcBef>
              <a:spcAft>
                <a:spcPts val="0"/>
              </a:spcAft>
              <a:buClrTx/>
              <a:buSzTx/>
              <a:buFontTx/>
              <a:buNone/>
              <a:tabLst/>
              <a:defRPr/>
            </a:pPr>
            <a:r>
              <a:rPr lang="nb-NO" altLang="nb-NO" sz="1400" b="0" baseline="0" dirty="0" smtClean="0">
                <a:latin typeface="Modern"/>
              </a:rPr>
              <a:t>Antall ansatte hver leder har ansvar for</a:t>
            </a:r>
          </a:p>
          <a:p>
            <a:pPr marL="0" marR="0" indent="0" algn="l" defTabSz="914400" rtl="0" eaLnBrk="1" fontAlgn="auto" latinLnBrk="0" hangingPunct="1">
              <a:lnSpc>
                <a:spcPct val="100000"/>
              </a:lnSpc>
              <a:spcBef>
                <a:spcPts val="0"/>
              </a:spcBef>
              <a:spcAft>
                <a:spcPts val="0"/>
              </a:spcAft>
              <a:buClrTx/>
              <a:buSzTx/>
              <a:buFontTx/>
              <a:buNone/>
              <a:tabLst/>
              <a:defRPr/>
            </a:pPr>
            <a:endParaRPr lang="nb-NO" altLang="nb-NO" sz="1400" b="0" baseline="0" dirty="0" smtClean="0">
              <a:latin typeface="Modern"/>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altLang="nb-NO" sz="1400" b="0" baseline="0" dirty="0" smtClean="0">
                <a:latin typeface="Modern"/>
              </a:rPr>
              <a:t>BHT-organiseringen – Er det ren lederstøtte eller har de ansatte tilgang på  tjenestene. Dette vil kunne bety mye for den ansattes arbeidsmiljø </a:t>
            </a:r>
          </a:p>
          <a:p>
            <a:pPr marL="0" marR="0" indent="0" algn="l" defTabSz="914400" rtl="0" eaLnBrk="1" fontAlgn="auto" latinLnBrk="0" hangingPunct="1">
              <a:lnSpc>
                <a:spcPct val="100000"/>
              </a:lnSpc>
              <a:spcBef>
                <a:spcPts val="0"/>
              </a:spcBef>
              <a:spcAft>
                <a:spcPts val="0"/>
              </a:spcAft>
              <a:buClrTx/>
              <a:buSzTx/>
              <a:buFontTx/>
              <a:buNone/>
              <a:tabLst/>
              <a:defRPr/>
            </a:pPr>
            <a:endParaRPr lang="nb-NO" altLang="nb-NO" sz="1400" b="0" baseline="0" dirty="0" smtClean="0">
              <a:latin typeface="Modern"/>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altLang="nb-NO" sz="1400" b="1" baseline="0" dirty="0" smtClean="0">
                <a:latin typeface="Modern"/>
              </a:rPr>
              <a:t>Turnusplanlegging:</a:t>
            </a:r>
          </a:p>
          <a:p>
            <a:pPr marL="0" marR="0" indent="0" algn="l" defTabSz="914400" rtl="0" eaLnBrk="1" fontAlgn="auto" latinLnBrk="0" hangingPunct="1">
              <a:lnSpc>
                <a:spcPct val="100000"/>
              </a:lnSpc>
              <a:spcBef>
                <a:spcPts val="0"/>
              </a:spcBef>
              <a:spcAft>
                <a:spcPts val="0"/>
              </a:spcAft>
              <a:buClrTx/>
              <a:buSzTx/>
              <a:buFontTx/>
              <a:buNone/>
              <a:tabLst/>
              <a:defRPr/>
            </a:pPr>
            <a:r>
              <a:rPr lang="nb-NO" altLang="nb-NO" sz="1400" b="0" baseline="0" dirty="0" smtClean="0">
                <a:latin typeface="Modern"/>
              </a:rPr>
              <a:t>Bruk av mange ekstravakter</a:t>
            </a:r>
          </a:p>
          <a:p>
            <a:pPr marL="0" marR="0" indent="0" algn="l" defTabSz="914400" rtl="0" eaLnBrk="1" fontAlgn="auto" latinLnBrk="0" hangingPunct="1">
              <a:lnSpc>
                <a:spcPct val="100000"/>
              </a:lnSpc>
              <a:spcBef>
                <a:spcPts val="0"/>
              </a:spcBef>
              <a:spcAft>
                <a:spcPts val="0"/>
              </a:spcAft>
              <a:buClrTx/>
              <a:buSzTx/>
              <a:buFontTx/>
              <a:buNone/>
              <a:tabLst/>
              <a:defRPr/>
            </a:pPr>
            <a:endParaRPr lang="nb-NO" altLang="nb-NO" sz="1400" b="0" baseline="0" dirty="0" smtClean="0">
              <a:latin typeface="Modern"/>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altLang="nb-NO" sz="1400" b="1" baseline="0" dirty="0" err="1" smtClean="0">
                <a:latin typeface="Modern"/>
              </a:rPr>
              <a:t>Bemmanning</a:t>
            </a:r>
            <a:endParaRPr lang="nb-NO" altLang="nb-NO" sz="1400" b="1" baseline="0" dirty="0" smtClean="0">
              <a:latin typeface="Moder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altLang="nb-NO" sz="1400" b="1" baseline="0" dirty="0" smtClean="0">
              <a:latin typeface="Modern"/>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altLang="nb-NO" sz="1400" b="1" baseline="0" dirty="0" smtClean="0">
                <a:latin typeface="Modern"/>
              </a:rPr>
              <a:t>Kompetanseutvikling, vikarbruk eller arbeidsplaner</a:t>
            </a:r>
          </a:p>
          <a:p>
            <a:pPr marL="0" marR="0" indent="0" algn="l" defTabSz="914400" rtl="0" eaLnBrk="1" fontAlgn="auto" latinLnBrk="0" hangingPunct="1">
              <a:lnSpc>
                <a:spcPct val="100000"/>
              </a:lnSpc>
              <a:spcBef>
                <a:spcPts val="0"/>
              </a:spcBef>
              <a:spcAft>
                <a:spcPts val="0"/>
              </a:spcAft>
              <a:buClrTx/>
              <a:buSzTx/>
              <a:buFontTx/>
              <a:buNone/>
              <a:tabLst/>
              <a:defRPr/>
            </a:pPr>
            <a:r>
              <a:rPr lang="nb-NO" altLang="nb-NO" sz="1400" b="1" baseline="0" dirty="0" smtClean="0">
                <a:latin typeface="Modern"/>
              </a:rPr>
              <a:t> </a:t>
            </a:r>
            <a:endParaRPr lang="nb-NO" altLang="nb-NO" sz="1400" b="1" dirty="0" smtClean="0">
              <a:latin typeface="Modern"/>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lysbilde">
    <p:spTree>
      <p:nvGrpSpPr>
        <p:cNvPr id="1" name=""/>
        <p:cNvGrpSpPr/>
        <p:nvPr/>
      </p:nvGrpSpPr>
      <p:grpSpPr>
        <a:xfrm>
          <a:off x="0" y="0"/>
          <a:ext cx="0" cy="0"/>
          <a:chOff x="0" y="0"/>
          <a:chExt cx="0" cy="0"/>
        </a:xfrm>
      </p:grpSpPr>
      <p:sp>
        <p:nvSpPr>
          <p:cNvPr id="25" name="Rektangel 24"/>
          <p:cNvSpPr/>
          <p:nvPr userDrawn="1"/>
        </p:nvSpPr>
        <p:spPr>
          <a:xfrm>
            <a:off x="0" y="2460972"/>
            <a:ext cx="9144001" cy="3907015"/>
          </a:xfrm>
          <a:prstGeom prst="rect">
            <a:avLst/>
          </a:prstGeom>
          <a:solidFill>
            <a:srgbClr val="C3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26" name="Rectangle 2"/>
          <p:cNvSpPr txBox="1">
            <a:spLocks noChangeArrowheads="1"/>
          </p:cNvSpPr>
          <p:nvPr userDrawn="1"/>
        </p:nvSpPr>
        <p:spPr bwMode="auto">
          <a:xfrm>
            <a:off x="1411287" y="6282977"/>
            <a:ext cx="6135384" cy="22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lnSpc>
                <a:spcPct val="80000"/>
              </a:lnSpc>
              <a:spcBef>
                <a:spcPct val="0"/>
              </a:spcBef>
              <a:spcAft>
                <a:spcPct val="0"/>
              </a:spcAft>
              <a:defRPr sz="4000" b="1">
                <a:solidFill>
                  <a:schemeClr val="bg1"/>
                </a:solidFill>
                <a:latin typeface="+mj-lt"/>
                <a:ea typeface="+mj-ea"/>
                <a:cs typeface="+mj-cs"/>
              </a:defRPr>
            </a:lvl1pPr>
            <a:lvl2pPr algn="l" rtl="0" fontAlgn="base">
              <a:lnSpc>
                <a:spcPct val="80000"/>
              </a:lnSpc>
              <a:spcBef>
                <a:spcPct val="0"/>
              </a:spcBef>
              <a:spcAft>
                <a:spcPct val="0"/>
              </a:spcAft>
              <a:defRPr sz="2800" b="1">
                <a:solidFill>
                  <a:schemeClr val="tx2"/>
                </a:solidFill>
                <a:latin typeface="Arial" charset="0"/>
              </a:defRPr>
            </a:lvl2pPr>
            <a:lvl3pPr algn="l" rtl="0" fontAlgn="base">
              <a:lnSpc>
                <a:spcPct val="80000"/>
              </a:lnSpc>
              <a:spcBef>
                <a:spcPct val="0"/>
              </a:spcBef>
              <a:spcAft>
                <a:spcPct val="0"/>
              </a:spcAft>
              <a:defRPr sz="2800" b="1">
                <a:solidFill>
                  <a:schemeClr val="tx2"/>
                </a:solidFill>
                <a:latin typeface="Arial" charset="0"/>
              </a:defRPr>
            </a:lvl3pPr>
            <a:lvl4pPr algn="l" rtl="0" fontAlgn="base">
              <a:lnSpc>
                <a:spcPct val="80000"/>
              </a:lnSpc>
              <a:spcBef>
                <a:spcPct val="0"/>
              </a:spcBef>
              <a:spcAft>
                <a:spcPct val="0"/>
              </a:spcAft>
              <a:defRPr sz="2800" b="1">
                <a:solidFill>
                  <a:schemeClr val="tx2"/>
                </a:solidFill>
                <a:latin typeface="Arial" charset="0"/>
              </a:defRPr>
            </a:lvl4pPr>
            <a:lvl5pPr algn="l" rtl="0" fontAlgn="base">
              <a:lnSpc>
                <a:spcPct val="80000"/>
              </a:lnSpc>
              <a:spcBef>
                <a:spcPct val="0"/>
              </a:spcBef>
              <a:spcAft>
                <a:spcPct val="0"/>
              </a:spcAft>
              <a:defRPr sz="2800" b="1">
                <a:solidFill>
                  <a:schemeClr val="tx2"/>
                </a:solidFill>
                <a:latin typeface="Arial" charset="0"/>
              </a:defRPr>
            </a:lvl5pPr>
            <a:lvl6pPr marL="457200" algn="l" rtl="0" fontAlgn="base">
              <a:lnSpc>
                <a:spcPct val="80000"/>
              </a:lnSpc>
              <a:spcBef>
                <a:spcPct val="0"/>
              </a:spcBef>
              <a:spcAft>
                <a:spcPct val="0"/>
              </a:spcAft>
              <a:defRPr sz="2800" b="1">
                <a:solidFill>
                  <a:schemeClr val="tx2"/>
                </a:solidFill>
                <a:latin typeface="Arial" charset="0"/>
              </a:defRPr>
            </a:lvl6pPr>
            <a:lvl7pPr marL="914400" algn="l" rtl="0" fontAlgn="base">
              <a:lnSpc>
                <a:spcPct val="80000"/>
              </a:lnSpc>
              <a:spcBef>
                <a:spcPct val="0"/>
              </a:spcBef>
              <a:spcAft>
                <a:spcPct val="0"/>
              </a:spcAft>
              <a:defRPr sz="2800" b="1">
                <a:solidFill>
                  <a:schemeClr val="tx2"/>
                </a:solidFill>
                <a:latin typeface="Arial" charset="0"/>
              </a:defRPr>
            </a:lvl7pPr>
            <a:lvl8pPr marL="1371600" algn="l" rtl="0" fontAlgn="base">
              <a:lnSpc>
                <a:spcPct val="80000"/>
              </a:lnSpc>
              <a:spcBef>
                <a:spcPct val="0"/>
              </a:spcBef>
              <a:spcAft>
                <a:spcPct val="0"/>
              </a:spcAft>
              <a:defRPr sz="2800" b="1">
                <a:solidFill>
                  <a:schemeClr val="tx2"/>
                </a:solidFill>
                <a:latin typeface="Arial" charset="0"/>
              </a:defRPr>
            </a:lvl8pPr>
            <a:lvl9pPr marL="1828800" algn="l" rtl="0" fontAlgn="base">
              <a:lnSpc>
                <a:spcPct val="80000"/>
              </a:lnSpc>
              <a:spcBef>
                <a:spcPct val="0"/>
              </a:spcBef>
              <a:spcAft>
                <a:spcPct val="0"/>
              </a:spcAft>
              <a:defRPr sz="2800" b="1">
                <a:solidFill>
                  <a:schemeClr val="tx2"/>
                </a:solidFill>
                <a:latin typeface="Arial" charset="0"/>
              </a:defRPr>
            </a:lvl9pPr>
          </a:lstStyle>
          <a:p>
            <a:endParaRPr lang="nb-NO" sz="1000" kern="0" dirty="0" smtClean="0"/>
          </a:p>
        </p:txBody>
      </p:sp>
      <p:sp>
        <p:nvSpPr>
          <p:cNvPr id="27" name="Plassholder for tekst 2"/>
          <p:cNvSpPr>
            <a:spLocks noGrp="1"/>
          </p:cNvSpPr>
          <p:nvPr>
            <p:ph type="body" sz="quarter" idx="10" hasCustomPrompt="1"/>
          </p:nvPr>
        </p:nvSpPr>
        <p:spPr>
          <a:xfrm>
            <a:off x="504825" y="5438775"/>
            <a:ext cx="4638675" cy="928592"/>
          </a:xfrm>
          <a:prstGeom prst="rect">
            <a:avLst/>
          </a:prstGeom>
        </p:spPr>
        <p:txBody>
          <a:bodyPr anchor="b">
            <a:normAutofit/>
          </a:bodyPr>
          <a:lstStyle>
            <a:lvl1pPr marL="0" indent="0">
              <a:buNone/>
              <a:defRPr sz="1400" b="0" baseline="0">
                <a:solidFill>
                  <a:schemeClr val="bg1"/>
                </a:solidFill>
              </a:defRPr>
            </a:lvl1pPr>
          </a:lstStyle>
          <a:p>
            <a:pPr lvl="0"/>
            <a:r>
              <a:rPr lang="nb-NO" dirty="0" smtClean="0"/>
              <a:t>Dato  //  </a:t>
            </a:r>
            <a:r>
              <a:rPr lang="nb-NO" dirty="0" err="1" smtClean="0"/>
              <a:t>Innholdsansvarlig</a:t>
            </a:r>
            <a:endParaRPr lang="nb-NO" dirty="0"/>
          </a:p>
        </p:txBody>
      </p:sp>
      <p:sp>
        <p:nvSpPr>
          <p:cNvPr id="28" name="Rectangle 2"/>
          <p:cNvSpPr>
            <a:spLocks noGrp="1" noChangeArrowheads="1"/>
          </p:cNvSpPr>
          <p:nvPr>
            <p:ph type="ctrTitle" hasCustomPrompt="1"/>
          </p:nvPr>
        </p:nvSpPr>
        <p:spPr>
          <a:xfrm>
            <a:off x="515938" y="2797835"/>
            <a:ext cx="6130434" cy="1719709"/>
          </a:xfrm>
          <a:prstGeom prst="rect">
            <a:avLst/>
          </a:prstGeom>
        </p:spPr>
        <p:txBody>
          <a:bodyPr anchor="t">
            <a:normAutofit/>
          </a:bodyPr>
          <a:lstStyle>
            <a:lvl1pPr>
              <a:defRPr sz="3400" b="0">
                <a:solidFill>
                  <a:schemeClr val="bg1"/>
                </a:solidFill>
              </a:defRPr>
            </a:lvl1pPr>
          </a:lstStyle>
          <a:p>
            <a:pPr lvl="0"/>
            <a:r>
              <a:rPr lang="nb-NO" noProof="0" dirty="0" smtClean="0"/>
              <a:t>Klikk for å legge til en tittel</a:t>
            </a:r>
          </a:p>
        </p:txBody>
      </p:sp>
      <p:pic>
        <p:nvPicPr>
          <p:cNvPr id="29" name="Picture 8" descr="W:\DOKUMENT\Logo\2_hvit.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62922"/>
          <a:stretch/>
        </p:blipFill>
        <p:spPr bwMode="auto">
          <a:xfrm>
            <a:off x="3833808" y="4537422"/>
            <a:ext cx="3014662" cy="1830565"/>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9" descr="W:\DOKUMENT\Logo\1_hvit.pn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b="20865"/>
          <a:stretch/>
        </p:blipFill>
        <p:spPr bwMode="auto">
          <a:xfrm>
            <a:off x="5484013" y="2460972"/>
            <a:ext cx="2524125" cy="3907015"/>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9" descr="W:\DOKUMENT\Logo\1_hvit.pn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67129" b="79949"/>
          <a:stretch/>
        </p:blipFill>
        <p:spPr bwMode="auto">
          <a:xfrm>
            <a:off x="0" y="5378064"/>
            <a:ext cx="829692" cy="989923"/>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8" descr="W:\DOKUMENT\Logo\2_hvit.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77857" b="71268"/>
          <a:stretch/>
        </p:blipFill>
        <p:spPr bwMode="auto">
          <a:xfrm>
            <a:off x="0" y="4949439"/>
            <a:ext cx="667544" cy="1418548"/>
          </a:xfrm>
          <a:prstGeom prst="rect">
            <a:avLst/>
          </a:prstGeom>
          <a:noFill/>
          <a:extLst>
            <a:ext uri="{909E8E84-426E-40DD-AFC4-6F175D3DCCD1}">
              <a14:hiddenFill xmlns:a14="http://schemas.microsoft.com/office/drawing/2010/main">
                <a:solidFill>
                  <a:srgbClr val="FFFFFF"/>
                </a:solidFill>
              </a14:hiddenFill>
            </a:ext>
          </a:extLst>
        </p:spPr>
      </p:pic>
      <p:sp>
        <p:nvSpPr>
          <p:cNvPr id="33" name="Plassholder for bilde 3"/>
          <p:cNvSpPr>
            <a:spLocks noGrp="1" noChangeAspect="1"/>
          </p:cNvSpPr>
          <p:nvPr>
            <p:ph type="pic" sz="quarter" idx="11" hasCustomPrompt="1"/>
          </p:nvPr>
        </p:nvSpPr>
        <p:spPr bwMode="auto">
          <a:xfrm>
            <a:off x="6443137" y="2458306"/>
            <a:ext cx="2703775" cy="3909220"/>
          </a:xfrm>
          <a:custGeom>
            <a:avLst/>
            <a:gdLst>
              <a:gd name="connsiteX0" fmla="*/ 0 w 3495675"/>
              <a:gd name="connsiteY0" fmla="*/ 3906838 h 3906838"/>
              <a:gd name="connsiteX1" fmla="*/ 1165738 w 3495675"/>
              <a:gd name="connsiteY1" fmla="*/ 0 h 3906838"/>
              <a:gd name="connsiteX2" fmla="*/ 3495675 w 3495675"/>
              <a:gd name="connsiteY2" fmla="*/ 0 h 3906838"/>
              <a:gd name="connsiteX3" fmla="*/ 2329937 w 3495675"/>
              <a:gd name="connsiteY3" fmla="*/ 3906838 h 3906838"/>
              <a:gd name="connsiteX4" fmla="*/ 0 w 3495675"/>
              <a:gd name="connsiteY4" fmla="*/ 3906838 h 3906838"/>
              <a:gd name="connsiteX0" fmla="*/ 0 w 3495675"/>
              <a:gd name="connsiteY0" fmla="*/ 3906838 h 3906838"/>
              <a:gd name="connsiteX1" fmla="*/ 1165738 w 3495675"/>
              <a:gd name="connsiteY1" fmla="*/ 0 h 3906838"/>
              <a:gd name="connsiteX2" fmla="*/ 3495675 w 3495675"/>
              <a:gd name="connsiteY2" fmla="*/ 0 h 3906838"/>
              <a:gd name="connsiteX3" fmla="*/ 2155008 w 3495675"/>
              <a:gd name="connsiteY3" fmla="*/ 3906838 h 3906838"/>
              <a:gd name="connsiteX4" fmla="*/ 0 w 3495675"/>
              <a:gd name="connsiteY4" fmla="*/ 3906838 h 3906838"/>
              <a:gd name="connsiteX0" fmla="*/ 0 w 2167807"/>
              <a:gd name="connsiteY0" fmla="*/ 3906838 h 3906838"/>
              <a:gd name="connsiteX1" fmla="*/ 1165738 w 2167807"/>
              <a:gd name="connsiteY1" fmla="*/ 0 h 3906838"/>
              <a:gd name="connsiteX2" fmla="*/ 2167807 w 2167807"/>
              <a:gd name="connsiteY2" fmla="*/ 0 h 3906838"/>
              <a:gd name="connsiteX3" fmla="*/ 2155008 w 2167807"/>
              <a:gd name="connsiteY3" fmla="*/ 3906838 h 3906838"/>
              <a:gd name="connsiteX4" fmla="*/ 0 w 2167807"/>
              <a:gd name="connsiteY4" fmla="*/ 3906838 h 3906838"/>
              <a:gd name="connsiteX0" fmla="*/ 0 w 2167807"/>
              <a:gd name="connsiteY0" fmla="*/ 3906838 h 3909283"/>
              <a:gd name="connsiteX1" fmla="*/ 1165738 w 2167807"/>
              <a:gd name="connsiteY1" fmla="*/ 0 h 3909283"/>
              <a:gd name="connsiteX2" fmla="*/ 2167807 w 2167807"/>
              <a:gd name="connsiteY2" fmla="*/ 0 h 3909283"/>
              <a:gd name="connsiteX3" fmla="*/ 2159898 w 2167807"/>
              <a:gd name="connsiteY3" fmla="*/ 3909283 h 3909283"/>
              <a:gd name="connsiteX4" fmla="*/ 0 w 2167807"/>
              <a:gd name="connsiteY4" fmla="*/ 3906838 h 3909283"/>
              <a:gd name="connsiteX0" fmla="*/ 0 w 2167807"/>
              <a:gd name="connsiteY0" fmla="*/ 3906838 h 3906838"/>
              <a:gd name="connsiteX1" fmla="*/ 116573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5547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40491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34130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29889 w 2167807"/>
              <a:gd name="connsiteY1" fmla="*/ 2381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2686"/>
              <a:gd name="connsiteY0" fmla="*/ 3906838 h 3906838"/>
              <a:gd name="connsiteX1" fmla="*/ 1029889 w 2162686"/>
              <a:gd name="connsiteY1" fmla="*/ 2381 h 3906838"/>
              <a:gd name="connsiteX2" fmla="*/ 2133881 w 2162686"/>
              <a:gd name="connsiteY2" fmla="*/ 0 h 3906838"/>
              <a:gd name="connsiteX3" fmla="*/ 2162343 w 2162686"/>
              <a:gd name="connsiteY3" fmla="*/ 3904393 h 3906838"/>
              <a:gd name="connsiteX4" fmla="*/ 0 w 2162686"/>
              <a:gd name="connsiteY4" fmla="*/ 3906838 h 3906838"/>
              <a:gd name="connsiteX0" fmla="*/ 0 w 2139854"/>
              <a:gd name="connsiteY0" fmla="*/ 3906838 h 3906838"/>
              <a:gd name="connsiteX1" fmla="*/ 1029889 w 2139854"/>
              <a:gd name="connsiteY1" fmla="*/ 2381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39854"/>
              <a:gd name="connsiteY0" fmla="*/ 3906838 h 3906838"/>
              <a:gd name="connsiteX1" fmla="*/ 1032009 w 2139854"/>
              <a:gd name="connsiteY1" fmla="*/ 0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40410"/>
              <a:gd name="connsiteY0" fmla="*/ 3906838 h 3906838"/>
              <a:gd name="connsiteX1" fmla="*/ 1032009 w 2140410"/>
              <a:gd name="connsiteY1" fmla="*/ 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6838 h 3906838"/>
              <a:gd name="connsiteX1" fmla="*/ 1122479 w 2140410"/>
              <a:gd name="connsiteY1" fmla="*/ 635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7632 h 3907632"/>
              <a:gd name="connsiteX1" fmla="*/ 1120359 w 2140410"/>
              <a:gd name="connsiteY1" fmla="*/ 0 h 3907632"/>
              <a:gd name="connsiteX2" fmla="*/ 2140241 w 2140410"/>
              <a:gd name="connsiteY2" fmla="*/ 794 h 3907632"/>
              <a:gd name="connsiteX3" fmla="*/ 2139019 w 2140410"/>
              <a:gd name="connsiteY3" fmla="*/ 3905187 h 3907632"/>
              <a:gd name="connsiteX4" fmla="*/ 0 w 2140410"/>
              <a:gd name="connsiteY4" fmla="*/ 3907632 h 3907632"/>
              <a:gd name="connsiteX0" fmla="*/ 0 w 2401217"/>
              <a:gd name="connsiteY0" fmla="*/ 3907632 h 3907632"/>
              <a:gd name="connsiteX1" fmla="*/ 1381166 w 2401217"/>
              <a:gd name="connsiteY1" fmla="*/ 0 h 3907632"/>
              <a:gd name="connsiteX2" fmla="*/ 2401048 w 2401217"/>
              <a:gd name="connsiteY2" fmla="*/ 794 h 3907632"/>
              <a:gd name="connsiteX3" fmla="*/ 2399826 w 2401217"/>
              <a:gd name="connsiteY3" fmla="*/ 3905187 h 3907632"/>
              <a:gd name="connsiteX4" fmla="*/ 0 w 2401217"/>
              <a:gd name="connsiteY4" fmla="*/ 3907632 h 3907632"/>
              <a:gd name="connsiteX0" fmla="*/ 0 w 2407578"/>
              <a:gd name="connsiteY0" fmla="*/ 3907632 h 3907632"/>
              <a:gd name="connsiteX1" fmla="*/ 1387527 w 2407578"/>
              <a:gd name="connsiteY1" fmla="*/ 0 h 3907632"/>
              <a:gd name="connsiteX2" fmla="*/ 2407409 w 2407578"/>
              <a:gd name="connsiteY2" fmla="*/ 794 h 3907632"/>
              <a:gd name="connsiteX3" fmla="*/ 2406187 w 2407578"/>
              <a:gd name="connsiteY3" fmla="*/ 3905187 h 3907632"/>
              <a:gd name="connsiteX4" fmla="*/ 0 w 2407578"/>
              <a:gd name="connsiteY4" fmla="*/ 3907632 h 3907632"/>
              <a:gd name="connsiteX0" fmla="*/ 0 w 2411819"/>
              <a:gd name="connsiteY0" fmla="*/ 3910014 h 3910014"/>
              <a:gd name="connsiteX1" fmla="*/ 1391768 w 2411819"/>
              <a:gd name="connsiteY1" fmla="*/ 0 h 3910014"/>
              <a:gd name="connsiteX2" fmla="*/ 2411650 w 2411819"/>
              <a:gd name="connsiteY2" fmla="*/ 794 h 3910014"/>
              <a:gd name="connsiteX3" fmla="*/ 2410428 w 2411819"/>
              <a:gd name="connsiteY3" fmla="*/ 3905187 h 3910014"/>
              <a:gd name="connsiteX4" fmla="*/ 0 w 2411819"/>
              <a:gd name="connsiteY4" fmla="*/ 3910014 h 3910014"/>
              <a:gd name="connsiteX0" fmla="*/ 0 w 2407578"/>
              <a:gd name="connsiteY0" fmla="*/ 3905251 h 3905251"/>
              <a:gd name="connsiteX1" fmla="*/ 1387527 w 2407578"/>
              <a:gd name="connsiteY1" fmla="*/ 0 h 3905251"/>
              <a:gd name="connsiteX2" fmla="*/ 2407409 w 2407578"/>
              <a:gd name="connsiteY2" fmla="*/ 794 h 3905251"/>
              <a:gd name="connsiteX3" fmla="*/ 2406187 w 2407578"/>
              <a:gd name="connsiteY3" fmla="*/ 3905187 h 3905251"/>
              <a:gd name="connsiteX4" fmla="*/ 0 w 2407578"/>
              <a:gd name="connsiteY4" fmla="*/ 3905251 h 3905251"/>
              <a:gd name="connsiteX0" fmla="*/ 0 w 2407578"/>
              <a:gd name="connsiteY0" fmla="*/ 3910014 h 3910014"/>
              <a:gd name="connsiteX1" fmla="*/ 1391767 w 2407578"/>
              <a:gd name="connsiteY1" fmla="*/ 0 h 3910014"/>
              <a:gd name="connsiteX2" fmla="*/ 2407409 w 2407578"/>
              <a:gd name="connsiteY2" fmla="*/ 5557 h 3910014"/>
              <a:gd name="connsiteX3" fmla="*/ 2406187 w 2407578"/>
              <a:gd name="connsiteY3" fmla="*/ 3909950 h 3910014"/>
              <a:gd name="connsiteX4" fmla="*/ 0 w 2407578"/>
              <a:gd name="connsiteY4" fmla="*/ 3910014 h 3910014"/>
              <a:gd name="connsiteX0" fmla="*/ 0 w 2407578"/>
              <a:gd name="connsiteY0" fmla="*/ 3910014 h 3910014"/>
              <a:gd name="connsiteX1" fmla="*/ 1391767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407578"/>
              <a:gd name="connsiteY0" fmla="*/ 3909220 h 3909220"/>
              <a:gd name="connsiteX1" fmla="*/ 1393887 w 2407578"/>
              <a:gd name="connsiteY1" fmla="*/ 1588 h 3909220"/>
              <a:gd name="connsiteX2" fmla="*/ 2407409 w 2407578"/>
              <a:gd name="connsiteY2" fmla="*/ 0 h 3909220"/>
              <a:gd name="connsiteX3" fmla="*/ 2406187 w 2407578"/>
              <a:gd name="connsiteY3" fmla="*/ 3909156 h 3909220"/>
              <a:gd name="connsiteX4" fmla="*/ 0 w 2407578"/>
              <a:gd name="connsiteY4" fmla="*/ 3909220 h 3909220"/>
              <a:gd name="connsiteX0" fmla="*/ 0 w 2407578"/>
              <a:gd name="connsiteY0" fmla="*/ 3909220 h 3909220"/>
              <a:gd name="connsiteX1" fmla="*/ 1396008 w 2407578"/>
              <a:gd name="connsiteY1" fmla="*/ 6350 h 3909220"/>
              <a:gd name="connsiteX2" fmla="*/ 2407409 w 2407578"/>
              <a:gd name="connsiteY2" fmla="*/ 0 h 3909220"/>
              <a:gd name="connsiteX3" fmla="*/ 2406187 w 2407578"/>
              <a:gd name="connsiteY3" fmla="*/ 3909156 h 3909220"/>
              <a:gd name="connsiteX4" fmla="*/ 0 w 2407578"/>
              <a:gd name="connsiteY4" fmla="*/ 3909220 h 3909220"/>
              <a:gd name="connsiteX0" fmla="*/ 0 w 2407578"/>
              <a:gd name="connsiteY0" fmla="*/ 3909220 h 3909220"/>
              <a:gd name="connsiteX1" fmla="*/ 1393888 w 2407578"/>
              <a:gd name="connsiteY1" fmla="*/ 3969 h 3909220"/>
              <a:gd name="connsiteX2" fmla="*/ 2407409 w 2407578"/>
              <a:gd name="connsiteY2" fmla="*/ 0 h 3909220"/>
              <a:gd name="connsiteX3" fmla="*/ 2406187 w 2407578"/>
              <a:gd name="connsiteY3" fmla="*/ 3909156 h 3909220"/>
              <a:gd name="connsiteX4" fmla="*/ 0 w 2407578"/>
              <a:gd name="connsiteY4" fmla="*/ 3909220 h 3909220"/>
              <a:gd name="connsiteX0" fmla="*/ 0 w 2407578"/>
              <a:gd name="connsiteY0" fmla="*/ 3909220 h 3909220"/>
              <a:gd name="connsiteX1" fmla="*/ 1393888 w 2407578"/>
              <a:gd name="connsiteY1" fmla="*/ 3969 h 3909220"/>
              <a:gd name="connsiteX2" fmla="*/ 2407409 w 2407578"/>
              <a:gd name="connsiteY2" fmla="*/ 0 h 3909220"/>
              <a:gd name="connsiteX3" fmla="*/ 2406187 w 2407578"/>
              <a:gd name="connsiteY3" fmla="*/ 3909156 h 3909220"/>
              <a:gd name="connsiteX4" fmla="*/ 0 w 2407578"/>
              <a:gd name="connsiteY4" fmla="*/ 3909220 h 3909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7578" h="3909220">
                <a:moveTo>
                  <a:pt x="0" y="3909220"/>
                </a:moveTo>
                <a:lnTo>
                  <a:pt x="1393888" y="3969"/>
                </a:lnTo>
                <a:lnTo>
                  <a:pt x="2407409" y="0"/>
                </a:lnTo>
                <a:cubicBezTo>
                  <a:pt x="2403143" y="1302279"/>
                  <a:pt x="2410453" y="2606877"/>
                  <a:pt x="2406187" y="3909156"/>
                </a:cubicBezTo>
                <a:lnTo>
                  <a:pt x="0" y="3909220"/>
                </a:lnTo>
                <a:close/>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normAutofit/>
          </a:bodyPr>
          <a:lstStyle>
            <a:lvl1pPr marL="0" indent="0">
              <a:buNone/>
              <a:defRPr sz="900" baseline="0">
                <a:solidFill>
                  <a:schemeClr val="bg1"/>
                </a:solidFill>
              </a:defRPr>
            </a:lvl1pPr>
          </a:lstStyle>
          <a:p>
            <a:r>
              <a:rPr lang="nb-NO" dirty="0" smtClean="0"/>
              <a:t>Klikk på ikonet for å legge til et bilde</a:t>
            </a:r>
            <a:endParaRPr lang="nb-NO" dirty="0"/>
          </a:p>
        </p:txBody>
      </p:sp>
      <p:pic>
        <p:nvPicPr>
          <p:cNvPr id="34" name="Picture 6" descr="F:\F2823_KOM\Felles Filer\Rådgivingseksjonen\Profil og materiell\5. Profil og design\NAV profil\nav_logo\Til mal\nav_farger [Converted].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915816" y="593725"/>
            <a:ext cx="1383501" cy="87074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F:\F2823_KOM\Felles Filer\Rådgivingseksjonen\Profil og materiell\5. Profil og design\NAV profil\PowerPoint-mal\Med logo\png\ia_logo_symbol.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4932040" y="580501"/>
            <a:ext cx="954257" cy="897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8721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1_Tittellysbilde">
    <p:spTree>
      <p:nvGrpSpPr>
        <p:cNvPr id="1" name=""/>
        <p:cNvGrpSpPr/>
        <p:nvPr/>
      </p:nvGrpSpPr>
      <p:grpSpPr>
        <a:xfrm>
          <a:off x="0" y="0"/>
          <a:ext cx="0" cy="0"/>
          <a:chOff x="0" y="0"/>
          <a:chExt cx="0" cy="0"/>
        </a:xfrm>
      </p:grpSpPr>
      <p:sp>
        <p:nvSpPr>
          <p:cNvPr id="5" name="Rektangel 4"/>
          <p:cNvSpPr/>
          <p:nvPr userDrawn="1"/>
        </p:nvSpPr>
        <p:spPr>
          <a:xfrm>
            <a:off x="0" y="2460625"/>
            <a:ext cx="9144000" cy="3906838"/>
          </a:xfrm>
          <a:prstGeom prst="rect">
            <a:avLst/>
          </a:prstGeom>
          <a:solidFill>
            <a:srgbClr val="C3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b-NO" dirty="0"/>
          </a:p>
        </p:txBody>
      </p:sp>
      <p:sp>
        <p:nvSpPr>
          <p:cNvPr id="6" name="Rectangle 2"/>
          <p:cNvSpPr txBox="1">
            <a:spLocks noChangeArrowheads="1"/>
          </p:cNvSpPr>
          <p:nvPr userDrawn="1"/>
        </p:nvSpPr>
        <p:spPr bwMode="auto">
          <a:xfrm>
            <a:off x="1411288" y="6283325"/>
            <a:ext cx="6135687"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defRPr/>
            </a:pPr>
            <a:endParaRPr lang="nb-NO" altLang="nb-NO" sz="1000" b="1" smtClean="0">
              <a:solidFill>
                <a:schemeClr val="bg1"/>
              </a:solidFill>
            </a:endParaRPr>
          </a:p>
        </p:txBody>
      </p:sp>
      <p:pic>
        <p:nvPicPr>
          <p:cNvPr id="7" name="Picture 8" descr="W:\DOKUMENT\Logo\2_hvit.png"/>
          <p:cNvPicPr>
            <a:picLocks noChangeAspect="1" noChangeArrowheads="1"/>
          </p:cNvPicPr>
          <p:nvPr userDrawn="1"/>
        </p:nvPicPr>
        <p:blipFill>
          <a:blip r:embed="rId2">
            <a:extLst>
              <a:ext uri="{28A0092B-C50C-407E-A947-70E740481C1C}">
                <a14:useLocalDpi xmlns:a14="http://schemas.microsoft.com/office/drawing/2010/main" val="0"/>
              </a:ext>
            </a:extLst>
          </a:blip>
          <a:srcRect b="62923"/>
          <a:stretch>
            <a:fillRect/>
          </a:stretch>
        </p:blipFill>
        <p:spPr bwMode="auto">
          <a:xfrm>
            <a:off x="3833813" y="4537075"/>
            <a:ext cx="3014662" cy="183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9" descr="W:\DOKUMENT\Logo\1_hvit.png"/>
          <p:cNvPicPr>
            <a:picLocks noChangeAspect="1" noChangeArrowheads="1"/>
          </p:cNvPicPr>
          <p:nvPr userDrawn="1"/>
        </p:nvPicPr>
        <p:blipFill>
          <a:blip r:embed="rId3">
            <a:extLst>
              <a:ext uri="{28A0092B-C50C-407E-A947-70E740481C1C}">
                <a14:useLocalDpi xmlns:a14="http://schemas.microsoft.com/office/drawing/2010/main" val="0"/>
              </a:ext>
            </a:extLst>
          </a:blip>
          <a:srcRect b="20865"/>
          <a:stretch>
            <a:fillRect/>
          </a:stretch>
        </p:blipFill>
        <p:spPr bwMode="auto">
          <a:xfrm>
            <a:off x="5483225" y="2460625"/>
            <a:ext cx="2524125" cy="390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9" descr="W:\DOKUMENT\Logo\1_hvit.png"/>
          <p:cNvPicPr>
            <a:picLocks noChangeAspect="1" noChangeArrowheads="1"/>
          </p:cNvPicPr>
          <p:nvPr userDrawn="1"/>
        </p:nvPicPr>
        <p:blipFill>
          <a:blip r:embed="rId3">
            <a:extLst>
              <a:ext uri="{28A0092B-C50C-407E-A947-70E740481C1C}">
                <a14:useLocalDpi xmlns:a14="http://schemas.microsoft.com/office/drawing/2010/main" val="0"/>
              </a:ext>
            </a:extLst>
          </a:blip>
          <a:srcRect l="67130" b="79948"/>
          <a:stretch>
            <a:fillRect/>
          </a:stretch>
        </p:blipFill>
        <p:spPr bwMode="auto">
          <a:xfrm>
            <a:off x="0" y="5378450"/>
            <a:ext cx="830263"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descr="W:\DOKUMENT\Logo\2_hvit.png"/>
          <p:cNvPicPr>
            <a:picLocks noChangeAspect="1" noChangeArrowheads="1"/>
          </p:cNvPicPr>
          <p:nvPr userDrawn="1"/>
        </p:nvPicPr>
        <p:blipFill>
          <a:blip r:embed="rId2">
            <a:extLst>
              <a:ext uri="{28A0092B-C50C-407E-A947-70E740481C1C}">
                <a14:useLocalDpi xmlns:a14="http://schemas.microsoft.com/office/drawing/2010/main" val="0"/>
              </a:ext>
            </a:extLst>
          </a:blip>
          <a:srcRect l="77856" b="71268"/>
          <a:stretch>
            <a:fillRect/>
          </a:stretch>
        </p:blipFill>
        <p:spPr bwMode="auto">
          <a:xfrm>
            <a:off x="0" y="4949825"/>
            <a:ext cx="668338" cy="141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descr="F:\F2823_KOM\Felles Filer\Rådgivingseksjonen\Profil og materiell\5. Profil og design\NAV profil\nav_logo\Til mal\nav_farger [Converted].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916238" y="593725"/>
            <a:ext cx="1382712"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F:\F2823_KOM\Felles Filer\Rådgivingseksjonen\Profil og materiell\5. Profil og design\NAV profil\PowerPoint-mal\Med logo\png\ia_logo_symbol.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4932363" y="581025"/>
            <a:ext cx="954087"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Plassholder for tekst 2"/>
          <p:cNvSpPr>
            <a:spLocks noGrp="1"/>
          </p:cNvSpPr>
          <p:nvPr>
            <p:ph type="body" sz="quarter" idx="10"/>
          </p:nvPr>
        </p:nvSpPr>
        <p:spPr>
          <a:xfrm>
            <a:off x="504825" y="5438775"/>
            <a:ext cx="4638675" cy="928592"/>
          </a:xfrm>
          <a:prstGeom prst="rect">
            <a:avLst/>
          </a:prstGeom>
        </p:spPr>
        <p:txBody>
          <a:bodyPr anchor="b">
            <a:normAutofit/>
          </a:bodyPr>
          <a:lstStyle>
            <a:lvl1pPr marL="0" indent="0">
              <a:buNone/>
              <a:defRPr sz="1400" b="0" baseline="0">
                <a:solidFill>
                  <a:schemeClr val="bg1"/>
                </a:solidFill>
              </a:defRPr>
            </a:lvl1pPr>
          </a:lstStyle>
          <a:p>
            <a:pPr lvl="0"/>
            <a:r>
              <a:rPr lang="nb-NO" smtClean="0"/>
              <a:t>Klikk for å redigere tekststiler i malen</a:t>
            </a:r>
          </a:p>
        </p:txBody>
      </p:sp>
      <p:sp>
        <p:nvSpPr>
          <p:cNvPr id="28" name="Rectangle 2"/>
          <p:cNvSpPr>
            <a:spLocks noGrp="1" noChangeArrowheads="1"/>
          </p:cNvSpPr>
          <p:nvPr>
            <p:ph type="ctrTitle"/>
          </p:nvPr>
        </p:nvSpPr>
        <p:spPr>
          <a:xfrm>
            <a:off x="515938" y="2797835"/>
            <a:ext cx="6130434" cy="1719709"/>
          </a:xfrm>
          <a:prstGeom prst="rect">
            <a:avLst/>
          </a:prstGeom>
        </p:spPr>
        <p:txBody>
          <a:bodyPr anchor="t">
            <a:normAutofit/>
          </a:bodyPr>
          <a:lstStyle>
            <a:lvl1pPr>
              <a:defRPr sz="3400" b="0">
                <a:solidFill>
                  <a:schemeClr val="bg1"/>
                </a:solidFill>
              </a:defRPr>
            </a:lvl1pPr>
          </a:lstStyle>
          <a:p>
            <a:pPr lvl="0"/>
            <a:r>
              <a:rPr lang="nb-NO" noProof="0" smtClean="0"/>
              <a:t>Klikk for å redigere tittelstil</a:t>
            </a:r>
            <a:endParaRPr lang="nb-NO" noProof="0" dirty="0" smtClean="0"/>
          </a:p>
        </p:txBody>
      </p:sp>
      <p:sp>
        <p:nvSpPr>
          <p:cNvPr id="33" name="Plassholder for bilde 3"/>
          <p:cNvSpPr>
            <a:spLocks noGrp="1" noChangeAspect="1"/>
          </p:cNvSpPr>
          <p:nvPr>
            <p:ph type="pic" sz="quarter" idx="11"/>
          </p:nvPr>
        </p:nvSpPr>
        <p:spPr bwMode="auto">
          <a:xfrm>
            <a:off x="6443137" y="2458306"/>
            <a:ext cx="2703775" cy="3909220"/>
          </a:xfrm>
          <a:custGeom>
            <a:avLst/>
            <a:gdLst>
              <a:gd name="connsiteX0" fmla="*/ 0 w 3495675"/>
              <a:gd name="connsiteY0" fmla="*/ 3906838 h 3906838"/>
              <a:gd name="connsiteX1" fmla="*/ 1165738 w 3495675"/>
              <a:gd name="connsiteY1" fmla="*/ 0 h 3906838"/>
              <a:gd name="connsiteX2" fmla="*/ 3495675 w 3495675"/>
              <a:gd name="connsiteY2" fmla="*/ 0 h 3906838"/>
              <a:gd name="connsiteX3" fmla="*/ 2329937 w 3495675"/>
              <a:gd name="connsiteY3" fmla="*/ 3906838 h 3906838"/>
              <a:gd name="connsiteX4" fmla="*/ 0 w 3495675"/>
              <a:gd name="connsiteY4" fmla="*/ 3906838 h 3906838"/>
              <a:gd name="connsiteX0" fmla="*/ 0 w 3495675"/>
              <a:gd name="connsiteY0" fmla="*/ 3906838 h 3906838"/>
              <a:gd name="connsiteX1" fmla="*/ 1165738 w 3495675"/>
              <a:gd name="connsiteY1" fmla="*/ 0 h 3906838"/>
              <a:gd name="connsiteX2" fmla="*/ 3495675 w 3495675"/>
              <a:gd name="connsiteY2" fmla="*/ 0 h 3906838"/>
              <a:gd name="connsiteX3" fmla="*/ 2155008 w 3495675"/>
              <a:gd name="connsiteY3" fmla="*/ 3906838 h 3906838"/>
              <a:gd name="connsiteX4" fmla="*/ 0 w 3495675"/>
              <a:gd name="connsiteY4" fmla="*/ 3906838 h 3906838"/>
              <a:gd name="connsiteX0" fmla="*/ 0 w 2167807"/>
              <a:gd name="connsiteY0" fmla="*/ 3906838 h 3906838"/>
              <a:gd name="connsiteX1" fmla="*/ 1165738 w 2167807"/>
              <a:gd name="connsiteY1" fmla="*/ 0 h 3906838"/>
              <a:gd name="connsiteX2" fmla="*/ 2167807 w 2167807"/>
              <a:gd name="connsiteY2" fmla="*/ 0 h 3906838"/>
              <a:gd name="connsiteX3" fmla="*/ 2155008 w 2167807"/>
              <a:gd name="connsiteY3" fmla="*/ 3906838 h 3906838"/>
              <a:gd name="connsiteX4" fmla="*/ 0 w 2167807"/>
              <a:gd name="connsiteY4" fmla="*/ 3906838 h 3906838"/>
              <a:gd name="connsiteX0" fmla="*/ 0 w 2167807"/>
              <a:gd name="connsiteY0" fmla="*/ 3906838 h 3909283"/>
              <a:gd name="connsiteX1" fmla="*/ 1165738 w 2167807"/>
              <a:gd name="connsiteY1" fmla="*/ 0 h 3909283"/>
              <a:gd name="connsiteX2" fmla="*/ 2167807 w 2167807"/>
              <a:gd name="connsiteY2" fmla="*/ 0 h 3909283"/>
              <a:gd name="connsiteX3" fmla="*/ 2159898 w 2167807"/>
              <a:gd name="connsiteY3" fmla="*/ 3909283 h 3909283"/>
              <a:gd name="connsiteX4" fmla="*/ 0 w 2167807"/>
              <a:gd name="connsiteY4" fmla="*/ 3906838 h 3909283"/>
              <a:gd name="connsiteX0" fmla="*/ 0 w 2167807"/>
              <a:gd name="connsiteY0" fmla="*/ 3906838 h 3906838"/>
              <a:gd name="connsiteX1" fmla="*/ 116573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5547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40491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34130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29889 w 2167807"/>
              <a:gd name="connsiteY1" fmla="*/ 2381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2686"/>
              <a:gd name="connsiteY0" fmla="*/ 3906838 h 3906838"/>
              <a:gd name="connsiteX1" fmla="*/ 1029889 w 2162686"/>
              <a:gd name="connsiteY1" fmla="*/ 2381 h 3906838"/>
              <a:gd name="connsiteX2" fmla="*/ 2133881 w 2162686"/>
              <a:gd name="connsiteY2" fmla="*/ 0 h 3906838"/>
              <a:gd name="connsiteX3" fmla="*/ 2162343 w 2162686"/>
              <a:gd name="connsiteY3" fmla="*/ 3904393 h 3906838"/>
              <a:gd name="connsiteX4" fmla="*/ 0 w 2162686"/>
              <a:gd name="connsiteY4" fmla="*/ 3906838 h 3906838"/>
              <a:gd name="connsiteX0" fmla="*/ 0 w 2139854"/>
              <a:gd name="connsiteY0" fmla="*/ 3906838 h 3906838"/>
              <a:gd name="connsiteX1" fmla="*/ 1029889 w 2139854"/>
              <a:gd name="connsiteY1" fmla="*/ 2381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39854"/>
              <a:gd name="connsiteY0" fmla="*/ 3906838 h 3906838"/>
              <a:gd name="connsiteX1" fmla="*/ 1032009 w 2139854"/>
              <a:gd name="connsiteY1" fmla="*/ 0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40410"/>
              <a:gd name="connsiteY0" fmla="*/ 3906838 h 3906838"/>
              <a:gd name="connsiteX1" fmla="*/ 1032009 w 2140410"/>
              <a:gd name="connsiteY1" fmla="*/ 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6838 h 3906838"/>
              <a:gd name="connsiteX1" fmla="*/ 1122479 w 2140410"/>
              <a:gd name="connsiteY1" fmla="*/ 635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7632 h 3907632"/>
              <a:gd name="connsiteX1" fmla="*/ 1120359 w 2140410"/>
              <a:gd name="connsiteY1" fmla="*/ 0 h 3907632"/>
              <a:gd name="connsiteX2" fmla="*/ 2140241 w 2140410"/>
              <a:gd name="connsiteY2" fmla="*/ 794 h 3907632"/>
              <a:gd name="connsiteX3" fmla="*/ 2139019 w 2140410"/>
              <a:gd name="connsiteY3" fmla="*/ 3905187 h 3907632"/>
              <a:gd name="connsiteX4" fmla="*/ 0 w 2140410"/>
              <a:gd name="connsiteY4" fmla="*/ 3907632 h 3907632"/>
              <a:gd name="connsiteX0" fmla="*/ 0 w 2401217"/>
              <a:gd name="connsiteY0" fmla="*/ 3907632 h 3907632"/>
              <a:gd name="connsiteX1" fmla="*/ 1381166 w 2401217"/>
              <a:gd name="connsiteY1" fmla="*/ 0 h 3907632"/>
              <a:gd name="connsiteX2" fmla="*/ 2401048 w 2401217"/>
              <a:gd name="connsiteY2" fmla="*/ 794 h 3907632"/>
              <a:gd name="connsiteX3" fmla="*/ 2399826 w 2401217"/>
              <a:gd name="connsiteY3" fmla="*/ 3905187 h 3907632"/>
              <a:gd name="connsiteX4" fmla="*/ 0 w 2401217"/>
              <a:gd name="connsiteY4" fmla="*/ 3907632 h 3907632"/>
              <a:gd name="connsiteX0" fmla="*/ 0 w 2407578"/>
              <a:gd name="connsiteY0" fmla="*/ 3907632 h 3907632"/>
              <a:gd name="connsiteX1" fmla="*/ 1387527 w 2407578"/>
              <a:gd name="connsiteY1" fmla="*/ 0 h 3907632"/>
              <a:gd name="connsiteX2" fmla="*/ 2407409 w 2407578"/>
              <a:gd name="connsiteY2" fmla="*/ 794 h 3907632"/>
              <a:gd name="connsiteX3" fmla="*/ 2406187 w 2407578"/>
              <a:gd name="connsiteY3" fmla="*/ 3905187 h 3907632"/>
              <a:gd name="connsiteX4" fmla="*/ 0 w 2407578"/>
              <a:gd name="connsiteY4" fmla="*/ 3907632 h 3907632"/>
              <a:gd name="connsiteX0" fmla="*/ 0 w 2411819"/>
              <a:gd name="connsiteY0" fmla="*/ 3910014 h 3910014"/>
              <a:gd name="connsiteX1" fmla="*/ 1391768 w 2411819"/>
              <a:gd name="connsiteY1" fmla="*/ 0 h 3910014"/>
              <a:gd name="connsiteX2" fmla="*/ 2411650 w 2411819"/>
              <a:gd name="connsiteY2" fmla="*/ 794 h 3910014"/>
              <a:gd name="connsiteX3" fmla="*/ 2410428 w 2411819"/>
              <a:gd name="connsiteY3" fmla="*/ 3905187 h 3910014"/>
              <a:gd name="connsiteX4" fmla="*/ 0 w 2411819"/>
              <a:gd name="connsiteY4" fmla="*/ 3910014 h 3910014"/>
              <a:gd name="connsiteX0" fmla="*/ 0 w 2407578"/>
              <a:gd name="connsiteY0" fmla="*/ 3905251 h 3905251"/>
              <a:gd name="connsiteX1" fmla="*/ 1387527 w 2407578"/>
              <a:gd name="connsiteY1" fmla="*/ 0 h 3905251"/>
              <a:gd name="connsiteX2" fmla="*/ 2407409 w 2407578"/>
              <a:gd name="connsiteY2" fmla="*/ 794 h 3905251"/>
              <a:gd name="connsiteX3" fmla="*/ 2406187 w 2407578"/>
              <a:gd name="connsiteY3" fmla="*/ 3905187 h 3905251"/>
              <a:gd name="connsiteX4" fmla="*/ 0 w 2407578"/>
              <a:gd name="connsiteY4" fmla="*/ 3905251 h 3905251"/>
              <a:gd name="connsiteX0" fmla="*/ 0 w 2407578"/>
              <a:gd name="connsiteY0" fmla="*/ 3910014 h 3910014"/>
              <a:gd name="connsiteX1" fmla="*/ 1391767 w 2407578"/>
              <a:gd name="connsiteY1" fmla="*/ 0 h 3910014"/>
              <a:gd name="connsiteX2" fmla="*/ 2407409 w 2407578"/>
              <a:gd name="connsiteY2" fmla="*/ 5557 h 3910014"/>
              <a:gd name="connsiteX3" fmla="*/ 2406187 w 2407578"/>
              <a:gd name="connsiteY3" fmla="*/ 3909950 h 3910014"/>
              <a:gd name="connsiteX4" fmla="*/ 0 w 2407578"/>
              <a:gd name="connsiteY4" fmla="*/ 3910014 h 3910014"/>
              <a:gd name="connsiteX0" fmla="*/ 0 w 2407578"/>
              <a:gd name="connsiteY0" fmla="*/ 3910014 h 3910014"/>
              <a:gd name="connsiteX1" fmla="*/ 1391767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407578"/>
              <a:gd name="connsiteY0" fmla="*/ 3909220 h 3909220"/>
              <a:gd name="connsiteX1" fmla="*/ 1393887 w 2407578"/>
              <a:gd name="connsiteY1" fmla="*/ 1588 h 3909220"/>
              <a:gd name="connsiteX2" fmla="*/ 2407409 w 2407578"/>
              <a:gd name="connsiteY2" fmla="*/ 0 h 3909220"/>
              <a:gd name="connsiteX3" fmla="*/ 2406187 w 2407578"/>
              <a:gd name="connsiteY3" fmla="*/ 3909156 h 3909220"/>
              <a:gd name="connsiteX4" fmla="*/ 0 w 2407578"/>
              <a:gd name="connsiteY4" fmla="*/ 3909220 h 3909220"/>
              <a:gd name="connsiteX0" fmla="*/ 0 w 2407578"/>
              <a:gd name="connsiteY0" fmla="*/ 3909220 h 3909220"/>
              <a:gd name="connsiteX1" fmla="*/ 1396008 w 2407578"/>
              <a:gd name="connsiteY1" fmla="*/ 6350 h 3909220"/>
              <a:gd name="connsiteX2" fmla="*/ 2407409 w 2407578"/>
              <a:gd name="connsiteY2" fmla="*/ 0 h 3909220"/>
              <a:gd name="connsiteX3" fmla="*/ 2406187 w 2407578"/>
              <a:gd name="connsiteY3" fmla="*/ 3909156 h 3909220"/>
              <a:gd name="connsiteX4" fmla="*/ 0 w 2407578"/>
              <a:gd name="connsiteY4" fmla="*/ 3909220 h 3909220"/>
              <a:gd name="connsiteX0" fmla="*/ 0 w 2407578"/>
              <a:gd name="connsiteY0" fmla="*/ 3909220 h 3909220"/>
              <a:gd name="connsiteX1" fmla="*/ 1393888 w 2407578"/>
              <a:gd name="connsiteY1" fmla="*/ 3969 h 3909220"/>
              <a:gd name="connsiteX2" fmla="*/ 2407409 w 2407578"/>
              <a:gd name="connsiteY2" fmla="*/ 0 h 3909220"/>
              <a:gd name="connsiteX3" fmla="*/ 2406187 w 2407578"/>
              <a:gd name="connsiteY3" fmla="*/ 3909156 h 3909220"/>
              <a:gd name="connsiteX4" fmla="*/ 0 w 2407578"/>
              <a:gd name="connsiteY4" fmla="*/ 3909220 h 3909220"/>
              <a:gd name="connsiteX0" fmla="*/ 0 w 2407578"/>
              <a:gd name="connsiteY0" fmla="*/ 3909220 h 3909220"/>
              <a:gd name="connsiteX1" fmla="*/ 1393888 w 2407578"/>
              <a:gd name="connsiteY1" fmla="*/ 3969 h 3909220"/>
              <a:gd name="connsiteX2" fmla="*/ 2407409 w 2407578"/>
              <a:gd name="connsiteY2" fmla="*/ 0 h 3909220"/>
              <a:gd name="connsiteX3" fmla="*/ 2406187 w 2407578"/>
              <a:gd name="connsiteY3" fmla="*/ 3909156 h 3909220"/>
              <a:gd name="connsiteX4" fmla="*/ 0 w 2407578"/>
              <a:gd name="connsiteY4" fmla="*/ 3909220 h 3909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7578" h="3909220">
                <a:moveTo>
                  <a:pt x="0" y="3909220"/>
                </a:moveTo>
                <a:lnTo>
                  <a:pt x="1393888" y="3969"/>
                </a:lnTo>
                <a:lnTo>
                  <a:pt x="2407409" y="0"/>
                </a:lnTo>
                <a:cubicBezTo>
                  <a:pt x="2403143" y="1302279"/>
                  <a:pt x="2410453" y="2606877"/>
                  <a:pt x="2406187" y="3909156"/>
                </a:cubicBezTo>
                <a:lnTo>
                  <a:pt x="0" y="3909220"/>
                </a:lnTo>
                <a:close/>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normAutofit/>
          </a:bodyPr>
          <a:lstStyle>
            <a:lvl1pPr marL="0" indent="0">
              <a:buNone/>
              <a:defRPr sz="900" baseline="0">
                <a:solidFill>
                  <a:schemeClr val="bg1"/>
                </a:solidFill>
              </a:defRPr>
            </a:lvl1pPr>
          </a:lstStyle>
          <a:p>
            <a:pPr lvl="0"/>
            <a:r>
              <a:rPr lang="nb-NO" noProof="0" smtClean="0"/>
              <a:t>Klikk ikonet for å legge til et bilde</a:t>
            </a:r>
            <a:endParaRPr lang="nb-NO" noProof="0" dirty="0"/>
          </a:p>
        </p:txBody>
      </p:sp>
    </p:spTree>
    <p:extLst>
      <p:ext uri="{BB962C8B-B14F-4D97-AF65-F5344CB8AC3E}">
        <p14:creationId xmlns:p14="http://schemas.microsoft.com/office/powerpoint/2010/main" val="3852839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27_Tittel og innhold">
    <p:spTree>
      <p:nvGrpSpPr>
        <p:cNvPr id="1" name=""/>
        <p:cNvGrpSpPr/>
        <p:nvPr/>
      </p:nvGrpSpPr>
      <p:grpSpPr>
        <a:xfrm>
          <a:off x="0" y="0"/>
          <a:ext cx="0" cy="0"/>
          <a:chOff x="0" y="0"/>
          <a:chExt cx="0" cy="0"/>
        </a:xfrm>
      </p:grpSpPr>
      <p:sp>
        <p:nvSpPr>
          <p:cNvPr id="7" name="Rectangle 3"/>
          <p:cNvSpPr>
            <a:spLocks noGrp="1" noChangeArrowheads="1"/>
          </p:cNvSpPr>
          <p:nvPr>
            <p:ph idx="1"/>
          </p:nvPr>
        </p:nvSpPr>
        <p:spPr bwMode="auto">
          <a:xfrm>
            <a:off x="385763" y="1412776"/>
            <a:ext cx="8372475" cy="485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smtClean="0"/>
          </a:p>
        </p:txBody>
      </p:sp>
      <p:sp>
        <p:nvSpPr>
          <p:cNvPr id="8" name="Rectangle 2"/>
          <p:cNvSpPr>
            <a:spLocks noGrp="1" noChangeArrowheads="1"/>
          </p:cNvSpPr>
          <p:nvPr>
            <p:ph type="title"/>
          </p:nvPr>
        </p:nvSpPr>
        <p:spPr bwMode="auto">
          <a:xfrm>
            <a:off x="378619" y="190500"/>
            <a:ext cx="8386763" cy="1083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nb-NO" smtClean="0"/>
              <a:t>Klikk for å redigere tittelstil</a:t>
            </a:r>
            <a:endParaRPr lang="nb-NO" dirty="0" smtClean="0"/>
          </a:p>
        </p:txBody>
      </p:sp>
    </p:spTree>
    <p:extLst>
      <p:ext uri="{BB962C8B-B14F-4D97-AF65-F5344CB8AC3E}">
        <p14:creationId xmlns:p14="http://schemas.microsoft.com/office/powerpoint/2010/main" val="34738598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tel og diagram">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60726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tel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dirty="0" smtClean="0"/>
              <a:t>Klikk for å redigere tittelstil</a:t>
            </a:r>
            <a:endParaRPr lang="nb-NO" dirty="0"/>
          </a:p>
        </p:txBody>
      </p:sp>
      <p:sp>
        <p:nvSpPr>
          <p:cNvPr id="3" name="Plassholder for innhold 2"/>
          <p:cNvSpPr>
            <a:spLocks noGrp="1"/>
          </p:cNvSpPr>
          <p:nvPr>
            <p:ph idx="1"/>
          </p:nvPr>
        </p:nvSpPr>
        <p:spPr>
          <a:xfrm>
            <a:off x="457200" y="1600200"/>
            <a:ext cx="8229600" cy="4525963"/>
          </a:xfrm>
          <a:prstGeom prst="rect">
            <a:avLst/>
          </a:prstGeom>
        </p:spPr>
        <p:txBody>
          <a:body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4" name="Plassholder for bunntekst 4"/>
          <p:cNvSpPr>
            <a:spLocks noGrp="1"/>
          </p:cNvSpPr>
          <p:nvPr>
            <p:ph type="ftr" sz="quarter" idx="10"/>
          </p:nvPr>
        </p:nvSpPr>
        <p:spPr>
          <a:xfrm>
            <a:off x="3124200" y="6356350"/>
            <a:ext cx="2895600" cy="365125"/>
          </a:xfrm>
          <a:prstGeom prst="rect">
            <a:avLst/>
          </a:prstGeom>
        </p:spPr>
        <p:txBody>
          <a:bodyPr/>
          <a:lstStyle>
            <a:lvl1pPr>
              <a:defRPr/>
            </a:lvl1pPr>
          </a:lstStyle>
          <a:p>
            <a:pPr>
              <a:defRPr/>
            </a:pPr>
            <a:endParaRPr lang="nb-NO"/>
          </a:p>
        </p:txBody>
      </p:sp>
    </p:spTree>
    <p:extLst>
      <p:ext uri="{BB962C8B-B14F-4D97-AF65-F5344CB8AC3E}">
        <p14:creationId xmlns:p14="http://schemas.microsoft.com/office/powerpoint/2010/main" val="1573307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7" name="Rectangle 3"/>
          <p:cNvSpPr>
            <a:spLocks noGrp="1" noChangeArrowheads="1"/>
          </p:cNvSpPr>
          <p:nvPr>
            <p:ph idx="1"/>
          </p:nvPr>
        </p:nvSpPr>
        <p:spPr bwMode="auto">
          <a:xfrm>
            <a:off x="385763" y="1412776"/>
            <a:ext cx="8372475" cy="485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p>
          <a:p>
            <a:pPr lvl="3"/>
            <a:endParaRPr lang="nb-NO" dirty="0" smtClean="0"/>
          </a:p>
        </p:txBody>
      </p:sp>
      <p:sp>
        <p:nvSpPr>
          <p:cNvPr id="8" name="Rectangle 2"/>
          <p:cNvSpPr>
            <a:spLocks noGrp="1" noChangeArrowheads="1"/>
          </p:cNvSpPr>
          <p:nvPr>
            <p:ph type="title"/>
          </p:nvPr>
        </p:nvSpPr>
        <p:spPr bwMode="auto">
          <a:xfrm>
            <a:off x="378619" y="190500"/>
            <a:ext cx="8386763" cy="1083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nb-NO" dirty="0" smtClean="0"/>
              <a:t>Klikk for å redigere tittelstil</a:t>
            </a:r>
          </a:p>
        </p:txBody>
      </p:sp>
    </p:spTree>
    <p:extLst>
      <p:ext uri="{BB962C8B-B14F-4D97-AF65-F5344CB8AC3E}">
        <p14:creationId xmlns:p14="http://schemas.microsoft.com/office/powerpoint/2010/main" val="1668659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kst og bild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Rectangle 3"/>
          <p:cNvSpPr>
            <a:spLocks noGrp="1" noChangeArrowheads="1"/>
          </p:cNvSpPr>
          <p:nvPr>
            <p:ph idx="1"/>
          </p:nvPr>
        </p:nvSpPr>
        <p:spPr bwMode="auto">
          <a:xfrm>
            <a:off x="385763" y="1405546"/>
            <a:ext cx="5338365" cy="4866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p>
          <a:p>
            <a:pPr lvl="3"/>
            <a:endParaRPr lang="nb-NO" dirty="0" smtClean="0"/>
          </a:p>
        </p:txBody>
      </p:sp>
      <p:sp>
        <p:nvSpPr>
          <p:cNvPr id="7" name="Plassholder for bilde 6"/>
          <p:cNvSpPr>
            <a:spLocks noGrp="1"/>
          </p:cNvSpPr>
          <p:nvPr>
            <p:ph type="pic" sz="quarter" idx="10" hasCustomPrompt="1"/>
          </p:nvPr>
        </p:nvSpPr>
        <p:spPr>
          <a:xfrm>
            <a:off x="5867400" y="1412776"/>
            <a:ext cx="2902330" cy="4875279"/>
          </a:xfrm>
        </p:spPr>
        <p:txBody>
          <a:bodyPr/>
          <a:lstStyle>
            <a:lvl1pPr marL="0" indent="0">
              <a:buNone/>
              <a:defRPr/>
            </a:lvl1pPr>
          </a:lstStyle>
          <a:p>
            <a:r>
              <a:rPr lang="nb-NO" dirty="0" smtClean="0"/>
              <a:t>Klikk for å legge til et bilde</a:t>
            </a:r>
            <a:endParaRPr lang="nb-NO" dirty="0"/>
          </a:p>
        </p:txBody>
      </p:sp>
    </p:spTree>
    <p:extLst>
      <p:ext uri="{BB962C8B-B14F-4D97-AF65-F5344CB8AC3E}">
        <p14:creationId xmlns:p14="http://schemas.microsoft.com/office/powerpoint/2010/main" val="14220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7" name="Rectangle 3"/>
          <p:cNvSpPr>
            <a:spLocks noGrp="1" noChangeArrowheads="1"/>
          </p:cNvSpPr>
          <p:nvPr>
            <p:ph idx="13" hasCustomPrompt="1"/>
          </p:nvPr>
        </p:nvSpPr>
        <p:spPr bwMode="auto">
          <a:xfrm>
            <a:off x="4654282" y="1410353"/>
            <a:ext cx="4114229" cy="699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0" indent="0">
              <a:buFont typeface="Wingdings" panose="05000000000000000000" pitchFamily="2" charset="2"/>
              <a:buNone/>
              <a:defRPr sz="2200">
                <a:latin typeface="Arial" panose="020B0604020202020204" pitchFamily="34" charset="0"/>
                <a:cs typeface="Arial" panose="020B0604020202020204" pitchFamily="34" charset="0"/>
              </a:defRPr>
            </a:lvl1pPr>
            <a:lvl2pPr marL="742950" indent="-285750">
              <a:buFont typeface="Wingdings" panose="05000000000000000000" pitchFamily="2" charset="2"/>
              <a:buChar char="§"/>
              <a:defRPr>
                <a:latin typeface="Arial" panose="020B0604020202020204" pitchFamily="34" charset="0"/>
                <a:cs typeface="Arial" panose="020B0604020202020204" pitchFamily="34" charset="0"/>
              </a:defRPr>
            </a:lvl2pPr>
            <a:lvl3pPr marL="1200150" indent="-285750">
              <a:buFont typeface="Wingdings" panose="05000000000000000000" pitchFamily="2" charset="2"/>
              <a:buChar char="§"/>
              <a:defRPr>
                <a:latin typeface="Arial" panose="020B0604020202020204" pitchFamily="34" charset="0"/>
                <a:cs typeface="Arial" panose="020B0604020202020204" pitchFamily="34" charset="0"/>
              </a:defRPr>
            </a:lvl3pPr>
            <a:lvl4pPr marL="1371600" indent="0">
              <a:buFont typeface="Wingdings" panose="05000000000000000000" pitchFamily="2" charset="2"/>
              <a:buNone/>
              <a:defRPr>
                <a:latin typeface="Arial" panose="020B0604020202020204" pitchFamily="34" charset="0"/>
                <a:cs typeface="Arial" panose="020B0604020202020204" pitchFamily="34" charset="0"/>
              </a:defRPr>
            </a:lvl4pPr>
            <a:lvl5pPr marL="2114550" indent="-285750">
              <a:buFont typeface="Wingdings" panose="05000000000000000000" pitchFamily="2" charset="2"/>
              <a:buChar char="§"/>
              <a:defRPr>
                <a:latin typeface="Arial" panose="020B0604020202020204" pitchFamily="34" charset="0"/>
                <a:cs typeface="Arial" panose="020B0604020202020204" pitchFamily="34" charset="0"/>
              </a:defRPr>
            </a:lvl5pPr>
          </a:lstStyle>
          <a:p>
            <a:pPr lvl="0"/>
            <a:r>
              <a:rPr lang="nb-NO" dirty="0" smtClean="0"/>
              <a:t>Klikk for å redigere tekststiler i malen</a:t>
            </a:r>
          </a:p>
        </p:txBody>
      </p:sp>
      <p:sp>
        <p:nvSpPr>
          <p:cNvPr id="8" name="Rectangle 3"/>
          <p:cNvSpPr>
            <a:spLocks noGrp="1" noChangeArrowheads="1"/>
          </p:cNvSpPr>
          <p:nvPr>
            <p:ph idx="12" hasCustomPrompt="1"/>
          </p:nvPr>
        </p:nvSpPr>
        <p:spPr bwMode="auto">
          <a:xfrm>
            <a:off x="385763" y="1414163"/>
            <a:ext cx="4114229" cy="699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0" indent="0">
              <a:buNone/>
              <a:defRPr sz="2200"/>
            </a:lvl1pPr>
            <a:lvl4pPr marL="1371600" indent="0">
              <a:buNone/>
              <a:defRPr/>
            </a:lvl4pPr>
          </a:lstStyle>
          <a:p>
            <a:pPr lvl="0"/>
            <a:r>
              <a:rPr lang="nb-NO" dirty="0" smtClean="0"/>
              <a:t>Klikk for å redigere tekststiler i malen</a:t>
            </a:r>
          </a:p>
        </p:txBody>
      </p:sp>
      <p:sp>
        <p:nvSpPr>
          <p:cNvPr id="10" name="Plassholder for innhold 3"/>
          <p:cNvSpPr>
            <a:spLocks noGrp="1"/>
          </p:cNvSpPr>
          <p:nvPr>
            <p:ph sz="quarter" idx="14"/>
          </p:nvPr>
        </p:nvSpPr>
        <p:spPr>
          <a:xfrm>
            <a:off x="395288" y="2276832"/>
            <a:ext cx="4105275" cy="3991302"/>
          </a:xfrm>
        </p:spPr>
        <p:txBody>
          <a:bodyPr>
            <a:normAutofit/>
          </a:bodyPr>
          <a:lstStyle>
            <a:lvl1pPr>
              <a:defRPr sz="2000"/>
            </a:lvl1pPr>
            <a:lvl2pPr>
              <a:defRPr sz="1800"/>
            </a:lvl2pPr>
            <a:lvl3pPr>
              <a:defRPr sz="1600"/>
            </a:lvl3pPr>
          </a:lstStyle>
          <a:p>
            <a:pPr lvl="0"/>
            <a:r>
              <a:rPr lang="nb-NO" dirty="0" smtClean="0"/>
              <a:t>Klikk for å redigere tekststiler i malen</a:t>
            </a:r>
          </a:p>
          <a:p>
            <a:pPr lvl="1"/>
            <a:r>
              <a:rPr lang="nb-NO" dirty="0" smtClean="0"/>
              <a:t>Andre nivå</a:t>
            </a:r>
          </a:p>
          <a:p>
            <a:pPr lvl="2"/>
            <a:r>
              <a:rPr lang="nb-NO" dirty="0" smtClean="0"/>
              <a:t>Tredje nivå</a:t>
            </a:r>
          </a:p>
        </p:txBody>
      </p:sp>
      <p:sp>
        <p:nvSpPr>
          <p:cNvPr id="11" name="Plassholder for innhold 3"/>
          <p:cNvSpPr>
            <a:spLocks noGrp="1"/>
          </p:cNvSpPr>
          <p:nvPr>
            <p:ph sz="quarter" idx="15"/>
          </p:nvPr>
        </p:nvSpPr>
        <p:spPr>
          <a:xfrm>
            <a:off x="4654282" y="2276872"/>
            <a:ext cx="4105275" cy="3991302"/>
          </a:xfrm>
        </p:spPr>
        <p:txBody>
          <a:bodyPr>
            <a:normAutofit/>
          </a:bodyPr>
          <a:lstStyle>
            <a:lvl1pPr>
              <a:defRPr sz="2000"/>
            </a:lvl1pPr>
            <a:lvl2pPr>
              <a:defRPr sz="1800"/>
            </a:lvl2pPr>
            <a:lvl3pPr>
              <a:defRPr sz="1600"/>
            </a:lvl3pPr>
          </a:lstStyle>
          <a:p>
            <a:pPr lvl="0"/>
            <a:r>
              <a:rPr lang="nb-NO" dirty="0" smtClean="0"/>
              <a:t>Klikk for å redigere tekststiler i malen</a:t>
            </a:r>
          </a:p>
          <a:p>
            <a:pPr lvl="1"/>
            <a:r>
              <a:rPr lang="nb-NO" dirty="0" smtClean="0"/>
              <a:t>Andre nivå</a:t>
            </a:r>
          </a:p>
          <a:p>
            <a:pPr lvl="2"/>
            <a:r>
              <a:rPr lang="nb-NO" dirty="0" smtClean="0"/>
              <a:t>Tredje nivå</a:t>
            </a:r>
          </a:p>
        </p:txBody>
      </p:sp>
      <p:sp>
        <p:nvSpPr>
          <p:cNvPr id="12" name="Rectangle 2"/>
          <p:cNvSpPr>
            <a:spLocks noGrp="1" noChangeArrowheads="1"/>
          </p:cNvSpPr>
          <p:nvPr>
            <p:ph type="title"/>
          </p:nvPr>
        </p:nvSpPr>
        <p:spPr bwMode="auto">
          <a:xfrm>
            <a:off x="378619" y="180975"/>
            <a:ext cx="8386763" cy="1083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nb-NO" dirty="0" smtClean="0"/>
              <a:t>Klikk for å redigere tittelstil</a:t>
            </a:r>
          </a:p>
        </p:txBody>
      </p:sp>
    </p:spTree>
    <p:extLst>
      <p:ext uri="{BB962C8B-B14F-4D97-AF65-F5344CB8AC3E}">
        <p14:creationId xmlns:p14="http://schemas.microsoft.com/office/powerpoint/2010/main" val="4121963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un overskrift">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378619" y="180975"/>
            <a:ext cx="8386763" cy="1083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nb-NO" dirty="0" smtClean="0"/>
              <a:t>Klikk for å redigere tittelstil</a:t>
            </a:r>
          </a:p>
        </p:txBody>
      </p:sp>
    </p:spTree>
    <p:extLst>
      <p:ext uri="{BB962C8B-B14F-4D97-AF65-F5344CB8AC3E}">
        <p14:creationId xmlns:p14="http://schemas.microsoft.com/office/powerpoint/2010/main" val="381817953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1747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0" name="Plassholder for tekst 19"/>
          <p:cNvSpPr>
            <a:spLocks noGrp="1"/>
          </p:cNvSpPr>
          <p:nvPr>
            <p:ph type="body" sz="quarter" idx="25" hasCustomPrompt="1"/>
          </p:nvPr>
        </p:nvSpPr>
        <p:spPr>
          <a:xfrm>
            <a:off x="385282" y="5837328"/>
            <a:ext cx="5086350" cy="419100"/>
          </a:xfrm>
          <a:prstGeom prst="rect">
            <a:avLst/>
          </a:prstGeom>
        </p:spPr>
        <p:txBody>
          <a:bodyPr anchor="ctr">
            <a:normAutofit/>
          </a:bodyPr>
          <a:lstStyle>
            <a:lvl1pPr>
              <a:defRPr sz="2000" b="0"/>
            </a:lvl1pPr>
          </a:lstStyle>
          <a:p>
            <a:pPr lvl="0"/>
            <a:r>
              <a:rPr lang="nb-NO" dirty="0" smtClean="0"/>
              <a:t>Klikk for å sette inn tema</a:t>
            </a:r>
          </a:p>
        </p:txBody>
      </p:sp>
      <p:sp>
        <p:nvSpPr>
          <p:cNvPr id="21" name="Plassholder for tekst 19"/>
          <p:cNvSpPr>
            <a:spLocks noGrp="1"/>
          </p:cNvSpPr>
          <p:nvPr>
            <p:ph type="body" sz="quarter" idx="26" hasCustomPrompt="1"/>
          </p:nvPr>
        </p:nvSpPr>
        <p:spPr>
          <a:xfrm>
            <a:off x="385282" y="1412776"/>
            <a:ext cx="5086350" cy="419100"/>
          </a:xfrm>
          <a:prstGeom prst="rect">
            <a:avLst/>
          </a:prstGeom>
        </p:spPr>
        <p:txBody>
          <a:bodyPr anchor="ctr">
            <a:normAutofit/>
          </a:bodyPr>
          <a:lstStyle>
            <a:lvl1pPr>
              <a:defRPr sz="2000" b="0"/>
            </a:lvl1pPr>
          </a:lstStyle>
          <a:p>
            <a:pPr lvl="0"/>
            <a:r>
              <a:rPr lang="nb-NO" dirty="0" smtClean="0"/>
              <a:t>Klikk for å sette inn tema</a:t>
            </a:r>
          </a:p>
        </p:txBody>
      </p:sp>
      <p:sp>
        <p:nvSpPr>
          <p:cNvPr id="22" name="Plassholder for tekst 19"/>
          <p:cNvSpPr>
            <a:spLocks noGrp="1"/>
          </p:cNvSpPr>
          <p:nvPr>
            <p:ph type="body" sz="quarter" idx="27" hasCustomPrompt="1"/>
          </p:nvPr>
        </p:nvSpPr>
        <p:spPr>
          <a:xfrm>
            <a:off x="385282" y="5205250"/>
            <a:ext cx="5086350" cy="419100"/>
          </a:xfrm>
          <a:prstGeom prst="rect">
            <a:avLst/>
          </a:prstGeom>
        </p:spPr>
        <p:txBody>
          <a:bodyPr anchor="ctr">
            <a:normAutofit/>
          </a:bodyPr>
          <a:lstStyle>
            <a:lvl1pPr>
              <a:defRPr sz="2000" b="0"/>
            </a:lvl1pPr>
          </a:lstStyle>
          <a:p>
            <a:pPr lvl="0"/>
            <a:r>
              <a:rPr lang="nb-NO" dirty="0" smtClean="0"/>
              <a:t>Klikk for å sette inn tema</a:t>
            </a:r>
          </a:p>
        </p:txBody>
      </p:sp>
      <p:sp>
        <p:nvSpPr>
          <p:cNvPr id="23" name="Plassholder for tekst 19"/>
          <p:cNvSpPr>
            <a:spLocks noGrp="1"/>
          </p:cNvSpPr>
          <p:nvPr>
            <p:ph type="body" sz="quarter" idx="28" hasCustomPrompt="1"/>
          </p:nvPr>
        </p:nvSpPr>
        <p:spPr>
          <a:xfrm>
            <a:off x="385282" y="4573171"/>
            <a:ext cx="5086350" cy="419100"/>
          </a:xfrm>
          <a:prstGeom prst="rect">
            <a:avLst/>
          </a:prstGeom>
        </p:spPr>
        <p:txBody>
          <a:bodyPr anchor="ctr">
            <a:normAutofit/>
          </a:bodyPr>
          <a:lstStyle>
            <a:lvl1pPr>
              <a:defRPr sz="2000" b="0"/>
            </a:lvl1pPr>
          </a:lstStyle>
          <a:p>
            <a:pPr lvl="0"/>
            <a:r>
              <a:rPr lang="nb-NO" dirty="0" smtClean="0"/>
              <a:t>Klikk for å sette inn tema</a:t>
            </a:r>
          </a:p>
        </p:txBody>
      </p:sp>
      <p:sp>
        <p:nvSpPr>
          <p:cNvPr id="24" name="Plassholder for tekst 19"/>
          <p:cNvSpPr>
            <a:spLocks noGrp="1"/>
          </p:cNvSpPr>
          <p:nvPr>
            <p:ph type="body" sz="quarter" idx="29" hasCustomPrompt="1"/>
          </p:nvPr>
        </p:nvSpPr>
        <p:spPr>
          <a:xfrm>
            <a:off x="385282" y="3941092"/>
            <a:ext cx="5086350" cy="419100"/>
          </a:xfrm>
          <a:prstGeom prst="rect">
            <a:avLst/>
          </a:prstGeom>
        </p:spPr>
        <p:txBody>
          <a:bodyPr anchor="ctr">
            <a:normAutofit/>
          </a:bodyPr>
          <a:lstStyle>
            <a:lvl1pPr>
              <a:defRPr sz="2000" b="0"/>
            </a:lvl1pPr>
          </a:lstStyle>
          <a:p>
            <a:pPr lvl="0"/>
            <a:r>
              <a:rPr lang="nb-NO" dirty="0" smtClean="0"/>
              <a:t>Klikk for å sette inn tema</a:t>
            </a:r>
          </a:p>
        </p:txBody>
      </p:sp>
      <p:sp>
        <p:nvSpPr>
          <p:cNvPr id="25" name="Plassholder for tekst 19"/>
          <p:cNvSpPr>
            <a:spLocks noGrp="1"/>
          </p:cNvSpPr>
          <p:nvPr>
            <p:ph type="body" sz="quarter" idx="30" hasCustomPrompt="1"/>
          </p:nvPr>
        </p:nvSpPr>
        <p:spPr>
          <a:xfrm>
            <a:off x="385282" y="2044855"/>
            <a:ext cx="5086350" cy="419100"/>
          </a:xfrm>
          <a:prstGeom prst="rect">
            <a:avLst/>
          </a:prstGeom>
        </p:spPr>
        <p:txBody>
          <a:bodyPr anchor="ctr">
            <a:normAutofit/>
          </a:bodyPr>
          <a:lstStyle>
            <a:lvl1pPr>
              <a:defRPr sz="2000" b="0"/>
            </a:lvl1pPr>
          </a:lstStyle>
          <a:p>
            <a:pPr lvl="0"/>
            <a:r>
              <a:rPr lang="nb-NO" dirty="0" smtClean="0"/>
              <a:t>Klikk for å sette inn tema</a:t>
            </a:r>
          </a:p>
        </p:txBody>
      </p:sp>
      <p:sp>
        <p:nvSpPr>
          <p:cNvPr id="26" name="Plassholder for tekst 19"/>
          <p:cNvSpPr>
            <a:spLocks noGrp="1"/>
          </p:cNvSpPr>
          <p:nvPr>
            <p:ph type="body" sz="quarter" idx="31" hasCustomPrompt="1"/>
          </p:nvPr>
        </p:nvSpPr>
        <p:spPr>
          <a:xfrm>
            <a:off x="385282" y="2676934"/>
            <a:ext cx="5086350" cy="419100"/>
          </a:xfrm>
          <a:prstGeom prst="rect">
            <a:avLst/>
          </a:prstGeom>
        </p:spPr>
        <p:txBody>
          <a:bodyPr anchor="ctr">
            <a:normAutofit/>
          </a:bodyPr>
          <a:lstStyle>
            <a:lvl1pPr>
              <a:defRPr sz="2000" b="0"/>
            </a:lvl1pPr>
          </a:lstStyle>
          <a:p>
            <a:pPr lvl="0"/>
            <a:r>
              <a:rPr lang="nb-NO" dirty="0" smtClean="0"/>
              <a:t>Klikk for å sette inn tema</a:t>
            </a:r>
          </a:p>
        </p:txBody>
      </p:sp>
      <p:sp>
        <p:nvSpPr>
          <p:cNvPr id="27" name="Plassholder for tekst 19"/>
          <p:cNvSpPr>
            <a:spLocks noGrp="1"/>
          </p:cNvSpPr>
          <p:nvPr>
            <p:ph type="body" sz="quarter" idx="32" hasCustomPrompt="1"/>
          </p:nvPr>
        </p:nvSpPr>
        <p:spPr>
          <a:xfrm>
            <a:off x="385282" y="3309013"/>
            <a:ext cx="5086350" cy="419100"/>
          </a:xfrm>
          <a:prstGeom prst="rect">
            <a:avLst/>
          </a:prstGeom>
        </p:spPr>
        <p:txBody>
          <a:bodyPr anchor="ctr">
            <a:normAutofit/>
          </a:bodyPr>
          <a:lstStyle>
            <a:lvl1pPr>
              <a:defRPr sz="2000" b="0"/>
            </a:lvl1pPr>
          </a:lstStyle>
          <a:p>
            <a:pPr lvl="0"/>
            <a:r>
              <a:rPr lang="nb-NO" dirty="0" smtClean="0"/>
              <a:t>Klikk for å sette inn tema</a:t>
            </a:r>
          </a:p>
        </p:txBody>
      </p:sp>
      <p:sp>
        <p:nvSpPr>
          <p:cNvPr id="28" name="Plassholder for tekst 19"/>
          <p:cNvSpPr>
            <a:spLocks noGrp="1"/>
          </p:cNvSpPr>
          <p:nvPr>
            <p:ph type="body" sz="quarter" idx="33" hasCustomPrompt="1"/>
          </p:nvPr>
        </p:nvSpPr>
        <p:spPr>
          <a:xfrm>
            <a:off x="5724128" y="5837328"/>
            <a:ext cx="3052679" cy="419100"/>
          </a:xfrm>
          <a:prstGeom prst="rect">
            <a:avLst/>
          </a:prstGeom>
        </p:spPr>
        <p:txBody>
          <a:bodyPr anchor="ctr">
            <a:noAutofit/>
          </a:bodyPr>
          <a:lstStyle>
            <a:lvl1pPr marL="0" indent="0">
              <a:buNone/>
              <a:defRPr sz="1200" b="0"/>
            </a:lvl1pPr>
          </a:lstStyle>
          <a:p>
            <a:pPr lvl="0"/>
            <a:r>
              <a:rPr lang="nb-NO" dirty="0" smtClean="0"/>
              <a:t>Klikk for å sette inn ansvarlig</a:t>
            </a:r>
          </a:p>
        </p:txBody>
      </p:sp>
      <p:sp>
        <p:nvSpPr>
          <p:cNvPr id="29" name="Plassholder for tekst 19"/>
          <p:cNvSpPr>
            <a:spLocks noGrp="1"/>
          </p:cNvSpPr>
          <p:nvPr>
            <p:ph type="body" sz="quarter" idx="34" hasCustomPrompt="1"/>
          </p:nvPr>
        </p:nvSpPr>
        <p:spPr>
          <a:xfrm>
            <a:off x="5724128" y="1412776"/>
            <a:ext cx="3052679" cy="419100"/>
          </a:xfrm>
          <a:prstGeom prst="rect">
            <a:avLst/>
          </a:prstGeom>
        </p:spPr>
        <p:txBody>
          <a:bodyPr anchor="ctr">
            <a:noAutofit/>
          </a:bodyPr>
          <a:lstStyle>
            <a:lvl1pPr marL="0" indent="0">
              <a:buNone/>
              <a:defRPr sz="1200" b="0" baseline="0"/>
            </a:lvl1pPr>
          </a:lstStyle>
          <a:p>
            <a:pPr lvl="0"/>
            <a:r>
              <a:rPr lang="nb-NO" dirty="0" smtClean="0"/>
              <a:t>Klikk for å sette inn ansvarlig</a:t>
            </a:r>
          </a:p>
        </p:txBody>
      </p:sp>
      <p:sp>
        <p:nvSpPr>
          <p:cNvPr id="30" name="Plassholder for tekst 19"/>
          <p:cNvSpPr>
            <a:spLocks noGrp="1"/>
          </p:cNvSpPr>
          <p:nvPr>
            <p:ph type="body" sz="quarter" idx="35" hasCustomPrompt="1"/>
          </p:nvPr>
        </p:nvSpPr>
        <p:spPr>
          <a:xfrm>
            <a:off x="5724128" y="5205250"/>
            <a:ext cx="3052679" cy="419100"/>
          </a:xfrm>
          <a:prstGeom prst="rect">
            <a:avLst/>
          </a:prstGeom>
        </p:spPr>
        <p:txBody>
          <a:bodyPr anchor="ctr">
            <a:noAutofit/>
          </a:bodyPr>
          <a:lstStyle>
            <a:lvl1pPr marL="0" indent="0" algn="l">
              <a:buNone/>
              <a:defRPr sz="1200" b="0"/>
            </a:lvl1pPr>
          </a:lstStyle>
          <a:p>
            <a:pPr lvl="0"/>
            <a:r>
              <a:rPr lang="nb-NO" dirty="0" smtClean="0"/>
              <a:t>Klikk for å sette inn ansvarlig</a:t>
            </a:r>
          </a:p>
        </p:txBody>
      </p:sp>
      <p:sp>
        <p:nvSpPr>
          <p:cNvPr id="31" name="Plassholder for tekst 19"/>
          <p:cNvSpPr>
            <a:spLocks noGrp="1"/>
          </p:cNvSpPr>
          <p:nvPr>
            <p:ph type="body" sz="quarter" idx="36" hasCustomPrompt="1"/>
          </p:nvPr>
        </p:nvSpPr>
        <p:spPr>
          <a:xfrm>
            <a:off x="5724128" y="4573171"/>
            <a:ext cx="3052679" cy="419100"/>
          </a:xfrm>
          <a:prstGeom prst="rect">
            <a:avLst/>
          </a:prstGeom>
        </p:spPr>
        <p:txBody>
          <a:bodyPr anchor="ctr">
            <a:noAutofit/>
          </a:bodyPr>
          <a:lstStyle>
            <a:lvl1pPr marL="0" indent="0">
              <a:buNone/>
              <a:defRPr sz="1200" b="0"/>
            </a:lvl1pPr>
          </a:lstStyle>
          <a:p>
            <a:pPr lvl="0"/>
            <a:r>
              <a:rPr lang="nb-NO" dirty="0" smtClean="0"/>
              <a:t>Klikk for å sette inn ansvarlig</a:t>
            </a:r>
          </a:p>
        </p:txBody>
      </p:sp>
      <p:sp>
        <p:nvSpPr>
          <p:cNvPr id="32" name="Plassholder for tekst 19"/>
          <p:cNvSpPr>
            <a:spLocks noGrp="1"/>
          </p:cNvSpPr>
          <p:nvPr>
            <p:ph type="body" sz="quarter" idx="37" hasCustomPrompt="1"/>
          </p:nvPr>
        </p:nvSpPr>
        <p:spPr>
          <a:xfrm>
            <a:off x="5724128" y="3941092"/>
            <a:ext cx="3052679" cy="419100"/>
          </a:xfrm>
          <a:prstGeom prst="rect">
            <a:avLst/>
          </a:prstGeom>
        </p:spPr>
        <p:txBody>
          <a:bodyPr anchor="ctr">
            <a:noAutofit/>
          </a:bodyPr>
          <a:lstStyle>
            <a:lvl1pPr marL="0" indent="0">
              <a:buNone/>
              <a:defRPr sz="1200" b="0"/>
            </a:lvl1pPr>
          </a:lstStyle>
          <a:p>
            <a:pPr lvl="0"/>
            <a:r>
              <a:rPr lang="nb-NO" dirty="0" smtClean="0"/>
              <a:t>Klikk for å sette inn ansvarlig</a:t>
            </a:r>
          </a:p>
        </p:txBody>
      </p:sp>
      <p:sp>
        <p:nvSpPr>
          <p:cNvPr id="33" name="Plassholder for tekst 19"/>
          <p:cNvSpPr>
            <a:spLocks noGrp="1"/>
          </p:cNvSpPr>
          <p:nvPr>
            <p:ph type="body" sz="quarter" idx="38" hasCustomPrompt="1"/>
          </p:nvPr>
        </p:nvSpPr>
        <p:spPr>
          <a:xfrm>
            <a:off x="5724128" y="2044855"/>
            <a:ext cx="3052679" cy="419100"/>
          </a:xfrm>
          <a:prstGeom prst="rect">
            <a:avLst/>
          </a:prstGeom>
        </p:spPr>
        <p:txBody>
          <a:bodyPr anchor="ctr">
            <a:noAutofit/>
          </a:bodyPr>
          <a:lstStyle>
            <a:lvl1pPr marL="0" indent="0">
              <a:buNone/>
              <a:defRPr sz="1200" b="0"/>
            </a:lvl1pPr>
          </a:lstStyle>
          <a:p>
            <a:pPr lvl="0"/>
            <a:r>
              <a:rPr lang="nb-NO" dirty="0" smtClean="0"/>
              <a:t>Klikk for å sette inn ansvarlig</a:t>
            </a:r>
          </a:p>
        </p:txBody>
      </p:sp>
      <p:sp>
        <p:nvSpPr>
          <p:cNvPr id="34" name="Plassholder for tekst 19"/>
          <p:cNvSpPr>
            <a:spLocks noGrp="1"/>
          </p:cNvSpPr>
          <p:nvPr>
            <p:ph type="body" sz="quarter" idx="39" hasCustomPrompt="1"/>
          </p:nvPr>
        </p:nvSpPr>
        <p:spPr>
          <a:xfrm>
            <a:off x="5724128" y="2676934"/>
            <a:ext cx="3052679" cy="419100"/>
          </a:xfrm>
          <a:prstGeom prst="rect">
            <a:avLst/>
          </a:prstGeom>
        </p:spPr>
        <p:txBody>
          <a:bodyPr anchor="ctr">
            <a:noAutofit/>
          </a:bodyPr>
          <a:lstStyle>
            <a:lvl1pPr marL="0" indent="0">
              <a:buNone/>
              <a:defRPr sz="1200" b="0"/>
            </a:lvl1pPr>
          </a:lstStyle>
          <a:p>
            <a:pPr lvl="0"/>
            <a:r>
              <a:rPr lang="nb-NO" dirty="0" smtClean="0"/>
              <a:t>Klikk for å sette inn ansvarlig</a:t>
            </a:r>
          </a:p>
        </p:txBody>
      </p:sp>
      <p:sp>
        <p:nvSpPr>
          <p:cNvPr id="35" name="Plassholder for tekst 19"/>
          <p:cNvSpPr>
            <a:spLocks noGrp="1"/>
          </p:cNvSpPr>
          <p:nvPr>
            <p:ph type="body" sz="quarter" idx="40" hasCustomPrompt="1"/>
          </p:nvPr>
        </p:nvSpPr>
        <p:spPr>
          <a:xfrm>
            <a:off x="5724128" y="3309013"/>
            <a:ext cx="3052679" cy="419100"/>
          </a:xfrm>
          <a:prstGeom prst="rect">
            <a:avLst/>
          </a:prstGeom>
        </p:spPr>
        <p:txBody>
          <a:bodyPr anchor="ctr">
            <a:noAutofit/>
          </a:bodyPr>
          <a:lstStyle>
            <a:lvl1pPr marL="0" indent="0">
              <a:buNone/>
              <a:defRPr sz="1200" b="0"/>
            </a:lvl1pPr>
          </a:lstStyle>
          <a:p>
            <a:pPr lvl="0"/>
            <a:r>
              <a:rPr lang="nb-NO" dirty="0" smtClean="0"/>
              <a:t>Klikk for å sette inn ansvarlig</a:t>
            </a:r>
          </a:p>
        </p:txBody>
      </p:sp>
      <p:sp>
        <p:nvSpPr>
          <p:cNvPr id="36" name="Rectangle 2"/>
          <p:cNvSpPr>
            <a:spLocks noGrp="1" noChangeArrowheads="1"/>
          </p:cNvSpPr>
          <p:nvPr>
            <p:ph type="title"/>
          </p:nvPr>
        </p:nvSpPr>
        <p:spPr bwMode="auto">
          <a:xfrm>
            <a:off x="378619" y="190500"/>
            <a:ext cx="8386763" cy="1083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nb-NO" dirty="0" smtClean="0"/>
              <a:t>Klikk for å redigere tittelstil</a:t>
            </a:r>
          </a:p>
        </p:txBody>
      </p:sp>
    </p:spTree>
    <p:extLst>
      <p:ext uri="{BB962C8B-B14F-4D97-AF65-F5344CB8AC3E}">
        <p14:creationId xmlns:p14="http://schemas.microsoft.com/office/powerpoint/2010/main" val="243110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killeark">
    <p:spTree>
      <p:nvGrpSpPr>
        <p:cNvPr id="1" name=""/>
        <p:cNvGrpSpPr/>
        <p:nvPr/>
      </p:nvGrpSpPr>
      <p:grpSpPr>
        <a:xfrm>
          <a:off x="0" y="0"/>
          <a:ext cx="0" cy="0"/>
          <a:chOff x="0" y="0"/>
          <a:chExt cx="0" cy="0"/>
        </a:xfrm>
      </p:grpSpPr>
      <p:sp>
        <p:nvSpPr>
          <p:cNvPr id="3" name="Rektangel 2"/>
          <p:cNvSpPr/>
          <p:nvPr userDrawn="1"/>
        </p:nvSpPr>
        <p:spPr>
          <a:xfrm>
            <a:off x="-1" y="0"/>
            <a:ext cx="9144001" cy="6858000"/>
          </a:xfrm>
          <a:prstGeom prst="rect">
            <a:avLst/>
          </a:prstGeom>
          <a:solidFill>
            <a:srgbClr val="C3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4" name="Tittel 1"/>
          <p:cNvSpPr>
            <a:spLocks noGrp="1"/>
          </p:cNvSpPr>
          <p:nvPr>
            <p:ph type="title"/>
          </p:nvPr>
        </p:nvSpPr>
        <p:spPr>
          <a:xfrm>
            <a:off x="837407" y="2016452"/>
            <a:ext cx="7469187" cy="1362075"/>
          </a:xfrm>
          <a:prstGeom prst="rect">
            <a:avLst/>
          </a:prstGeom>
          <a:noFill/>
        </p:spPr>
        <p:txBody>
          <a:bodyPr anchor="t">
            <a:normAutofit/>
          </a:bodyPr>
          <a:lstStyle>
            <a:lvl1pPr algn="l">
              <a:defRPr sz="2800" b="0" cap="all">
                <a:ln w="12700">
                  <a:noFill/>
                </a:ln>
                <a:solidFill>
                  <a:schemeClr val="bg1"/>
                </a:solidFill>
              </a:defRPr>
            </a:lvl1pPr>
          </a:lstStyle>
          <a:p>
            <a:r>
              <a:rPr lang="nb-NO" dirty="0" smtClean="0"/>
              <a:t>Klikk for å redigere tittelstil</a:t>
            </a:r>
            <a:endParaRPr lang="nb-NO" dirty="0"/>
          </a:p>
        </p:txBody>
      </p:sp>
      <p:sp>
        <p:nvSpPr>
          <p:cNvPr id="5" name="Plassholder for tekst 2"/>
          <p:cNvSpPr>
            <a:spLocks noGrp="1"/>
          </p:cNvSpPr>
          <p:nvPr>
            <p:ph type="body" idx="10"/>
          </p:nvPr>
        </p:nvSpPr>
        <p:spPr>
          <a:xfrm>
            <a:off x="837407" y="3725864"/>
            <a:ext cx="5484743" cy="1236662"/>
          </a:xfrm>
          <a:prstGeom prst="rect">
            <a:avLst/>
          </a:prstGeom>
          <a:noFill/>
        </p:spPr>
        <p:txBody>
          <a:bodyPr anchor="t">
            <a:normAutofit/>
          </a:bodyPr>
          <a:lstStyle>
            <a:lvl1pPr marL="0" indent="0">
              <a:buNone/>
              <a:defRPr sz="2000">
                <a:ln w="12700">
                  <a:noFill/>
                </a:ln>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dirty="0" smtClean="0"/>
              <a:t>Klikk for å redigere tekststiler i malen</a:t>
            </a:r>
          </a:p>
        </p:txBody>
      </p:sp>
      <p:pic>
        <p:nvPicPr>
          <p:cNvPr id="6" name="Picture 8" descr="W:\DOKUMENT\Logo\2_hvit.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67749"/>
          <a:stretch/>
        </p:blipFill>
        <p:spPr bwMode="auto">
          <a:xfrm>
            <a:off x="4187032" y="5265737"/>
            <a:ext cx="3014662" cy="159226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9" descr="W:\DOKUMENT\Logo\1_hvit.pn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b="33023"/>
          <a:stretch/>
        </p:blipFill>
        <p:spPr bwMode="auto">
          <a:xfrm>
            <a:off x="5694363" y="3551237"/>
            <a:ext cx="2524125" cy="330676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W:\DOKUMENT\Logo\2_hvit.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65218" b="73344"/>
          <a:stretch/>
        </p:blipFill>
        <p:spPr bwMode="auto">
          <a:xfrm>
            <a:off x="-2" y="5541962"/>
            <a:ext cx="1048545" cy="131603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7" descr="F:\F2823_KOM\Felles Filer\Rådgivingseksjonen\Profil og materiell\5. Profil og design\NAV profil\nav_logo\Til mal\nav_logo_Hvit_ubakgrunn [Converted].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919538" y="593725"/>
            <a:ext cx="1383501" cy="87074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W:\DOKUMENT\Logo\1_hvit.png"/>
          <p:cNvPicPr>
            <a:picLocks noChangeAspect="1" noChangeArrowheads="1"/>
          </p:cNvPicPr>
          <p:nvPr userDrawn="1"/>
        </p:nvPicPr>
        <p:blipFill rotWithShape="1">
          <a:blip r:embed="rId5" cstate="print">
            <a:extLst>
              <a:ext uri="{28A0092B-C50C-407E-A947-70E740481C1C}">
                <a14:useLocalDpi xmlns:a14="http://schemas.microsoft.com/office/drawing/2010/main" val="0"/>
              </a:ext>
            </a:extLst>
          </a:blip>
          <a:srcRect b="86084"/>
          <a:stretch/>
        </p:blipFill>
        <p:spPr bwMode="auto">
          <a:xfrm>
            <a:off x="-1519204" y="6170909"/>
            <a:ext cx="2524125" cy="687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5514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killeark med bilde">
    <p:spTree>
      <p:nvGrpSpPr>
        <p:cNvPr id="1" name=""/>
        <p:cNvGrpSpPr/>
        <p:nvPr/>
      </p:nvGrpSpPr>
      <p:grpSpPr>
        <a:xfrm>
          <a:off x="0" y="0"/>
          <a:ext cx="0" cy="0"/>
          <a:chOff x="0" y="0"/>
          <a:chExt cx="0" cy="0"/>
        </a:xfrm>
      </p:grpSpPr>
      <p:sp>
        <p:nvSpPr>
          <p:cNvPr id="3" name="Plassholder for bilde 2"/>
          <p:cNvSpPr>
            <a:spLocks noGrp="1"/>
          </p:cNvSpPr>
          <p:nvPr>
            <p:ph type="pic" idx="1"/>
          </p:nvPr>
        </p:nvSpPr>
        <p:spPr>
          <a:xfrm>
            <a:off x="0" y="0"/>
            <a:ext cx="9144000" cy="6858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dirty="0"/>
          </a:p>
        </p:txBody>
      </p:sp>
      <p:sp>
        <p:nvSpPr>
          <p:cNvPr id="13" name="Tittel 1"/>
          <p:cNvSpPr>
            <a:spLocks noGrp="1"/>
          </p:cNvSpPr>
          <p:nvPr>
            <p:ph type="title"/>
          </p:nvPr>
        </p:nvSpPr>
        <p:spPr>
          <a:xfrm>
            <a:off x="837407" y="2016452"/>
            <a:ext cx="7469187" cy="1362075"/>
          </a:xfrm>
          <a:prstGeom prst="rect">
            <a:avLst/>
          </a:prstGeom>
          <a:solidFill>
            <a:schemeClr val="bg1">
              <a:alpha val="65000"/>
            </a:schemeClr>
          </a:solidFill>
        </p:spPr>
        <p:txBody>
          <a:bodyPr anchor="t">
            <a:normAutofit/>
          </a:bodyPr>
          <a:lstStyle>
            <a:lvl1pPr algn="l">
              <a:defRPr sz="2800" b="0" cap="all">
                <a:ln w="12700">
                  <a:noFill/>
                </a:ln>
                <a:solidFill>
                  <a:srgbClr val="3E3832"/>
                </a:solidFill>
              </a:defRPr>
            </a:lvl1pPr>
          </a:lstStyle>
          <a:p>
            <a:r>
              <a:rPr lang="nb-NO" dirty="0" smtClean="0"/>
              <a:t>Klikk for å redigere tittelstil</a:t>
            </a:r>
            <a:endParaRPr lang="nb-NO" dirty="0"/>
          </a:p>
        </p:txBody>
      </p:sp>
      <p:sp>
        <p:nvSpPr>
          <p:cNvPr id="14" name="Plassholder for tekst 2"/>
          <p:cNvSpPr>
            <a:spLocks noGrp="1"/>
          </p:cNvSpPr>
          <p:nvPr>
            <p:ph type="body" idx="10"/>
          </p:nvPr>
        </p:nvSpPr>
        <p:spPr>
          <a:xfrm>
            <a:off x="837407" y="3725864"/>
            <a:ext cx="5484743" cy="1236662"/>
          </a:xfrm>
          <a:prstGeom prst="rect">
            <a:avLst/>
          </a:prstGeom>
          <a:solidFill>
            <a:schemeClr val="bg1">
              <a:alpha val="65000"/>
            </a:schemeClr>
          </a:solidFill>
        </p:spPr>
        <p:txBody>
          <a:bodyPr anchor="t">
            <a:normAutofit/>
          </a:bodyPr>
          <a:lstStyle>
            <a:lvl1pPr marL="0" indent="0">
              <a:buNone/>
              <a:defRPr sz="2000">
                <a:ln w="12700">
                  <a:noFill/>
                </a:ln>
                <a:solidFill>
                  <a:srgbClr val="3E3832"/>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dirty="0" smtClean="0"/>
              <a:t>Klikk for å redigere tekststiler i malen</a:t>
            </a:r>
          </a:p>
        </p:txBody>
      </p:sp>
    </p:spTree>
    <p:extLst>
      <p:ext uri="{BB962C8B-B14F-4D97-AF65-F5344CB8AC3E}">
        <p14:creationId xmlns:p14="http://schemas.microsoft.com/office/powerpoint/2010/main" val="1645150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51" name="Picture 3" descr="F:\F2823_KOM\Felles Filer\Rådgivingseksjonen\Profil og materiell\5. Profil og design\NAV profil\nav_logo\nav_logo_til_PC_og_PPT\nav_pos_logo_RGB.png"/>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498278" y="6428086"/>
            <a:ext cx="453970" cy="28562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W:\DOKUMENT\Logo\2.png"/>
          <p:cNvPicPr>
            <a:picLocks noChangeAspect="1" noChangeArrowheads="1"/>
          </p:cNvPicPr>
          <p:nvPr/>
        </p:nvPicPr>
        <p:blipFill rotWithShape="1">
          <a:blip r:embed="rId16" cstate="print">
            <a:duotone>
              <a:schemeClr val="accent6">
                <a:shade val="45000"/>
                <a:satMod val="135000"/>
              </a:schemeClr>
              <a:prstClr val="white"/>
            </a:duotone>
            <a:extLst>
              <a:ext uri="{28A0092B-C50C-407E-A947-70E740481C1C}">
                <a14:useLocalDpi xmlns:a14="http://schemas.microsoft.com/office/drawing/2010/main" val="0"/>
              </a:ext>
            </a:extLst>
          </a:blip>
          <a:srcRect r="34198" b="23104"/>
          <a:stretch/>
        </p:blipFill>
        <p:spPr bwMode="auto">
          <a:xfrm>
            <a:off x="8721457" y="6048072"/>
            <a:ext cx="422544" cy="8099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W:\DOKUMENT\Logo\1.png"/>
          <p:cNvPicPr>
            <a:picLocks noChangeAspect="1" noChangeArrowheads="1"/>
          </p:cNvPicPr>
          <p:nvPr/>
        </p:nvPicPr>
        <p:blipFill rotWithShape="1">
          <a:blip r:embed="rId17">
            <a:duotone>
              <a:schemeClr val="accent6">
                <a:shade val="45000"/>
                <a:satMod val="135000"/>
              </a:schemeClr>
              <a:prstClr val="white"/>
            </a:duotone>
            <a:extLst>
              <a:ext uri="{28A0092B-C50C-407E-A947-70E740481C1C}">
                <a14:useLocalDpi xmlns:a14="http://schemas.microsoft.com/office/drawing/2010/main" val="0"/>
              </a:ext>
            </a:extLst>
          </a:blip>
          <a:srcRect b="69296"/>
          <a:stretch/>
        </p:blipFill>
        <p:spPr bwMode="auto">
          <a:xfrm>
            <a:off x="8339662" y="6434282"/>
            <a:ext cx="706438" cy="426099"/>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3"/>
          <p:cNvSpPr>
            <a:spLocks noGrp="1" noChangeArrowheads="1"/>
          </p:cNvSpPr>
          <p:nvPr>
            <p:ph type="body" idx="1"/>
          </p:nvPr>
        </p:nvSpPr>
        <p:spPr bwMode="auto">
          <a:xfrm>
            <a:off x="385763" y="1412776"/>
            <a:ext cx="8372475" cy="485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p>
          <a:p>
            <a:pPr lvl="3"/>
            <a:endParaRPr lang="nb-NO" dirty="0" smtClean="0"/>
          </a:p>
        </p:txBody>
      </p:sp>
      <p:sp>
        <p:nvSpPr>
          <p:cNvPr id="10" name="Rectangle 2"/>
          <p:cNvSpPr>
            <a:spLocks noGrp="1" noChangeArrowheads="1"/>
          </p:cNvSpPr>
          <p:nvPr>
            <p:ph type="title"/>
          </p:nvPr>
        </p:nvSpPr>
        <p:spPr bwMode="auto">
          <a:xfrm>
            <a:off x="378619" y="190500"/>
            <a:ext cx="8386763" cy="1083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rmAutofit/>
          </a:bodyPr>
          <a:lstStyle/>
          <a:p>
            <a:pPr lvl="0"/>
            <a:r>
              <a:rPr lang="nb-NO" dirty="0" smtClean="0"/>
              <a:t>Klikk for å redigere tittelstil</a:t>
            </a:r>
          </a:p>
        </p:txBody>
      </p:sp>
      <p:pic>
        <p:nvPicPr>
          <p:cNvPr id="11" name="Picture 3" descr="F:\F2823_KOM\Felles Filer\Rådgivingseksjonen\Profil og materiell\5. Profil og design\NAV profil\PowerPoint-mal\Med logo\png\ia_logo_symbol.png"/>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1168272" y="6424713"/>
            <a:ext cx="307384" cy="2890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0484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51" r:id="rId4"/>
    <p:sldLayoutId id="2147483652" r:id="rId5"/>
    <p:sldLayoutId id="2147483654" r:id="rId6"/>
    <p:sldLayoutId id="2147483656" r:id="rId7"/>
    <p:sldLayoutId id="2147483655" r:id="rId8"/>
    <p:sldLayoutId id="2147483653" r:id="rId9"/>
    <p:sldLayoutId id="2147483658" r:id="rId10"/>
    <p:sldLayoutId id="2147483660" r:id="rId11"/>
    <p:sldLayoutId id="2147483661" r:id="rId12"/>
    <p:sldLayoutId id="2147483662" r:id="rId13"/>
  </p:sldLayoutIdLst>
  <p:hf sldNum="0" hdr="0" ftr="0"/>
  <p:txStyles>
    <p:titleStyle>
      <a:lvl1pPr algn="l" defTabSz="914400" rtl="0" eaLnBrk="1" latinLnBrk="0" hangingPunct="1">
        <a:spcBef>
          <a:spcPct val="0"/>
        </a:spcBef>
        <a:buNone/>
        <a:defRPr sz="3200" kern="1200">
          <a:solidFill>
            <a:srgbClr val="C30000"/>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Wingdings" panose="05000000000000000000" pitchFamily="2" charset="2"/>
        <a:buChar char="§"/>
        <a:defRPr sz="2400" kern="1200">
          <a:solidFill>
            <a:srgbClr val="3E383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rgbClr val="3E383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rgbClr val="3E383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rgbClr val="3E383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400" kern="1200">
          <a:solidFill>
            <a:srgbClr val="3E383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hyperlink" Target="http://www.nav.no/arbeidsgiveroslo"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6.jpeg"/><Relationship Id="rId7" Type="http://schemas.openxmlformats.org/officeDocument/2006/relationships/hyperlink" Target="mailto:iakompetanse@nav.no" TargetMode="External"/><Relationship Id="rId2" Type="http://schemas.openxmlformats.org/officeDocument/2006/relationships/notesSlide" Target="../notesSlides/notesSlide15.xml"/><Relationship Id="rId1" Type="http://schemas.openxmlformats.org/officeDocument/2006/relationships/slideLayout" Target="../slideLayouts/slideLayout12.xml"/><Relationship Id="rId6" Type="http://schemas.openxmlformats.org/officeDocument/2006/relationships/hyperlink" Target="mailto:nav.arbeidslivssenter.oslo@nav.no" TargetMode="External"/><Relationship Id="rId5" Type="http://schemas.openxmlformats.org/officeDocument/2006/relationships/hyperlink" Target="mailto:elisabeth.r.stenumgard@nav.no" TargetMode="External"/><Relationship Id="rId4" Type="http://schemas.openxmlformats.org/officeDocument/2006/relationships/hyperlink" Target="http://www.nav.no/arbeidsgiveroslo"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Plassholder for tekst 1"/>
          <p:cNvSpPr>
            <a:spLocks noGrp="1"/>
          </p:cNvSpPr>
          <p:nvPr>
            <p:ph type="body" sz="quarter" idx="10"/>
          </p:nvPr>
        </p:nvSpPr>
        <p:spPr>
          <a:xfrm>
            <a:off x="504825" y="5438775"/>
            <a:ext cx="4638675" cy="928688"/>
          </a:xfrm>
        </p:spPr>
        <p:txBody>
          <a:bodyPr/>
          <a:lstStyle/>
          <a:p>
            <a:r>
              <a:rPr lang="nb-NO" altLang="nb-NO" smtClean="0"/>
              <a:t>// </a:t>
            </a:r>
            <a:r>
              <a:rPr lang="nb-NO" altLang="nb-NO" dirty="0" smtClean="0"/>
              <a:t>NAV </a:t>
            </a:r>
            <a:r>
              <a:rPr lang="nb-NO" altLang="nb-NO" smtClean="0"/>
              <a:t>Arbeidslivsenter Oslo</a:t>
            </a:r>
            <a:endParaRPr lang="nb-NO" altLang="nb-NO" dirty="0" smtClean="0"/>
          </a:p>
        </p:txBody>
      </p:sp>
      <p:sp>
        <p:nvSpPr>
          <p:cNvPr id="3" name="Tittel 2"/>
          <p:cNvSpPr>
            <a:spLocks noGrp="1"/>
          </p:cNvSpPr>
          <p:nvPr>
            <p:ph type="ctrTitle"/>
          </p:nvPr>
        </p:nvSpPr>
        <p:spPr>
          <a:xfrm>
            <a:off x="515938" y="2797175"/>
            <a:ext cx="6130925" cy="1720850"/>
          </a:xfrm>
        </p:spPr>
        <p:txBody>
          <a:bodyPr>
            <a:normAutofit fontScale="90000"/>
          </a:bodyPr>
          <a:lstStyle/>
          <a:p>
            <a:pPr>
              <a:defRPr/>
            </a:pPr>
            <a:r>
              <a:rPr lang="nb-NO" sz="2400" b="1" dirty="0" smtClean="0"/>
              <a:t/>
            </a:r>
            <a:br>
              <a:rPr lang="nb-NO" sz="2400" b="1" dirty="0" smtClean="0"/>
            </a:br>
            <a:r>
              <a:rPr lang="nb-NO" sz="2400" b="1" dirty="0" smtClean="0"/>
              <a:t>SYKEFRAVÆR</a:t>
            </a:r>
            <a:br>
              <a:rPr lang="nb-NO" sz="2400" b="1" dirty="0" smtClean="0"/>
            </a:br>
            <a:r>
              <a:rPr lang="nb-NO" sz="2400" b="1" dirty="0" smtClean="0"/>
              <a:t>NAV – ROLLE OG VIRKEMIDLER</a:t>
            </a:r>
            <a:br>
              <a:rPr lang="nb-NO" sz="2400" b="1" dirty="0" smtClean="0"/>
            </a:br>
            <a:r>
              <a:rPr lang="nb-NO" sz="2400" b="1" dirty="0" smtClean="0"/>
              <a:t/>
            </a:r>
            <a:br>
              <a:rPr lang="nb-NO" sz="2400" b="1" dirty="0" smtClean="0"/>
            </a:br>
            <a:r>
              <a:rPr lang="nb-NO" sz="1800" b="1" dirty="0" smtClean="0"/>
              <a:t>UiO AMU 20.11.2017</a:t>
            </a:r>
            <a:r>
              <a:rPr lang="nb-NO" sz="2400" dirty="0"/>
              <a:t/>
            </a:r>
            <a:br>
              <a:rPr lang="nb-NO" sz="2400" dirty="0"/>
            </a:br>
            <a:endParaRPr lang="nb-NO" sz="2400" dirty="0"/>
          </a:p>
        </p:txBody>
      </p:sp>
      <p:sp>
        <p:nvSpPr>
          <p:cNvPr id="4100" name="Plassholder for bilde 5"/>
          <p:cNvSpPr>
            <a:spLocks noGrp="1" noTextEdit="1"/>
          </p:cNvSpPr>
          <p:nvPr>
            <p:ph type="pic" sz="quarter" idx="11"/>
          </p:nvPr>
        </p:nvSpPr>
        <p:spPr>
          <a:xfrm>
            <a:off x="6459538" y="2432050"/>
            <a:ext cx="2687637" cy="3935413"/>
          </a:xfrm>
          <a:custGeom>
            <a:avLst/>
            <a:gdLst>
              <a:gd name="T0" fmla="*/ 0 w 2407578"/>
              <a:gd name="T1" fmla="*/ 4015252 h 3909220"/>
              <a:gd name="T2" fmla="*/ 2164744 w 2407578"/>
              <a:gd name="T3" fmla="*/ 4077 h 3909220"/>
              <a:gd name="T4" fmla="*/ 3738767 w 2407578"/>
              <a:gd name="T5" fmla="*/ 0 h 3909220"/>
              <a:gd name="T6" fmla="*/ 3736870 w 2407578"/>
              <a:gd name="T7" fmla="*/ 4015186 h 3909220"/>
              <a:gd name="T8" fmla="*/ 0 w 2407578"/>
              <a:gd name="T9" fmla="*/ 4015252 h 39092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07578" h="3909220">
                <a:moveTo>
                  <a:pt x="0" y="3909220"/>
                </a:moveTo>
                <a:lnTo>
                  <a:pt x="1393888" y="3969"/>
                </a:lnTo>
                <a:lnTo>
                  <a:pt x="2407409" y="0"/>
                </a:lnTo>
                <a:cubicBezTo>
                  <a:pt x="2403143" y="1302279"/>
                  <a:pt x="2410453" y="2606877"/>
                  <a:pt x="2406187" y="3909156"/>
                </a:cubicBezTo>
                <a:lnTo>
                  <a:pt x="0" y="3909220"/>
                </a:lnTo>
                <a:close/>
              </a:path>
            </a:pathLst>
          </a:custGeom>
        </p:spPr>
      </p:sp>
    </p:spTree>
    <p:extLst>
      <p:ext uri="{BB962C8B-B14F-4D97-AF65-F5344CB8AC3E}">
        <p14:creationId xmlns:p14="http://schemas.microsoft.com/office/powerpoint/2010/main" val="11339456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 xmlns:a16="http://schemas.microsoft.com/office/drawing/2014/main" id="{D47678CD-81EB-4E86-9C0A-2BE2F996EAC3}"/>
              </a:ext>
            </a:extLst>
          </p:cNvPr>
          <p:cNvSpPr>
            <a:spLocks noGrp="1"/>
          </p:cNvSpPr>
          <p:nvPr>
            <p:ph type="title"/>
          </p:nvPr>
        </p:nvSpPr>
        <p:spPr/>
        <p:txBody>
          <a:bodyPr/>
          <a:lstStyle/>
          <a:p>
            <a:r>
              <a:rPr lang="nb-NO" dirty="0" smtClean="0"/>
              <a:t>Rettigheter forbeholdt </a:t>
            </a:r>
            <a:r>
              <a:rPr lang="nb-NO" dirty="0"/>
              <a:t>IA-virksomheter</a:t>
            </a:r>
          </a:p>
        </p:txBody>
      </p:sp>
      <p:sp>
        <p:nvSpPr>
          <p:cNvPr id="3" name="Plassholder for innhold 2">
            <a:extLst>
              <a:ext uri="{FF2B5EF4-FFF2-40B4-BE49-F238E27FC236}">
                <a16:creationId xmlns="" xmlns:a16="http://schemas.microsoft.com/office/drawing/2014/main" id="{1E741FDF-4FE7-48FA-B9F2-40FD34A687F3}"/>
              </a:ext>
            </a:extLst>
          </p:cNvPr>
          <p:cNvSpPr>
            <a:spLocks noGrp="1"/>
          </p:cNvSpPr>
          <p:nvPr>
            <p:ph idx="1"/>
          </p:nvPr>
        </p:nvSpPr>
        <p:spPr/>
        <p:txBody>
          <a:bodyPr>
            <a:normAutofit/>
          </a:bodyPr>
          <a:lstStyle/>
          <a:p>
            <a:r>
              <a:rPr lang="nb-NO" dirty="0"/>
              <a:t>Fast kontaktperson på Arbeidslivssenteret </a:t>
            </a:r>
            <a:endParaRPr lang="nb-NO" dirty="0" smtClean="0"/>
          </a:p>
          <a:p>
            <a:r>
              <a:rPr lang="nb-NO" dirty="0" err="1" smtClean="0"/>
              <a:t>Arbeidsgiverlos</a:t>
            </a:r>
            <a:r>
              <a:rPr lang="nb-NO" dirty="0" smtClean="0"/>
              <a:t> - </a:t>
            </a:r>
            <a:r>
              <a:rPr lang="nb-NO" dirty="0"/>
              <a:t>rådgiver innen arbeid og psykisk helse</a:t>
            </a:r>
          </a:p>
          <a:p>
            <a:r>
              <a:rPr lang="nb-NO" dirty="0" smtClean="0"/>
              <a:t>Utvidet </a:t>
            </a:r>
            <a:r>
              <a:rPr lang="nb-NO" dirty="0"/>
              <a:t>bruk av egenmelding </a:t>
            </a:r>
          </a:p>
          <a:p>
            <a:r>
              <a:rPr lang="nb-NO" dirty="0" smtClean="0"/>
              <a:t>NAV </a:t>
            </a:r>
            <a:r>
              <a:rPr lang="nb-NO" dirty="0"/>
              <a:t>Arbeidslivssenter holder regelmessig kurs på IA-relevante områder. Kurs kan i en del tilfeller også avtales gjennomført internt i virksomheten. </a:t>
            </a:r>
            <a:r>
              <a:rPr lang="nb-NO" dirty="0" smtClean="0"/>
              <a:t>Kurskatalog </a:t>
            </a:r>
            <a:r>
              <a:rPr lang="nb-NO" dirty="0"/>
              <a:t>på </a:t>
            </a:r>
            <a:r>
              <a:rPr lang="nb-NO" altLang="nb-NO" dirty="0">
                <a:hlinkClick r:id="rId3" tooltip="http://www.nav.no/arbeidsgiveroslo"/>
              </a:rPr>
              <a:t>www.nav.no/arbeidsgiveroslo</a:t>
            </a:r>
            <a:endParaRPr lang="nb-NO" dirty="0"/>
          </a:p>
          <a:p>
            <a:r>
              <a:rPr lang="nb-NO" dirty="0" smtClean="0"/>
              <a:t>Forebyggings- </a:t>
            </a:r>
            <a:r>
              <a:rPr lang="nb-NO" dirty="0"/>
              <a:t>og tilretteleggingstilskudd og BHT honorar</a:t>
            </a:r>
          </a:p>
          <a:p>
            <a:pPr marL="0" indent="0">
              <a:buNone/>
            </a:pPr>
            <a:endParaRPr lang="nb-NO" dirty="0"/>
          </a:p>
          <a:p>
            <a:endParaRPr lang="nb-NO" dirty="0"/>
          </a:p>
        </p:txBody>
      </p:sp>
    </p:spTree>
    <p:extLst>
      <p:ext uri="{BB962C8B-B14F-4D97-AF65-F5344CB8AC3E}">
        <p14:creationId xmlns:p14="http://schemas.microsoft.com/office/powerpoint/2010/main" val="19596152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395536" y="1412776"/>
            <a:ext cx="8372475" cy="4859437"/>
          </a:xfrm>
        </p:spPr>
        <p:txBody>
          <a:bodyPr/>
          <a:lstStyle/>
          <a:p>
            <a:pPr marL="0" indent="0">
              <a:buNone/>
            </a:pPr>
            <a:endParaRPr lang="nb-NO" dirty="0"/>
          </a:p>
          <a:p>
            <a:pPr marL="0" indent="0">
              <a:buNone/>
            </a:pPr>
            <a:endParaRPr lang="nb-NO" sz="1400" dirty="0"/>
          </a:p>
        </p:txBody>
      </p:sp>
      <p:sp>
        <p:nvSpPr>
          <p:cNvPr id="3" name="Tittel 2"/>
          <p:cNvSpPr>
            <a:spLocks noGrp="1"/>
          </p:cNvSpPr>
          <p:nvPr>
            <p:ph type="title"/>
          </p:nvPr>
        </p:nvSpPr>
        <p:spPr/>
        <p:txBody>
          <a:bodyPr/>
          <a:lstStyle/>
          <a:p>
            <a:r>
              <a:rPr lang="nb-NO" dirty="0" smtClean="0"/>
              <a:t>Virkemidler og tiltak fra NAV </a:t>
            </a:r>
            <a:endParaRPr lang="nb-NO" dirty="0"/>
          </a:p>
        </p:txBody>
      </p:sp>
      <p:sp>
        <p:nvSpPr>
          <p:cNvPr id="4" name="Pil høyre 3"/>
          <p:cNvSpPr/>
          <p:nvPr/>
        </p:nvSpPr>
        <p:spPr>
          <a:xfrm>
            <a:off x="630637" y="2973309"/>
            <a:ext cx="7632848" cy="14401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ekstSylinder 4"/>
          <p:cNvSpPr txBox="1"/>
          <p:nvPr/>
        </p:nvSpPr>
        <p:spPr>
          <a:xfrm>
            <a:off x="611560" y="3370223"/>
            <a:ext cx="1440160" cy="646331"/>
          </a:xfrm>
          <a:prstGeom prst="rect">
            <a:avLst/>
          </a:prstGeom>
          <a:noFill/>
        </p:spPr>
        <p:txBody>
          <a:bodyPr wrap="square" rtlCol="0">
            <a:spAutoFit/>
          </a:bodyPr>
          <a:lstStyle/>
          <a:p>
            <a:r>
              <a:rPr lang="nb-NO" dirty="0" smtClean="0"/>
              <a:t>Står i fare for å bli syk</a:t>
            </a:r>
            <a:endParaRPr lang="nb-NO" dirty="0"/>
          </a:p>
        </p:txBody>
      </p:sp>
      <p:sp>
        <p:nvSpPr>
          <p:cNvPr id="6" name="TekstSylinder 5"/>
          <p:cNvSpPr txBox="1"/>
          <p:nvPr/>
        </p:nvSpPr>
        <p:spPr>
          <a:xfrm>
            <a:off x="3440855" y="3508723"/>
            <a:ext cx="1224136" cy="369332"/>
          </a:xfrm>
          <a:prstGeom prst="rect">
            <a:avLst/>
          </a:prstGeom>
          <a:noFill/>
        </p:spPr>
        <p:txBody>
          <a:bodyPr wrap="square" rtlCol="0">
            <a:spAutoFit/>
          </a:bodyPr>
          <a:lstStyle/>
          <a:p>
            <a:r>
              <a:rPr lang="nb-NO" dirty="0" smtClean="0"/>
              <a:t>Syk</a:t>
            </a:r>
            <a:endParaRPr lang="nb-NO" dirty="0"/>
          </a:p>
        </p:txBody>
      </p:sp>
      <p:sp>
        <p:nvSpPr>
          <p:cNvPr id="8" name="TekstSylinder 7"/>
          <p:cNvSpPr txBox="1"/>
          <p:nvPr/>
        </p:nvSpPr>
        <p:spPr>
          <a:xfrm>
            <a:off x="5148064" y="3416277"/>
            <a:ext cx="2675348" cy="646331"/>
          </a:xfrm>
          <a:prstGeom prst="rect">
            <a:avLst/>
          </a:prstGeom>
          <a:noFill/>
        </p:spPr>
        <p:txBody>
          <a:bodyPr wrap="none" rtlCol="0">
            <a:spAutoFit/>
          </a:bodyPr>
          <a:lstStyle/>
          <a:p>
            <a:r>
              <a:rPr lang="nb-NO" dirty="0" smtClean="0"/>
              <a:t>Etter 12 </a:t>
            </a:r>
            <a:r>
              <a:rPr lang="nb-NO" dirty="0" err="1" smtClean="0"/>
              <a:t>mnd</a:t>
            </a:r>
            <a:r>
              <a:rPr lang="nb-NO" dirty="0" smtClean="0"/>
              <a:t> med gradert </a:t>
            </a:r>
          </a:p>
          <a:p>
            <a:r>
              <a:rPr lang="nb-NO" dirty="0" smtClean="0"/>
              <a:t>eller helt sykmeldt</a:t>
            </a:r>
            <a:endParaRPr lang="nb-NO" dirty="0"/>
          </a:p>
        </p:txBody>
      </p:sp>
      <p:sp>
        <p:nvSpPr>
          <p:cNvPr id="9" name="TekstSylinder 8"/>
          <p:cNvSpPr txBox="1"/>
          <p:nvPr/>
        </p:nvSpPr>
        <p:spPr>
          <a:xfrm>
            <a:off x="623578" y="1410342"/>
            <a:ext cx="2141163" cy="523220"/>
          </a:xfrm>
          <a:prstGeom prst="rect">
            <a:avLst/>
          </a:prstGeom>
          <a:noFill/>
        </p:spPr>
        <p:txBody>
          <a:bodyPr wrap="square" rtlCol="0">
            <a:spAutoFit/>
          </a:bodyPr>
          <a:lstStyle/>
          <a:p>
            <a:r>
              <a:rPr lang="nb-NO" sz="1400" dirty="0" smtClean="0">
                <a:solidFill>
                  <a:schemeClr val="bg2"/>
                </a:solidFill>
              </a:rPr>
              <a:t>Forebyggings- og tilretteleggingstilskudd</a:t>
            </a:r>
            <a:endParaRPr lang="nb-NO" sz="1400" dirty="0">
              <a:solidFill>
                <a:schemeClr val="bg2"/>
              </a:solidFill>
            </a:endParaRPr>
          </a:p>
        </p:txBody>
      </p:sp>
      <p:sp>
        <p:nvSpPr>
          <p:cNvPr id="10" name="TekstSylinder 9"/>
          <p:cNvSpPr txBox="1"/>
          <p:nvPr/>
        </p:nvSpPr>
        <p:spPr>
          <a:xfrm>
            <a:off x="592284" y="2617095"/>
            <a:ext cx="1123577" cy="307777"/>
          </a:xfrm>
          <a:prstGeom prst="rect">
            <a:avLst/>
          </a:prstGeom>
          <a:noFill/>
        </p:spPr>
        <p:txBody>
          <a:bodyPr wrap="none" rtlCol="0">
            <a:spAutoFit/>
          </a:bodyPr>
          <a:lstStyle/>
          <a:p>
            <a:r>
              <a:rPr lang="nb-NO" sz="1400" dirty="0" smtClean="0">
                <a:solidFill>
                  <a:schemeClr val="bg2"/>
                </a:solidFill>
              </a:rPr>
              <a:t>BHT-honorar</a:t>
            </a:r>
            <a:endParaRPr lang="nb-NO" sz="1400" dirty="0">
              <a:solidFill>
                <a:schemeClr val="bg2"/>
              </a:solidFill>
            </a:endParaRPr>
          </a:p>
        </p:txBody>
      </p:sp>
      <p:sp>
        <p:nvSpPr>
          <p:cNvPr id="11" name="TekstSylinder 10"/>
          <p:cNvSpPr txBox="1"/>
          <p:nvPr/>
        </p:nvSpPr>
        <p:spPr>
          <a:xfrm>
            <a:off x="592284" y="2954828"/>
            <a:ext cx="1808187" cy="307777"/>
          </a:xfrm>
          <a:prstGeom prst="rect">
            <a:avLst/>
          </a:prstGeom>
          <a:noFill/>
        </p:spPr>
        <p:txBody>
          <a:bodyPr wrap="none" rtlCol="0">
            <a:spAutoFit/>
          </a:bodyPr>
          <a:lstStyle/>
          <a:p>
            <a:r>
              <a:rPr lang="nb-NO" sz="1400" dirty="0" smtClean="0">
                <a:solidFill>
                  <a:schemeClr val="bg2"/>
                </a:solidFill>
              </a:rPr>
              <a:t>Arbeidsplassvurdering</a:t>
            </a:r>
            <a:endParaRPr lang="nb-NO" sz="1400" dirty="0">
              <a:solidFill>
                <a:schemeClr val="bg2"/>
              </a:solidFill>
            </a:endParaRPr>
          </a:p>
        </p:txBody>
      </p:sp>
      <p:sp>
        <p:nvSpPr>
          <p:cNvPr id="12" name="TekstSylinder 11"/>
          <p:cNvSpPr txBox="1"/>
          <p:nvPr/>
        </p:nvSpPr>
        <p:spPr>
          <a:xfrm>
            <a:off x="2900416" y="1471189"/>
            <a:ext cx="1387229" cy="523220"/>
          </a:xfrm>
          <a:prstGeom prst="rect">
            <a:avLst/>
          </a:prstGeom>
          <a:noFill/>
        </p:spPr>
        <p:txBody>
          <a:bodyPr wrap="square" rtlCol="0">
            <a:spAutoFit/>
          </a:bodyPr>
          <a:lstStyle/>
          <a:p>
            <a:r>
              <a:rPr lang="nb-NO" sz="1400" dirty="0" smtClean="0">
                <a:solidFill>
                  <a:schemeClr val="bg2"/>
                </a:solidFill>
              </a:rPr>
              <a:t>Gradert sykmelding</a:t>
            </a:r>
            <a:endParaRPr lang="nb-NO" sz="1400" dirty="0">
              <a:solidFill>
                <a:schemeClr val="bg2"/>
              </a:solidFill>
            </a:endParaRPr>
          </a:p>
        </p:txBody>
      </p:sp>
      <p:sp>
        <p:nvSpPr>
          <p:cNvPr id="13" name="TekstSylinder 12"/>
          <p:cNvSpPr txBox="1"/>
          <p:nvPr/>
        </p:nvSpPr>
        <p:spPr>
          <a:xfrm>
            <a:off x="2941675" y="2160744"/>
            <a:ext cx="1148071" cy="307777"/>
          </a:xfrm>
          <a:prstGeom prst="rect">
            <a:avLst/>
          </a:prstGeom>
          <a:noFill/>
        </p:spPr>
        <p:txBody>
          <a:bodyPr wrap="none" rtlCol="0">
            <a:spAutoFit/>
          </a:bodyPr>
          <a:lstStyle/>
          <a:p>
            <a:r>
              <a:rPr lang="nb-NO" sz="1400" dirty="0" smtClean="0">
                <a:solidFill>
                  <a:schemeClr val="bg2"/>
                </a:solidFill>
              </a:rPr>
              <a:t>Reisetilskudd</a:t>
            </a:r>
            <a:endParaRPr lang="nb-NO" sz="1400" dirty="0">
              <a:solidFill>
                <a:schemeClr val="bg2"/>
              </a:solidFill>
            </a:endParaRPr>
          </a:p>
        </p:txBody>
      </p:sp>
      <p:sp>
        <p:nvSpPr>
          <p:cNvPr id="14" name="TekstSylinder 13"/>
          <p:cNvSpPr txBox="1"/>
          <p:nvPr/>
        </p:nvSpPr>
        <p:spPr>
          <a:xfrm>
            <a:off x="603866" y="4386674"/>
            <a:ext cx="2836989" cy="523220"/>
          </a:xfrm>
          <a:prstGeom prst="rect">
            <a:avLst/>
          </a:prstGeom>
          <a:noFill/>
        </p:spPr>
        <p:txBody>
          <a:bodyPr wrap="square" rtlCol="0">
            <a:spAutoFit/>
          </a:bodyPr>
          <a:lstStyle/>
          <a:p>
            <a:r>
              <a:rPr lang="nb-NO" sz="1400" dirty="0" smtClean="0">
                <a:solidFill>
                  <a:schemeClr val="bg2"/>
                </a:solidFill>
              </a:rPr>
              <a:t>Raskere tilbake – </a:t>
            </a:r>
            <a:r>
              <a:rPr lang="nb-NO" sz="1400" dirty="0" err="1" smtClean="0">
                <a:solidFill>
                  <a:schemeClr val="bg2"/>
                </a:solidFill>
              </a:rPr>
              <a:t>spes.helsetjenesten</a:t>
            </a:r>
            <a:r>
              <a:rPr lang="nb-NO" sz="1400" dirty="0" smtClean="0">
                <a:solidFill>
                  <a:schemeClr val="bg2"/>
                </a:solidFill>
              </a:rPr>
              <a:t> </a:t>
            </a:r>
            <a:endParaRPr lang="nb-NO" sz="1400" dirty="0">
              <a:solidFill>
                <a:schemeClr val="bg2"/>
              </a:solidFill>
            </a:endParaRPr>
          </a:p>
        </p:txBody>
      </p:sp>
      <p:sp>
        <p:nvSpPr>
          <p:cNvPr id="15" name="TekstSylinder 14"/>
          <p:cNvSpPr txBox="1"/>
          <p:nvPr/>
        </p:nvSpPr>
        <p:spPr>
          <a:xfrm>
            <a:off x="2900416" y="2663262"/>
            <a:ext cx="1692188" cy="523220"/>
          </a:xfrm>
          <a:prstGeom prst="rect">
            <a:avLst/>
          </a:prstGeom>
          <a:noFill/>
        </p:spPr>
        <p:txBody>
          <a:bodyPr wrap="square" rtlCol="0">
            <a:spAutoFit/>
          </a:bodyPr>
          <a:lstStyle/>
          <a:p>
            <a:r>
              <a:rPr lang="nb-NO" sz="1400" dirty="0" smtClean="0">
                <a:solidFill>
                  <a:schemeClr val="bg2"/>
                </a:solidFill>
              </a:rPr>
              <a:t>Hjelpemidler på arbeidsplassen</a:t>
            </a:r>
            <a:endParaRPr lang="nb-NO" sz="1400" dirty="0">
              <a:solidFill>
                <a:schemeClr val="bg2"/>
              </a:solidFill>
            </a:endParaRPr>
          </a:p>
        </p:txBody>
      </p:sp>
      <p:sp>
        <p:nvSpPr>
          <p:cNvPr id="16" name="TekstSylinder 15"/>
          <p:cNvSpPr txBox="1"/>
          <p:nvPr/>
        </p:nvSpPr>
        <p:spPr>
          <a:xfrm>
            <a:off x="1043608" y="3111477"/>
            <a:ext cx="184731" cy="369332"/>
          </a:xfrm>
          <a:prstGeom prst="rect">
            <a:avLst/>
          </a:prstGeom>
          <a:noFill/>
        </p:spPr>
        <p:txBody>
          <a:bodyPr wrap="none" rtlCol="0">
            <a:spAutoFit/>
          </a:bodyPr>
          <a:lstStyle/>
          <a:p>
            <a:endParaRPr lang="nb-NO" dirty="0"/>
          </a:p>
        </p:txBody>
      </p:sp>
      <p:sp>
        <p:nvSpPr>
          <p:cNvPr id="17" name="TekstSylinder 16"/>
          <p:cNvSpPr txBox="1"/>
          <p:nvPr/>
        </p:nvSpPr>
        <p:spPr>
          <a:xfrm>
            <a:off x="1196008" y="3263877"/>
            <a:ext cx="184731" cy="369332"/>
          </a:xfrm>
          <a:prstGeom prst="rect">
            <a:avLst/>
          </a:prstGeom>
          <a:noFill/>
        </p:spPr>
        <p:txBody>
          <a:bodyPr wrap="none" rtlCol="0">
            <a:spAutoFit/>
          </a:bodyPr>
          <a:lstStyle/>
          <a:p>
            <a:endParaRPr lang="nb-NO" dirty="0"/>
          </a:p>
        </p:txBody>
      </p:sp>
      <p:sp>
        <p:nvSpPr>
          <p:cNvPr id="18" name="TekstSylinder 17"/>
          <p:cNvSpPr txBox="1"/>
          <p:nvPr/>
        </p:nvSpPr>
        <p:spPr>
          <a:xfrm>
            <a:off x="1348408" y="3416277"/>
            <a:ext cx="184731" cy="369332"/>
          </a:xfrm>
          <a:prstGeom prst="rect">
            <a:avLst/>
          </a:prstGeom>
          <a:noFill/>
        </p:spPr>
        <p:txBody>
          <a:bodyPr wrap="none" rtlCol="0">
            <a:spAutoFit/>
          </a:bodyPr>
          <a:lstStyle/>
          <a:p>
            <a:endParaRPr lang="nb-NO" dirty="0"/>
          </a:p>
        </p:txBody>
      </p:sp>
      <p:sp>
        <p:nvSpPr>
          <p:cNvPr id="19" name="TekstSylinder 18"/>
          <p:cNvSpPr txBox="1"/>
          <p:nvPr/>
        </p:nvSpPr>
        <p:spPr>
          <a:xfrm>
            <a:off x="2649449" y="4365399"/>
            <a:ext cx="2836989" cy="738664"/>
          </a:xfrm>
          <a:prstGeom prst="rect">
            <a:avLst/>
          </a:prstGeom>
          <a:noFill/>
        </p:spPr>
        <p:txBody>
          <a:bodyPr wrap="square" rtlCol="0">
            <a:spAutoFit/>
          </a:bodyPr>
          <a:lstStyle/>
          <a:p>
            <a:r>
              <a:rPr lang="nb-NO" sz="1400" dirty="0" smtClean="0">
                <a:solidFill>
                  <a:schemeClr val="bg2"/>
                </a:solidFill>
              </a:rPr>
              <a:t>Raskere tilbake – NAV</a:t>
            </a:r>
          </a:p>
          <a:p>
            <a:r>
              <a:rPr lang="nb-NO" sz="1400" dirty="0" smtClean="0">
                <a:solidFill>
                  <a:schemeClr val="bg2"/>
                </a:solidFill>
              </a:rPr>
              <a:t>Avklaring, oppfølging, </a:t>
            </a:r>
            <a:r>
              <a:rPr lang="nb-NO" sz="1400" dirty="0" err="1" smtClean="0">
                <a:solidFill>
                  <a:schemeClr val="bg2"/>
                </a:solidFill>
              </a:rPr>
              <a:t>arb.rettet</a:t>
            </a:r>
            <a:r>
              <a:rPr lang="nb-NO" sz="1400" dirty="0" smtClean="0">
                <a:solidFill>
                  <a:schemeClr val="bg2"/>
                </a:solidFill>
              </a:rPr>
              <a:t> rehabilitering</a:t>
            </a:r>
            <a:endParaRPr lang="nb-NO" sz="1400" dirty="0">
              <a:solidFill>
                <a:schemeClr val="bg2"/>
              </a:solidFill>
            </a:endParaRPr>
          </a:p>
        </p:txBody>
      </p:sp>
      <p:sp>
        <p:nvSpPr>
          <p:cNvPr id="21" name="TekstSylinder 20"/>
          <p:cNvSpPr txBox="1"/>
          <p:nvPr/>
        </p:nvSpPr>
        <p:spPr>
          <a:xfrm>
            <a:off x="630637" y="2060847"/>
            <a:ext cx="184731" cy="369332"/>
          </a:xfrm>
          <a:prstGeom prst="rect">
            <a:avLst/>
          </a:prstGeom>
          <a:noFill/>
        </p:spPr>
        <p:txBody>
          <a:bodyPr wrap="none" rtlCol="0">
            <a:spAutoFit/>
          </a:bodyPr>
          <a:lstStyle/>
          <a:p>
            <a:endParaRPr lang="nb-NO" dirty="0"/>
          </a:p>
        </p:txBody>
      </p:sp>
      <p:sp>
        <p:nvSpPr>
          <p:cNvPr id="22" name="TekstSylinder 21"/>
          <p:cNvSpPr txBox="1"/>
          <p:nvPr/>
        </p:nvSpPr>
        <p:spPr>
          <a:xfrm>
            <a:off x="611560" y="1933562"/>
            <a:ext cx="737510" cy="307777"/>
          </a:xfrm>
          <a:prstGeom prst="rect">
            <a:avLst/>
          </a:prstGeom>
          <a:noFill/>
        </p:spPr>
        <p:txBody>
          <a:bodyPr wrap="none" rtlCol="0">
            <a:spAutoFit/>
          </a:bodyPr>
          <a:lstStyle/>
          <a:p>
            <a:r>
              <a:rPr lang="nb-NO" sz="1400" dirty="0" smtClean="0">
                <a:solidFill>
                  <a:schemeClr val="bg2"/>
                </a:solidFill>
              </a:rPr>
              <a:t>Mentor</a:t>
            </a:r>
            <a:endParaRPr lang="nb-NO" sz="1400" dirty="0">
              <a:solidFill>
                <a:schemeClr val="bg2"/>
              </a:solidFill>
            </a:endParaRPr>
          </a:p>
        </p:txBody>
      </p:sp>
      <p:sp>
        <p:nvSpPr>
          <p:cNvPr id="23" name="TekstSylinder 22"/>
          <p:cNvSpPr txBox="1"/>
          <p:nvPr/>
        </p:nvSpPr>
        <p:spPr>
          <a:xfrm>
            <a:off x="611560" y="2160744"/>
            <a:ext cx="861005" cy="307777"/>
          </a:xfrm>
          <a:prstGeom prst="rect">
            <a:avLst/>
          </a:prstGeom>
          <a:noFill/>
        </p:spPr>
        <p:txBody>
          <a:bodyPr wrap="none" rtlCol="0">
            <a:spAutoFit/>
          </a:bodyPr>
          <a:lstStyle/>
          <a:p>
            <a:r>
              <a:rPr lang="nb-NO" sz="1400" dirty="0" smtClean="0">
                <a:solidFill>
                  <a:schemeClr val="bg2"/>
                </a:solidFill>
              </a:rPr>
              <a:t>Avklaring</a:t>
            </a:r>
            <a:endParaRPr lang="nb-NO" sz="1400" dirty="0">
              <a:solidFill>
                <a:schemeClr val="bg2"/>
              </a:solidFill>
            </a:endParaRPr>
          </a:p>
        </p:txBody>
      </p:sp>
      <p:sp>
        <p:nvSpPr>
          <p:cNvPr id="24" name="TekstSylinder 23"/>
          <p:cNvSpPr txBox="1"/>
          <p:nvPr/>
        </p:nvSpPr>
        <p:spPr>
          <a:xfrm>
            <a:off x="5549634" y="1410342"/>
            <a:ext cx="1872208" cy="523220"/>
          </a:xfrm>
          <a:prstGeom prst="rect">
            <a:avLst/>
          </a:prstGeom>
          <a:noFill/>
        </p:spPr>
        <p:txBody>
          <a:bodyPr wrap="square" rtlCol="0">
            <a:spAutoFit/>
          </a:bodyPr>
          <a:lstStyle/>
          <a:p>
            <a:r>
              <a:rPr lang="nb-NO" sz="1400" dirty="0" smtClean="0">
                <a:solidFill>
                  <a:schemeClr val="bg2"/>
                </a:solidFill>
              </a:rPr>
              <a:t>Midlertidig eller varig lønnstilskudd</a:t>
            </a:r>
            <a:endParaRPr lang="nb-NO" sz="1400" dirty="0">
              <a:solidFill>
                <a:schemeClr val="bg2"/>
              </a:solidFill>
            </a:endParaRPr>
          </a:p>
        </p:txBody>
      </p:sp>
      <p:sp>
        <p:nvSpPr>
          <p:cNvPr id="25" name="TekstSylinder 24"/>
          <p:cNvSpPr txBox="1"/>
          <p:nvPr/>
        </p:nvSpPr>
        <p:spPr>
          <a:xfrm>
            <a:off x="5580112" y="2160744"/>
            <a:ext cx="2046702" cy="307777"/>
          </a:xfrm>
          <a:prstGeom prst="rect">
            <a:avLst/>
          </a:prstGeom>
          <a:noFill/>
        </p:spPr>
        <p:txBody>
          <a:bodyPr wrap="square" rtlCol="0">
            <a:spAutoFit/>
          </a:bodyPr>
          <a:lstStyle/>
          <a:p>
            <a:r>
              <a:rPr lang="nb-NO" sz="1400" dirty="0" smtClean="0">
                <a:solidFill>
                  <a:schemeClr val="bg2"/>
                </a:solidFill>
              </a:rPr>
              <a:t>Senter for jobbmestring</a:t>
            </a:r>
            <a:endParaRPr lang="nb-NO" sz="1400" dirty="0">
              <a:solidFill>
                <a:schemeClr val="bg2"/>
              </a:solidFill>
            </a:endParaRPr>
          </a:p>
        </p:txBody>
      </p:sp>
    </p:spTree>
    <p:extLst>
      <p:ext uri="{BB962C8B-B14F-4D97-AF65-F5344CB8AC3E}">
        <p14:creationId xmlns:p14="http://schemas.microsoft.com/office/powerpoint/2010/main" val="2651293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additive="base">
                                        <p:cTn id="20" dur="500" fill="hold"/>
                                        <p:tgtEl>
                                          <p:spTgt spid="15"/>
                                        </p:tgtEl>
                                        <p:attrNameLst>
                                          <p:attrName>ppt_x</p:attrName>
                                        </p:attrNameLst>
                                      </p:cBhvr>
                                      <p:tavLst>
                                        <p:tav tm="0">
                                          <p:val>
                                            <p:strVal val="#ppt_x"/>
                                          </p:val>
                                        </p:tav>
                                        <p:tav tm="100000">
                                          <p:val>
                                            <p:strVal val="#ppt_x"/>
                                          </p:val>
                                        </p:tav>
                                      </p:tavLst>
                                    </p:anim>
                                    <p:anim calcmode="lin" valueType="num">
                                      <p:cBhvr additive="base">
                                        <p:cTn id="2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additive="base">
                                        <p:cTn id="26" dur="500" fill="hold"/>
                                        <p:tgtEl>
                                          <p:spTgt spid="19"/>
                                        </p:tgtEl>
                                        <p:attrNameLst>
                                          <p:attrName>ppt_x</p:attrName>
                                        </p:attrNameLst>
                                      </p:cBhvr>
                                      <p:tavLst>
                                        <p:tav tm="0">
                                          <p:val>
                                            <p:strVal val="#ppt_x"/>
                                          </p:val>
                                        </p:tav>
                                        <p:tav tm="100000">
                                          <p:val>
                                            <p:strVal val="#ppt_x"/>
                                          </p:val>
                                        </p:tav>
                                      </p:tavLst>
                                    </p:anim>
                                    <p:anim calcmode="lin" valueType="num">
                                      <p:cBhvr additive="base">
                                        <p:cTn id="2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500" fill="hold"/>
                                        <p:tgtEl>
                                          <p:spTgt spid="14"/>
                                        </p:tgtEl>
                                        <p:attrNameLst>
                                          <p:attrName>ppt_x</p:attrName>
                                        </p:attrNameLst>
                                      </p:cBhvr>
                                      <p:tavLst>
                                        <p:tav tm="0">
                                          <p:val>
                                            <p:strVal val="#ppt_x"/>
                                          </p:val>
                                        </p:tav>
                                        <p:tav tm="100000">
                                          <p:val>
                                            <p:strVal val="#ppt_x"/>
                                          </p:val>
                                        </p:tav>
                                      </p:tavLst>
                                    </p:anim>
                                    <p:anim calcmode="lin" valueType="num">
                                      <p:cBhvr additive="base">
                                        <p:cTn id="3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additive="base">
                                        <p:cTn id="38" dur="500" fill="hold"/>
                                        <p:tgtEl>
                                          <p:spTgt spid="9"/>
                                        </p:tgtEl>
                                        <p:attrNameLst>
                                          <p:attrName>ppt_x</p:attrName>
                                        </p:attrNameLst>
                                      </p:cBhvr>
                                      <p:tavLst>
                                        <p:tav tm="0">
                                          <p:val>
                                            <p:strVal val="#ppt_x"/>
                                          </p:val>
                                        </p:tav>
                                        <p:tav tm="100000">
                                          <p:val>
                                            <p:strVal val="#ppt_x"/>
                                          </p:val>
                                        </p:tav>
                                      </p:tavLst>
                                    </p:anim>
                                    <p:anim calcmode="lin" valueType="num">
                                      <p:cBhvr additive="base">
                                        <p:cTn id="3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2"/>
                                        </p:tgtEl>
                                        <p:attrNameLst>
                                          <p:attrName>style.visibility</p:attrName>
                                        </p:attrNameLst>
                                      </p:cBhvr>
                                      <p:to>
                                        <p:strVal val="visible"/>
                                      </p:to>
                                    </p:set>
                                    <p:anim calcmode="lin" valueType="num">
                                      <p:cBhvr additive="base">
                                        <p:cTn id="44" dur="500" fill="hold"/>
                                        <p:tgtEl>
                                          <p:spTgt spid="22"/>
                                        </p:tgtEl>
                                        <p:attrNameLst>
                                          <p:attrName>ppt_x</p:attrName>
                                        </p:attrNameLst>
                                      </p:cBhvr>
                                      <p:tavLst>
                                        <p:tav tm="0">
                                          <p:val>
                                            <p:strVal val="#ppt_x"/>
                                          </p:val>
                                        </p:tav>
                                        <p:tav tm="100000">
                                          <p:val>
                                            <p:strVal val="#ppt_x"/>
                                          </p:val>
                                        </p:tav>
                                      </p:tavLst>
                                    </p:anim>
                                    <p:anim calcmode="lin" valueType="num">
                                      <p:cBhvr additive="base">
                                        <p:cTn id="45"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23"/>
                                        </p:tgtEl>
                                        <p:attrNameLst>
                                          <p:attrName>style.visibility</p:attrName>
                                        </p:attrNameLst>
                                      </p:cBhvr>
                                      <p:to>
                                        <p:strVal val="visible"/>
                                      </p:to>
                                    </p:set>
                                    <p:anim calcmode="lin" valueType="num">
                                      <p:cBhvr additive="base">
                                        <p:cTn id="50" dur="500" fill="hold"/>
                                        <p:tgtEl>
                                          <p:spTgt spid="23"/>
                                        </p:tgtEl>
                                        <p:attrNameLst>
                                          <p:attrName>ppt_x</p:attrName>
                                        </p:attrNameLst>
                                      </p:cBhvr>
                                      <p:tavLst>
                                        <p:tav tm="0">
                                          <p:val>
                                            <p:strVal val="#ppt_x"/>
                                          </p:val>
                                        </p:tav>
                                        <p:tav tm="100000">
                                          <p:val>
                                            <p:strVal val="#ppt_x"/>
                                          </p:val>
                                        </p:tav>
                                      </p:tavLst>
                                    </p:anim>
                                    <p:anim calcmode="lin" valueType="num">
                                      <p:cBhvr additive="base">
                                        <p:cTn id="51"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10"/>
                                        </p:tgtEl>
                                        <p:attrNameLst>
                                          <p:attrName>style.visibility</p:attrName>
                                        </p:attrNameLst>
                                      </p:cBhvr>
                                      <p:to>
                                        <p:strVal val="visible"/>
                                      </p:to>
                                    </p:set>
                                    <p:anim calcmode="lin" valueType="num">
                                      <p:cBhvr additive="base">
                                        <p:cTn id="56" dur="500" fill="hold"/>
                                        <p:tgtEl>
                                          <p:spTgt spid="10"/>
                                        </p:tgtEl>
                                        <p:attrNameLst>
                                          <p:attrName>ppt_x</p:attrName>
                                        </p:attrNameLst>
                                      </p:cBhvr>
                                      <p:tavLst>
                                        <p:tav tm="0">
                                          <p:val>
                                            <p:strVal val="#ppt_x"/>
                                          </p:val>
                                        </p:tav>
                                        <p:tav tm="100000">
                                          <p:val>
                                            <p:strVal val="#ppt_x"/>
                                          </p:val>
                                        </p:tav>
                                      </p:tavLst>
                                    </p:anim>
                                    <p:anim calcmode="lin" valueType="num">
                                      <p:cBhvr additive="base">
                                        <p:cTn id="5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11"/>
                                        </p:tgtEl>
                                        <p:attrNameLst>
                                          <p:attrName>style.visibility</p:attrName>
                                        </p:attrNameLst>
                                      </p:cBhvr>
                                      <p:to>
                                        <p:strVal val="visible"/>
                                      </p:to>
                                    </p:set>
                                    <p:anim calcmode="lin" valueType="num">
                                      <p:cBhvr additive="base">
                                        <p:cTn id="62" dur="500" fill="hold"/>
                                        <p:tgtEl>
                                          <p:spTgt spid="11"/>
                                        </p:tgtEl>
                                        <p:attrNameLst>
                                          <p:attrName>ppt_x</p:attrName>
                                        </p:attrNameLst>
                                      </p:cBhvr>
                                      <p:tavLst>
                                        <p:tav tm="0">
                                          <p:val>
                                            <p:strVal val="#ppt_x"/>
                                          </p:val>
                                        </p:tav>
                                        <p:tav tm="100000">
                                          <p:val>
                                            <p:strVal val="#ppt_x"/>
                                          </p:val>
                                        </p:tav>
                                      </p:tavLst>
                                    </p:anim>
                                    <p:anim calcmode="lin" valueType="num">
                                      <p:cBhvr additive="base">
                                        <p:cTn id="6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24"/>
                                        </p:tgtEl>
                                        <p:attrNameLst>
                                          <p:attrName>style.visibility</p:attrName>
                                        </p:attrNameLst>
                                      </p:cBhvr>
                                      <p:to>
                                        <p:strVal val="visible"/>
                                      </p:to>
                                    </p:set>
                                    <p:anim calcmode="lin" valueType="num">
                                      <p:cBhvr additive="base">
                                        <p:cTn id="68" dur="500" fill="hold"/>
                                        <p:tgtEl>
                                          <p:spTgt spid="24"/>
                                        </p:tgtEl>
                                        <p:attrNameLst>
                                          <p:attrName>ppt_x</p:attrName>
                                        </p:attrNameLst>
                                      </p:cBhvr>
                                      <p:tavLst>
                                        <p:tav tm="0">
                                          <p:val>
                                            <p:strVal val="#ppt_x"/>
                                          </p:val>
                                        </p:tav>
                                        <p:tav tm="100000">
                                          <p:val>
                                            <p:strVal val="#ppt_x"/>
                                          </p:val>
                                        </p:tav>
                                      </p:tavLst>
                                    </p:anim>
                                    <p:anim calcmode="lin" valueType="num">
                                      <p:cBhvr additive="base">
                                        <p:cTn id="69"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25"/>
                                        </p:tgtEl>
                                        <p:attrNameLst>
                                          <p:attrName>style.visibility</p:attrName>
                                        </p:attrNameLst>
                                      </p:cBhvr>
                                      <p:to>
                                        <p:strVal val="visible"/>
                                      </p:to>
                                    </p:set>
                                    <p:anim calcmode="lin" valueType="num">
                                      <p:cBhvr additive="base">
                                        <p:cTn id="74" dur="500" fill="hold"/>
                                        <p:tgtEl>
                                          <p:spTgt spid="25"/>
                                        </p:tgtEl>
                                        <p:attrNameLst>
                                          <p:attrName>ppt_x</p:attrName>
                                        </p:attrNameLst>
                                      </p:cBhvr>
                                      <p:tavLst>
                                        <p:tav tm="0">
                                          <p:val>
                                            <p:strVal val="#ppt_x"/>
                                          </p:val>
                                        </p:tav>
                                        <p:tav tm="100000">
                                          <p:val>
                                            <p:strVal val="#ppt_x"/>
                                          </p:val>
                                        </p:tav>
                                      </p:tavLst>
                                    </p:anim>
                                    <p:anim calcmode="lin" valueType="num">
                                      <p:cBhvr additive="base">
                                        <p:cTn id="75"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5" grpId="0"/>
      <p:bldP spid="19" grpId="0"/>
      <p:bldP spid="22" grpId="0"/>
      <p:bldP spid="23" grpId="0"/>
      <p:bldP spid="24" grpId="0"/>
      <p:bldP spid="2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F:\F2840\Felles Filer\842420 - Sykefraværskontoret\04 Arbeidsområder\IA - 2014\Prosjekt IA-2014 forenklet sykefraværsoppfølging\Delprosjekt kommunikasjon\Tiltak\Illustrasjoner\AKTØRER\tettere_kommunikasjon.png"/>
          <p:cNvPicPr>
            <a:picLocks noChangeAspect="1" noChangeArrowheads="1"/>
          </p:cNvPicPr>
          <p:nvPr/>
        </p:nvPicPr>
        <p:blipFill>
          <a:blip r:embed="rId3" cstate="print">
            <a:extLst>
              <a:ext uri="{28A0092B-C50C-407E-A947-70E740481C1C}">
                <a14:useLocalDpi xmlns:a14="http://schemas.microsoft.com/office/drawing/2010/main" val="0"/>
              </a:ext>
            </a:extLst>
          </a:blip>
          <a:srcRect l="28606" t="75000"/>
          <a:stretch>
            <a:fillRect/>
          </a:stretch>
        </p:blipFill>
        <p:spPr bwMode="auto">
          <a:xfrm>
            <a:off x="810184" y="3845052"/>
            <a:ext cx="15922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Avrundet rektangel 2"/>
          <p:cNvSpPr/>
          <p:nvPr/>
        </p:nvSpPr>
        <p:spPr>
          <a:xfrm>
            <a:off x="721284" y="3429002"/>
            <a:ext cx="1562100" cy="282690"/>
          </a:xfrm>
          <a:prstGeom prst="roundRect">
            <a:avLst/>
          </a:prstGeom>
          <a:solidFill>
            <a:srgbClr val="DADADA">
              <a:lumMod val="60000"/>
              <a:lumOff val="40000"/>
            </a:srgbClr>
          </a:solidFill>
          <a:ln w="952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b-NO" sz="1400" b="0" i="0" u="none" strike="noStrike" kern="0" cap="none" spc="0" normalizeH="0" baseline="0" noProof="0" dirty="0">
                <a:ln>
                  <a:noFill/>
                </a:ln>
                <a:solidFill>
                  <a:srgbClr val="3E3832"/>
                </a:solidFill>
                <a:effectLst/>
                <a:uLnTx/>
                <a:uFillTx/>
                <a:latin typeface="Calibri"/>
                <a:ea typeface="+mn-ea"/>
                <a:cs typeface="Calibri" panose="020F0502020204030204" pitchFamily="34" charset="0"/>
              </a:rPr>
              <a:t>Maks: </a:t>
            </a:r>
            <a:r>
              <a:rPr kumimoji="0" lang="nb-NO" sz="1400" b="0" i="0" u="none" strike="noStrike" kern="0" cap="none" spc="0" normalizeH="0" baseline="0" noProof="0" dirty="0" smtClean="0">
                <a:ln>
                  <a:noFill/>
                </a:ln>
                <a:solidFill>
                  <a:srgbClr val="3E3832"/>
                </a:solidFill>
                <a:effectLst/>
                <a:uLnTx/>
                <a:uFillTx/>
                <a:latin typeface="Calibri"/>
                <a:ea typeface="+mn-ea"/>
                <a:cs typeface="Calibri" panose="020F0502020204030204" pitchFamily="34" charset="0"/>
              </a:rPr>
              <a:t>38 400</a:t>
            </a:r>
            <a:r>
              <a:rPr kumimoji="0" lang="nb-NO" sz="1400" b="0" i="0" u="none" strike="noStrike" kern="0" cap="none" spc="0" normalizeH="0" baseline="0" noProof="0" dirty="0">
                <a:ln>
                  <a:noFill/>
                </a:ln>
                <a:solidFill>
                  <a:srgbClr val="3E3832"/>
                </a:solidFill>
                <a:effectLst/>
                <a:uLnTx/>
                <a:uFillTx/>
                <a:latin typeface="Calibri"/>
                <a:ea typeface="+mn-ea"/>
                <a:cs typeface="Calibri" panose="020F0502020204030204" pitchFamily="34" charset="0"/>
              </a:rPr>
              <a:t>,-</a:t>
            </a:r>
          </a:p>
        </p:txBody>
      </p:sp>
      <p:sp>
        <p:nvSpPr>
          <p:cNvPr id="4" name="Avrundet rektangel 3"/>
          <p:cNvSpPr/>
          <p:nvPr/>
        </p:nvSpPr>
        <p:spPr>
          <a:xfrm>
            <a:off x="721284" y="4369179"/>
            <a:ext cx="1562100" cy="283957"/>
          </a:xfrm>
          <a:prstGeom prst="roundRect">
            <a:avLst/>
          </a:prstGeom>
          <a:solidFill>
            <a:srgbClr val="DADADA">
              <a:lumMod val="60000"/>
              <a:lumOff val="40000"/>
            </a:srgbClr>
          </a:solidFill>
          <a:ln w="952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b-NO" sz="1400" b="0" i="0" u="none" strike="noStrike" kern="0" cap="none" spc="0" normalizeH="0" baseline="0" noProof="0" dirty="0">
                <a:ln>
                  <a:noFill/>
                </a:ln>
                <a:solidFill>
                  <a:srgbClr val="3E3832"/>
                </a:solidFill>
                <a:effectLst/>
                <a:uLnTx/>
                <a:uFillTx/>
                <a:latin typeface="Calibri"/>
                <a:ea typeface="+mn-ea"/>
                <a:cs typeface="Calibri" panose="020F0502020204030204" pitchFamily="34" charset="0"/>
              </a:rPr>
              <a:t>Maks: 76 800,-</a:t>
            </a:r>
          </a:p>
        </p:txBody>
      </p:sp>
      <p:sp>
        <p:nvSpPr>
          <p:cNvPr id="5" name="Avrundet rektangel 4"/>
          <p:cNvSpPr/>
          <p:nvPr/>
        </p:nvSpPr>
        <p:spPr>
          <a:xfrm>
            <a:off x="2843808" y="5157192"/>
            <a:ext cx="3744416" cy="792088"/>
          </a:xfrm>
          <a:prstGeom prst="roundRect">
            <a:avLst>
              <a:gd name="adj" fmla="val 6841"/>
            </a:avLst>
          </a:prstGeom>
          <a:solidFill>
            <a:srgbClr val="DADADA">
              <a:lumMod val="60000"/>
              <a:lumOff val="40000"/>
            </a:srgbClr>
          </a:solidFill>
          <a:ln w="9525" cap="flat" cmpd="sng" algn="ctr">
            <a:solidFill>
              <a:srgbClr val="DADADA">
                <a:lumMod val="60000"/>
                <a:lumOff val="40000"/>
              </a:srgbClr>
            </a:solidFill>
            <a:prstDash val="solid"/>
          </a:ln>
          <a:effec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nb-NO" sz="1400" b="1" i="0" u="none" strike="noStrike" kern="0" cap="none" spc="0" normalizeH="0" baseline="0" noProof="0" dirty="0">
                <a:ln>
                  <a:noFill/>
                </a:ln>
                <a:solidFill>
                  <a:srgbClr val="3E3832"/>
                </a:solidFill>
                <a:effectLst/>
                <a:uLnTx/>
                <a:uFillTx/>
                <a:latin typeface="Calibri"/>
                <a:ea typeface="+mn-ea"/>
                <a:cs typeface="Calibri" panose="020F0502020204030204" pitchFamily="34" charset="0"/>
              </a:rPr>
              <a:t>Dagsats:</a:t>
            </a:r>
          </a:p>
          <a:p>
            <a:pPr marL="0" marR="0" lvl="0" indent="0" defTabSz="914400" eaLnBrk="1" fontAlgn="auto" latinLnBrk="0" hangingPunct="1">
              <a:lnSpc>
                <a:spcPct val="100000"/>
              </a:lnSpc>
              <a:spcBef>
                <a:spcPts val="0"/>
              </a:spcBef>
              <a:spcAft>
                <a:spcPts val="0"/>
              </a:spcAft>
              <a:buClrTx/>
              <a:buSzTx/>
              <a:buFontTx/>
              <a:buNone/>
              <a:tabLst/>
              <a:defRPr/>
            </a:pPr>
            <a:r>
              <a:rPr kumimoji="0" lang="nb-NO" sz="1400" b="0" i="0" u="none" strike="noStrike" kern="0" cap="none" spc="0" normalizeH="0" baseline="0" noProof="0" dirty="0" smtClean="0">
                <a:ln>
                  <a:noFill/>
                </a:ln>
                <a:solidFill>
                  <a:srgbClr val="3E3832"/>
                </a:solidFill>
                <a:effectLst/>
                <a:uLnTx/>
                <a:uFillTx/>
                <a:latin typeface="Calibri"/>
                <a:ea typeface="+mn-ea"/>
                <a:cs typeface="Calibri" panose="020F0502020204030204" pitchFamily="34" charset="0"/>
              </a:rPr>
              <a:t>Enten lav </a:t>
            </a:r>
            <a:r>
              <a:rPr kumimoji="0" lang="nb-NO" sz="1400" b="0" i="0" u="none" strike="noStrike" kern="0" cap="none" spc="0" normalizeH="0" baseline="0" noProof="0" dirty="0">
                <a:ln>
                  <a:noFill/>
                </a:ln>
                <a:solidFill>
                  <a:srgbClr val="3E3832"/>
                </a:solidFill>
                <a:effectLst/>
                <a:uLnTx/>
                <a:uFillTx/>
                <a:latin typeface="Calibri"/>
                <a:ea typeface="+mn-ea"/>
                <a:cs typeface="Calibri" panose="020F0502020204030204" pitchFamily="34" charset="0"/>
              </a:rPr>
              <a:t>sats = 320</a:t>
            </a:r>
            <a:r>
              <a:rPr kumimoji="0" lang="nb-NO" sz="1400" b="0" i="0" u="none" strike="noStrike" kern="0" cap="none" spc="0" normalizeH="0" baseline="0" noProof="0" dirty="0" smtClean="0">
                <a:ln>
                  <a:noFill/>
                </a:ln>
                <a:solidFill>
                  <a:srgbClr val="3E3832"/>
                </a:solidFill>
                <a:effectLst/>
                <a:uLnTx/>
                <a:uFillTx/>
                <a:latin typeface="Calibri"/>
                <a:ea typeface="+mn-ea"/>
                <a:cs typeface="Calibri" panose="020F0502020204030204" pitchFamily="34" charset="0"/>
              </a:rPr>
              <a:t>,- eller høy </a:t>
            </a:r>
            <a:r>
              <a:rPr kumimoji="0" lang="nb-NO" sz="1400" b="0" i="0" u="none" strike="noStrike" kern="0" cap="none" spc="0" normalizeH="0" baseline="0" noProof="0" dirty="0">
                <a:ln>
                  <a:noFill/>
                </a:ln>
                <a:solidFill>
                  <a:srgbClr val="3E3832"/>
                </a:solidFill>
                <a:effectLst/>
                <a:uLnTx/>
                <a:uFillTx/>
                <a:latin typeface="Calibri"/>
                <a:ea typeface="+mn-ea"/>
                <a:cs typeface="Calibri" panose="020F0502020204030204" pitchFamily="34" charset="0"/>
              </a:rPr>
              <a:t>sats = 640</a:t>
            </a:r>
            <a:r>
              <a:rPr kumimoji="0" lang="nb-NO" sz="1400" b="0" i="0" u="none" strike="noStrike" kern="0" cap="none" spc="0" normalizeH="0" baseline="0" noProof="0" dirty="0" smtClean="0">
                <a:ln>
                  <a:noFill/>
                </a:ln>
                <a:solidFill>
                  <a:srgbClr val="3E3832"/>
                </a:solidFill>
                <a:effectLst/>
                <a:uLnTx/>
                <a:uFillTx/>
                <a:latin typeface="Calibri"/>
                <a:ea typeface="+mn-ea"/>
                <a:cs typeface="Calibri" panose="020F0502020204030204" pitchFamily="34"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nb-NO" sz="1400" b="0" i="0" u="none" strike="noStrike" kern="0" cap="none" spc="0" normalizeH="0" baseline="0" noProof="0" dirty="0" smtClean="0">
                <a:ln>
                  <a:noFill/>
                </a:ln>
                <a:solidFill>
                  <a:srgbClr val="3E3832"/>
                </a:solidFill>
                <a:effectLst/>
                <a:uLnTx/>
                <a:uFillTx/>
                <a:latin typeface="Calibri"/>
                <a:ea typeface="+mn-ea"/>
                <a:cs typeface="Calibri" panose="020F0502020204030204" pitchFamily="34" charset="0"/>
              </a:rPr>
              <a:t>For grupper: dagsats x antall deltakere x dager</a:t>
            </a:r>
            <a:endParaRPr kumimoji="0" lang="nb-NO" sz="1400" b="0" i="0" u="none" strike="noStrike" kern="0" cap="none" spc="0" normalizeH="0" baseline="0" noProof="0" dirty="0">
              <a:ln>
                <a:noFill/>
              </a:ln>
              <a:solidFill>
                <a:srgbClr val="3E3832"/>
              </a:solidFill>
              <a:effectLst/>
              <a:uLnTx/>
              <a:uFillTx/>
              <a:latin typeface="Calibri"/>
              <a:ea typeface="+mn-ea"/>
              <a:cs typeface="Calibri" panose="020F0502020204030204" pitchFamily="34" charset="0"/>
            </a:endParaRPr>
          </a:p>
        </p:txBody>
      </p:sp>
      <p:pic>
        <p:nvPicPr>
          <p:cNvPr id="6" name="Picture 2" descr="C:\Users\T143910\AppData\Local\Microsoft\Windows\Temporary Internet Files\Content.Outlook\UI5HMGC4\ROL.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62074" y="2949773"/>
            <a:ext cx="393910" cy="479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Rett linje 6"/>
          <p:cNvCxnSpPr/>
          <p:nvPr/>
        </p:nvCxnSpPr>
        <p:spPr bwMode="auto">
          <a:xfrm>
            <a:off x="3776452" y="2636912"/>
            <a:ext cx="0" cy="1943851"/>
          </a:xfrm>
          <a:prstGeom prst="line">
            <a:avLst/>
          </a:prstGeom>
          <a:solidFill>
            <a:srgbClr val="DADADA"/>
          </a:solidFill>
          <a:ln w="9525" cap="flat" cmpd="sng" algn="ctr">
            <a:solidFill>
              <a:srgbClr val="3E3832"/>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Rett linje 7"/>
          <p:cNvCxnSpPr/>
          <p:nvPr/>
        </p:nvCxnSpPr>
        <p:spPr bwMode="auto">
          <a:xfrm>
            <a:off x="6005302" y="2598421"/>
            <a:ext cx="0" cy="1943851"/>
          </a:xfrm>
          <a:prstGeom prst="line">
            <a:avLst/>
          </a:prstGeom>
          <a:solidFill>
            <a:srgbClr val="DADADA"/>
          </a:solidFill>
          <a:ln w="9525" cap="flat" cmpd="sng" algn="ctr">
            <a:solidFill>
              <a:srgbClr val="3E3832"/>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Rett linje 8"/>
          <p:cNvCxnSpPr/>
          <p:nvPr/>
        </p:nvCxnSpPr>
        <p:spPr bwMode="auto">
          <a:xfrm>
            <a:off x="7996027" y="2598421"/>
            <a:ext cx="0" cy="1943851"/>
          </a:xfrm>
          <a:prstGeom prst="line">
            <a:avLst/>
          </a:prstGeom>
          <a:solidFill>
            <a:srgbClr val="DADADA"/>
          </a:solidFill>
          <a:ln w="9525" cap="flat" cmpd="sng" algn="ctr">
            <a:solidFill>
              <a:srgbClr val="3E3832"/>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Rett pil 9"/>
          <p:cNvCxnSpPr/>
          <p:nvPr/>
        </p:nvCxnSpPr>
        <p:spPr>
          <a:xfrm>
            <a:off x="2379293" y="2597548"/>
            <a:ext cx="5819775" cy="873"/>
          </a:xfrm>
          <a:prstGeom prst="straightConnector1">
            <a:avLst/>
          </a:prstGeom>
          <a:noFill/>
          <a:ln w="25400" cap="flat" cmpd="sng" algn="ctr">
            <a:solidFill>
              <a:srgbClr val="878787">
                <a:lumMod val="75000"/>
              </a:srgbClr>
            </a:solidFill>
            <a:prstDash val="solid"/>
            <a:tailEnd type="arrow"/>
          </a:ln>
          <a:effectLst/>
        </p:spPr>
      </p:cxnSp>
      <p:cxnSp>
        <p:nvCxnSpPr>
          <p:cNvPr id="11" name="Rett linje 10"/>
          <p:cNvCxnSpPr/>
          <p:nvPr/>
        </p:nvCxnSpPr>
        <p:spPr bwMode="auto">
          <a:xfrm>
            <a:off x="2391398" y="2588074"/>
            <a:ext cx="0" cy="2041525"/>
          </a:xfrm>
          <a:prstGeom prst="line">
            <a:avLst/>
          </a:prstGeom>
          <a:solidFill>
            <a:srgbClr val="DADADA"/>
          </a:solidFill>
          <a:ln w="25400" cap="flat" cmpd="sng" algn="ctr">
            <a:solidFill>
              <a:srgbClr val="878787">
                <a:lumMod val="75000"/>
              </a:srgb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Femkant 11"/>
          <p:cNvSpPr/>
          <p:nvPr/>
        </p:nvSpPr>
        <p:spPr bwMode="auto">
          <a:xfrm>
            <a:off x="2402447" y="2949773"/>
            <a:ext cx="1374006" cy="479228"/>
          </a:xfrm>
          <a:prstGeom prst="homePlate">
            <a:avLst/>
          </a:prstGeom>
          <a:solidFill>
            <a:srgbClr val="84B359"/>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defRPr/>
            </a:pPr>
            <a:r>
              <a:rPr lang="nb-NO" sz="1600" dirty="0">
                <a:solidFill>
                  <a:prstClr val="white"/>
                </a:solidFill>
                <a:latin typeface="Calibri"/>
                <a:cs typeface="Calibri" panose="020F0502020204030204" pitchFamily="34" charset="0"/>
              </a:rPr>
              <a:t>Utprøving</a:t>
            </a:r>
          </a:p>
        </p:txBody>
      </p:sp>
      <p:sp>
        <p:nvSpPr>
          <p:cNvPr id="13" name="Femkant 12"/>
          <p:cNvSpPr/>
          <p:nvPr/>
        </p:nvSpPr>
        <p:spPr bwMode="auto">
          <a:xfrm>
            <a:off x="2399988" y="3890839"/>
            <a:ext cx="1374006" cy="479228"/>
          </a:xfrm>
          <a:prstGeom prst="homePlate">
            <a:avLst/>
          </a:prstGeom>
          <a:solidFill>
            <a:srgbClr val="84B359"/>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defRPr/>
            </a:pPr>
            <a:r>
              <a:rPr lang="nb-NO" sz="1600" dirty="0">
                <a:solidFill>
                  <a:prstClr val="white"/>
                </a:solidFill>
                <a:latin typeface="Calibri"/>
                <a:cs typeface="Calibri" panose="020F0502020204030204" pitchFamily="34" charset="0"/>
              </a:rPr>
              <a:t>Utprøving</a:t>
            </a:r>
          </a:p>
        </p:txBody>
      </p:sp>
      <p:sp>
        <p:nvSpPr>
          <p:cNvPr id="14" name="Femkant 13"/>
          <p:cNvSpPr/>
          <p:nvPr/>
        </p:nvSpPr>
        <p:spPr bwMode="auto">
          <a:xfrm>
            <a:off x="2402444" y="2949774"/>
            <a:ext cx="3602855" cy="479228"/>
          </a:xfrm>
          <a:prstGeom prst="homePlate">
            <a:avLst/>
          </a:prstGeom>
          <a:solidFill>
            <a:srgbClr val="84B359"/>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r">
              <a:defRPr/>
            </a:pPr>
            <a:r>
              <a:rPr lang="nb-NO" sz="1600" dirty="0" smtClean="0">
                <a:solidFill>
                  <a:prstClr val="white"/>
                </a:solidFill>
                <a:latin typeface="Calibri"/>
                <a:cs typeface="Calibri" panose="020F0502020204030204" pitchFamily="34" charset="0"/>
              </a:rPr>
              <a:t>Nødvendig og hensiktsmessig</a:t>
            </a:r>
            <a:endParaRPr lang="nb-NO" sz="1600" dirty="0">
              <a:solidFill>
                <a:prstClr val="white"/>
              </a:solidFill>
              <a:latin typeface="Calibri"/>
              <a:cs typeface="Calibri" panose="020F0502020204030204" pitchFamily="34" charset="0"/>
            </a:endParaRPr>
          </a:p>
        </p:txBody>
      </p:sp>
      <p:sp>
        <p:nvSpPr>
          <p:cNvPr id="15" name="Femkant 14"/>
          <p:cNvSpPr/>
          <p:nvPr/>
        </p:nvSpPr>
        <p:spPr bwMode="auto">
          <a:xfrm>
            <a:off x="2399988" y="3889951"/>
            <a:ext cx="3602855" cy="479228"/>
          </a:xfrm>
          <a:prstGeom prst="homePlate">
            <a:avLst/>
          </a:prstGeom>
          <a:solidFill>
            <a:srgbClr val="84B359"/>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r">
              <a:defRPr/>
            </a:pPr>
            <a:r>
              <a:rPr lang="nb-NO" sz="1600" dirty="0" smtClean="0">
                <a:solidFill>
                  <a:prstClr val="white"/>
                </a:solidFill>
                <a:latin typeface="Calibri"/>
                <a:cs typeface="Calibri" panose="020F0502020204030204" pitchFamily="34" charset="0"/>
              </a:rPr>
              <a:t>Nødvendig og hensiktsmessig</a:t>
            </a:r>
            <a:endParaRPr lang="nb-NO" sz="1600" dirty="0">
              <a:solidFill>
                <a:prstClr val="white"/>
              </a:solidFill>
              <a:latin typeface="Calibri"/>
              <a:cs typeface="Calibri" panose="020F0502020204030204" pitchFamily="34" charset="0"/>
            </a:endParaRPr>
          </a:p>
        </p:txBody>
      </p:sp>
      <p:sp>
        <p:nvSpPr>
          <p:cNvPr id="16" name="Femkant 15"/>
          <p:cNvSpPr/>
          <p:nvPr/>
        </p:nvSpPr>
        <p:spPr bwMode="auto">
          <a:xfrm>
            <a:off x="2399988" y="2949774"/>
            <a:ext cx="5596037" cy="479228"/>
          </a:xfrm>
          <a:prstGeom prst="homePlate">
            <a:avLst/>
          </a:prstGeom>
          <a:solidFill>
            <a:srgbClr val="84B359"/>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r">
              <a:defRPr/>
            </a:pPr>
            <a:r>
              <a:rPr lang="nb-NO" sz="1600" dirty="0" smtClean="0">
                <a:solidFill>
                  <a:prstClr val="white"/>
                </a:solidFill>
                <a:latin typeface="Calibri"/>
                <a:cs typeface="Calibri" panose="020F0502020204030204" pitchFamily="34" charset="0"/>
              </a:rPr>
              <a:t>Særskilt behov</a:t>
            </a:r>
            <a:endParaRPr lang="nb-NO" sz="1600" dirty="0">
              <a:solidFill>
                <a:prstClr val="white"/>
              </a:solidFill>
              <a:latin typeface="Calibri"/>
              <a:cs typeface="Calibri" panose="020F0502020204030204" pitchFamily="34" charset="0"/>
            </a:endParaRPr>
          </a:p>
        </p:txBody>
      </p:sp>
      <p:sp>
        <p:nvSpPr>
          <p:cNvPr id="17" name="Avrundet rektangel 16"/>
          <p:cNvSpPr/>
          <p:nvPr/>
        </p:nvSpPr>
        <p:spPr bwMode="auto">
          <a:xfrm>
            <a:off x="3385580" y="2060848"/>
            <a:ext cx="784795" cy="307690"/>
          </a:xfrm>
          <a:prstGeom prst="roundRect">
            <a:avLst/>
          </a:prstGeom>
          <a:solidFill>
            <a:sysClr val="window" lastClr="FFFFFF">
              <a:lumMod val="65000"/>
            </a:sys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nb-NO" sz="1400" b="0" i="0" u="none" strike="noStrike" kern="0" cap="none" spc="0" normalizeH="0" baseline="0" noProof="0" dirty="0" smtClean="0">
                <a:ln>
                  <a:noFill/>
                </a:ln>
                <a:solidFill>
                  <a:prstClr val="white"/>
                </a:solidFill>
                <a:effectLst/>
                <a:uLnTx/>
                <a:uFillTx/>
                <a:latin typeface="Calibri"/>
                <a:ea typeface="ＭＳ Ｐゴシック" pitchFamily="34" charset="-128"/>
                <a:cs typeface="Calibri" panose="020F0502020204030204" pitchFamily="34" charset="0"/>
              </a:rPr>
              <a:t>12 uker</a:t>
            </a:r>
          </a:p>
        </p:txBody>
      </p:sp>
      <p:sp>
        <p:nvSpPr>
          <p:cNvPr id="18" name="Pil ned 17"/>
          <p:cNvSpPr/>
          <p:nvPr/>
        </p:nvSpPr>
        <p:spPr bwMode="auto">
          <a:xfrm>
            <a:off x="3705001" y="2368537"/>
            <a:ext cx="145951" cy="144016"/>
          </a:xfrm>
          <a:prstGeom prst="downArrow">
            <a:avLst/>
          </a:prstGeom>
          <a:solidFill>
            <a:sysClr val="window" lastClr="FFFFFF">
              <a:lumMod val="65000"/>
            </a:sys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nb-NO" sz="2000" b="0" i="0" u="none" strike="noStrike" kern="0" cap="none" spc="0" normalizeH="0" baseline="0" noProof="0" smtClean="0">
              <a:ln>
                <a:noFill/>
              </a:ln>
              <a:solidFill>
                <a:srgbClr val="262626"/>
              </a:solidFill>
              <a:effectLst/>
              <a:uLnTx/>
              <a:uFillTx/>
              <a:ea typeface="ＭＳ Ｐゴシック" pitchFamily="34" charset="-128"/>
            </a:endParaRPr>
          </a:p>
        </p:txBody>
      </p:sp>
      <p:sp>
        <p:nvSpPr>
          <p:cNvPr id="19" name="Avrundet rektangel 18"/>
          <p:cNvSpPr/>
          <p:nvPr/>
        </p:nvSpPr>
        <p:spPr bwMode="auto">
          <a:xfrm>
            <a:off x="5612903" y="2060848"/>
            <a:ext cx="784795" cy="307689"/>
          </a:xfrm>
          <a:prstGeom prst="roundRect">
            <a:avLst/>
          </a:prstGeom>
          <a:solidFill>
            <a:sysClr val="window" lastClr="FFFFFF">
              <a:lumMod val="65000"/>
            </a:sys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nb-NO" sz="1400" b="0" i="0" u="none" strike="noStrike" kern="0" cap="none" spc="0" normalizeH="0" baseline="0" noProof="0" dirty="0" smtClean="0">
                <a:ln>
                  <a:noFill/>
                </a:ln>
                <a:solidFill>
                  <a:prstClr val="white"/>
                </a:solidFill>
                <a:effectLst/>
                <a:uLnTx/>
                <a:uFillTx/>
                <a:latin typeface="Calibri"/>
                <a:ea typeface="ＭＳ Ｐゴシック" pitchFamily="34" charset="-128"/>
                <a:cs typeface="Calibri" panose="020F0502020204030204" pitchFamily="34" charset="0"/>
              </a:rPr>
              <a:t>24 uker</a:t>
            </a:r>
          </a:p>
        </p:txBody>
      </p:sp>
      <p:sp>
        <p:nvSpPr>
          <p:cNvPr id="20" name="Pil ned 19"/>
          <p:cNvSpPr/>
          <p:nvPr/>
        </p:nvSpPr>
        <p:spPr bwMode="auto">
          <a:xfrm>
            <a:off x="5932324" y="2368537"/>
            <a:ext cx="145951" cy="144016"/>
          </a:xfrm>
          <a:prstGeom prst="downArrow">
            <a:avLst/>
          </a:prstGeom>
          <a:solidFill>
            <a:sysClr val="window" lastClr="FFFFFF">
              <a:lumMod val="65000"/>
            </a:sys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nb-NO" sz="2000" b="0" i="0" u="none" strike="noStrike" kern="0" cap="none" spc="0" normalizeH="0" baseline="0" noProof="0" smtClean="0">
              <a:ln>
                <a:noFill/>
              </a:ln>
              <a:solidFill>
                <a:srgbClr val="262626"/>
              </a:solidFill>
              <a:effectLst/>
              <a:uLnTx/>
              <a:uFillTx/>
              <a:ea typeface="ＭＳ Ｐゴシック" pitchFamily="34" charset="-128"/>
            </a:endParaRPr>
          </a:p>
        </p:txBody>
      </p:sp>
      <p:sp>
        <p:nvSpPr>
          <p:cNvPr id="21" name="Avrundet rektangel 20"/>
          <p:cNvSpPr/>
          <p:nvPr/>
        </p:nvSpPr>
        <p:spPr bwMode="auto">
          <a:xfrm>
            <a:off x="7603629" y="2060849"/>
            <a:ext cx="784795" cy="307688"/>
          </a:xfrm>
          <a:prstGeom prst="roundRect">
            <a:avLst/>
          </a:prstGeom>
          <a:solidFill>
            <a:sysClr val="window" lastClr="FFFFFF">
              <a:lumMod val="65000"/>
            </a:sys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nb-NO" sz="1400" b="0" i="0" u="none" strike="noStrike" kern="0" cap="none" spc="0" normalizeH="0" baseline="0" noProof="0" dirty="0" smtClean="0">
                <a:ln>
                  <a:noFill/>
                </a:ln>
                <a:solidFill>
                  <a:prstClr val="white"/>
                </a:solidFill>
                <a:effectLst/>
                <a:uLnTx/>
                <a:uFillTx/>
                <a:latin typeface="Calibri"/>
                <a:ea typeface="ＭＳ Ｐゴシック" pitchFamily="34" charset="-128"/>
                <a:cs typeface="Calibri" panose="020F0502020204030204" pitchFamily="34" charset="0"/>
              </a:rPr>
              <a:t>36 uker</a:t>
            </a:r>
          </a:p>
        </p:txBody>
      </p:sp>
      <p:sp>
        <p:nvSpPr>
          <p:cNvPr id="22" name="Pil ned 21"/>
          <p:cNvSpPr/>
          <p:nvPr/>
        </p:nvSpPr>
        <p:spPr bwMode="auto">
          <a:xfrm>
            <a:off x="7923050" y="2368536"/>
            <a:ext cx="145951" cy="144016"/>
          </a:xfrm>
          <a:prstGeom prst="downArrow">
            <a:avLst/>
          </a:prstGeom>
          <a:solidFill>
            <a:sysClr val="window" lastClr="FFFFFF">
              <a:lumMod val="65000"/>
            </a:sys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nb-NO" sz="2000" b="0" i="0" u="none" strike="noStrike" kern="0" cap="none" spc="0" normalizeH="0" baseline="0" noProof="0" smtClean="0">
              <a:ln>
                <a:noFill/>
              </a:ln>
              <a:solidFill>
                <a:srgbClr val="262626"/>
              </a:solidFill>
              <a:effectLst/>
              <a:uLnTx/>
              <a:uFillTx/>
              <a:ea typeface="ＭＳ Ｐゴシック" pitchFamily="34" charset="-128"/>
            </a:endParaRPr>
          </a:p>
        </p:txBody>
      </p:sp>
      <p:sp>
        <p:nvSpPr>
          <p:cNvPr id="23" name="Tittel 2"/>
          <p:cNvSpPr txBox="1">
            <a:spLocks/>
          </p:cNvSpPr>
          <p:nvPr/>
        </p:nvSpPr>
        <p:spPr bwMode="auto">
          <a:xfrm>
            <a:off x="378619" y="190500"/>
            <a:ext cx="8386763" cy="1083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rmAutofit/>
          </a:bodyPr>
          <a:lstStyle>
            <a:lvl1pPr algn="l" defTabSz="914400" rtl="0" eaLnBrk="1" latinLnBrk="0" hangingPunct="1">
              <a:spcBef>
                <a:spcPct val="0"/>
              </a:spcBef>
              <a:buNone/>
              <a:defRPr sz="3200" kern="1200">
                <a:solidFill>
                  <a:srgbClr val="C30000"/>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nb-NO" sz="2800" b="1" i="0" u="none" strike="noStrike" kern="1200" cap="none" spc="0" normalizeH="0" baseline="0" noProof="0" smtClean="0">
                <a:ln>
                  <a:noFill/>
                </a:ln>
                <a:solidFill>
                  <a:srgbClr val="C30000"/>
                </a:solidFill>
                <a:effectLst/>
                <a:uLnTx/>
                <a:uFillTx/>
                <a:latin typeface="Calibri"/>
                <a:ea typeface="+mj-ea"/>
                <a:cs typeface="Arial" panose="020B0604020202020204" pitchFamily="34" charset="0"/>
              </a:rPr>
              <a:t>Forebyggings- og tilretteleggingstilskudd</a:t>
            </a:r>
            <a:endParaRPr kumimoji="0" lang="nb-NO" sz="2800" b="1" i="0" u="none" strike="noStrike" kern="1200" cap="none" spc="0" normalizeH="0" baseline="0" noProof="0" dirty="0">
              <a:ln>
                <a:noFill/>
              </a:ln>
              <a:solidFill>
                <a:srgbClr val="C30000"/>
              </a:solidFill>
              <a:effectLst/>
              <a:uLnTx/>
              <a:uFillTx/>
              <a:latin typeface="Calibri"/>
              <a:ea typeface="+mj-ea"/>
              <a:cs typeface="Arial" panose="020B0604020202020204" pitchFamily="34" charset="0"/>
            </a:endParaRPr>
          </a:p>
        </p:txBody>
      </p:sp>
    </p:spTree>
    <p:extLst>
      <p:ext uri="{BB962C8B-B14F-4D97-AF65-F5344CB8AC3E}">
        <p14:creationId xmlns:p14="http://schemas.microsoft.com/office/powerpoint/2010/main" val="2258119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12" grpId="0" animBg="1"/>
      <p:bldP spid="13" grpId="0" animBg="1"/>
      <p:bldP spid="14" grpId="0" animBg="1"/>
      <p:bldP spid="15" grpId="0" animBg="1"/>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4819" y="57150"/>
            <a:ext cx="7256463" cy="1136650"/>
          </a:xfrm>
        </p:spPr>
        <p:txBody>
          <a:bodyPr/>
          <a:lstStyle/>
          <a:p>
            <a:r>
              <a:rPr lang="nb-NO" dirty="0" smtClean="0"/>
              <a:t>Raskere tilbake via NAV</a:t>
            </a:r>
            <a:endParaRPr lang="nb-NO" dirty="0"/>
          </a:p>
        </p:txBody>
      </p:sp>
      <p:sp>
        <p:nvSpPr>
          <p:cNvPr id="3" name="Plassholder for innhold 2"/>
          <p:cNvSpPr>
            <a:spLocks noGrp="1"/>
          </p:cNvSpPr>
          <p:nvPr>
            <p:ph idx="1"/>
          </p:nvPr>
        </p:nvSpPr>
        <p:spPr>
          <a:xfrm>
            <a:off x="328612" y="1400175"/>
            <a:ext cx="8586788" cy="4600576"/>
          </a:xfrm>
        </p:spPr>
        <p:txBody>
          <a:bodyPr>
            <a:normAutofit lnSpcReduction="10000"/>
          </a:bodyPr>
          <a:lstStyle/>
          <a:p>
            <a:pPr marL="0" lvl="1" indent="0">
              <a:spcBef>
                <a:spcPct val="50000"/>
              </a:spcBef>
              <a:buNone/>
            </a:pPr>
            <a:r>
              <a:rPr lang="nb-NO" dirty="0"/>
              <a:t>Samlebetegnelse for tiltak som skal få sykmeldte raskere tilbake i jobb gjennom kjøp av helse- og rehabiliteringstjenester fra leverandører som NAV har inngått avtale med.</a:t>
            </a:r>
          </a:p>
          <a:p>
            <a:r>
              <a:rPr lang="nb-NO" dirty="0" err="1" smtClean="0"/>
              <a:t>Unicare</a:t>
            </a:r>
            <a:r>
              <a:rPr lang="nb-NO" dirty="0" smtClean="0"/>
              <a:t> psykolog – </a:t>
            </a:r>
            <a:r>
              <a:rPr lang="nb-NO" dirty="0" err="1" smtClean="0"/>
              <a:t>Unicare</a:t>
            </a:r>
            <a:r>
              <a:rPr lang="nb-NO" dirty="0" smtClean="0"/>
              <a:t> Helse</a:t>
            </a:r>
          </a:p>
          <a:p>
            <a:r>
              <a:rPr lang="nb-NO" dirty="0" smtClean="0"/>
              <a:t>Lettere psykiske lidelser</a:t>
            </a:r>
          </a:p>
          <a:p>
            <a:r>
              <a:rPr lang="nb-NO" dirty="0" smtClean="0"/>
              <a:t>Sammensatte lidelser – lettere psykiske lidelser og somatiske plager i tillegg til angst/depresjon</a:t>
            </a:r>
          </a:p>
          <a:p>
            <a:r>
              <a:rPr lang="nb-NO" dirty="0" smtClean="0"/>
              <a:t>Lettere rusproblemer</a:t>
            </a:r>
          </a:p>
          <a:p>
            <a:r>
              <a:rPr lang="nb-NO" dirty="0" smtClean="0"/>
              <a:t>Kort ventetid</a:t>
            </a:r>
          </a:p>
          <a:p>
            <a:r>
              <a:rPr lang="nb-NO" dirty="0" smtClean="0"/>
              <a:t>Ingen egenandel</a:t>
            </a:r>
          </a:p>
          <a:p>
            <a:r>
              <a:rPr lang="nb-NO" dirty="0" smtClean="0"/>
              <a:t>Henvisning fra fastlegen via NAV Kontoret</a:t>
            </a:r>
          </a:p>
          <a:p>
            <a:r>
              <a:rPr lang="nb-NO" dirty="0" err="1" smtClean="0"/>
              <a:t>Inngangskriterer</a:t>
            </a:r>
            <a:r>
              <a:rPr lang="nb-NO" dirty="0" smtClean="0"/>
              <a:t> er at man er helt eller delvis sykmeldt</a:t>
            </a:r>
          </a:p>
          <a:p>
            <a:endParaRPr lang="nb-NO" dirty="0"/>
          </a:p>
        </p:txBody>
      </p:sp>
    </p:spTree>
    <p:extLst>
      <p:ext uri="{BB962C8B-B14F-4D97-AF65-F5344CB8AC3E}">
        <p14:creationId xmlns:p14="http://schemas.microsoft.com/office/powerpoint/2010/main" val="20961068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79512" y="13988"/>
            <a:ext cx="8786813" cy="957262"/>
          </a:xfrm>
        </p:spPr>
        <p:txBody>
          <a:bodyPr>
            <a:normAutofit/>
          </a:bodyPr>
          <a:lstStyle/>
          <a:p>
            <a:r>
              <a:rPr lang="nb-NO" dirty="0" smtClean="0"/>
              <a:t>Raskere tilbake via regionale helseforetak</a:t>
            </a:r>
            <a:endParaRPr lang="nb-NO" dirty="0"/>
          </a:p>
        </p:txBody>
      </p:sp>
      <p:sp>
        <p:nvSpPr>
          <p:cNvPr id="3" name="Plassholder for innhold 2"/>
          <p:cNvSpPr>
            <a:spLocks noGrp="1"/>
          </p:cNvSpPr>
          <p:nvPr>
            <p:ph idx="1"/>
          </p:nvPr>
        </p:nvSpPr>
        <p:spPr>
          <a:xfrm>
            <a:off x="467544" y="1052736"/>
            <a:ext cx="8372475" cy="4498975"/>
          </a:xfrm>
        </p:spPr>
        <p:txBody>
          <a:bodyPr>
            <a:normAutofit lnSpcReduction="10000"/>
          </a:bodyPr>
          <a:lstStyle/>
          <a:p>
            <a:pPr marL="0" indent="0">
              <a:buNone/>
            </a:pPr>
            <a:r>
              <a:rPr lang="nb-NO" sz="1800" dirty="0" smtClean="0"/>
              <a:t>Avtale mellom helseforetakene og myndighetene om spesialisthelsetjenesten</a:t>
            </a:r>
          </a:p>
          <a:p>
            <a:r>
              <a:rPr lang="nb-NO" dirty="0" smtClean="0"/>
              <a:t>Diverse tilbud innen somatiske og psykiske helseproblemer, </a:t>
            </a:r>
            <a:r>
              <a:rPr lang="nb-NO" dirty="0" err="1" smtClean="0"/>
              <a:t>f.eks</a:t>
            </a:r>
            <a:endParaRPr lang="nb-NO" dirty="0" smtClean="0"/>
          </a:p>
          <a:p>
            <a:pPr lvl="1"/>
            <a:r>
              <a:rPr lang="nb-NO" dirty="0" smtClean="0"/>
              <a:t>Kveldspoliklinikker, Lovisenberg </a:t>
            </a:r>
            <a:r>
              <a:rPr lang="nb-NO" dirty="0" err="1" smtClean="0"/>
              <a:t>sh</a:t>
            </a:r>
            <a:endParaRPr lang="nb-NO" dirty="0" smtClean="0"/>
          </a:p>
          <a:p>
            <a:pPr lvl="1"/>
            <a:r>
              <a:rPr lang="nb-NO" dirty="0" smtClean="0"/>
              <a:t>Kirurgi/Ortopedi, Lovisenberg</a:t>
            </a:r>
          </a:p>
          <a:p>
            <a:pPr lvl="1"/>
            <a:r>
              <a:rPr lang="nb-NO" dirty="0" smtClean="0"/>
              <a:t>Diakonhjemmet </a:t>
            </a:r>
            <a:r>
              <a:rPr lang="nb-NO" dirty="0" err="1" smtClean="0"/>
              <a:t>sh</a:t>
            </a:r>
            <a:r>
              <a:rPr lang="nb-NO" dirty="0" smtClean="0"/>
              <a:t> /</a:t>
            </a:r>
            <a:r>
              <a:rPr lang="nb-NO" dirty="0" err="1" smtClean="0"/>
              <a:t>Vindern</a:t>
            </a:r>
            <a:r>
              <a:rPr lang="nb-NO" dirty="0" smtClean="0"/>
              <a:t> DPS</a:t>
            </a:r>
          </a:p>
          <a:p>
            <a:r>
              <a:rPr lang="nb-NO" dirty="0" smtClean="0"/>
              <a:t>Ventetid </a:t>
            </a:r>
            <a:r>
              <a:rPr lang="nb-NO" dirty="0" err="1" smtClean="0"/>
              <a:t>ca</a:t>
            </a:r>
            <a:r>
              <a:rPr lang="nb-NO" dirty="0" smtClean="0"/>
              <a:t> 14 dager</a:t>
            </a:r>
          </a:p>
          <a:p>
            <a:r>
              <a:rPr lang="nb-NO" dirty="0" smtClean="0"/>
              <a:t>Egenandel</a:t>
            </a:r>
          </a:p>
          <a:p>
            <a:r>
              <a:rPr lang="nb-NO" dirty="0" smtClean="0"/>
              <a:t>Henvisning via fastlegen</a:t>
            </a:r>
          </a:p>
          <a:p>
            <a:r>
              <a:rPr lang="nb-NO" dirty="0" smtClean="0"/>
              <a:t>Kan brukes som forebyggende tiltak</a:t>
            </a:r>
          </a:p>
          <a:p>
            <a:pPr marL="0" indent="0">
              <a:buNone/>
            </a:pPr>
            <a:r>
              <a:rPr lang="nb-NO" dirty="0" smtClean="0"/>
              <a:t>NAV arbeidsgivertelefonen 55 55 33 36 </a:t>
            </a:r>
          </a:p>
          <a:p>
            <a:pPr marL="0" indent="0">
              <a:buNone/>
            </a:pPr>
            <a:r>
              <a:rPr lang="nb-NO" dirty="0" smtClean="0"/>
              <a:t>Fritt sykehusvalg 800 41 004 </a:t>
            </a:r>
            <a:endParaRPr lang="nb-NO" dirty="0"/>
          </a:p>
        </p:txBody>
      </p:sp>
    </p:spTree>
    <p:extLst>
      <p:ext uri="{BB962C8B-B14F-4D97-AF65-F5344CB8AC3E}">
        <p14:creationId xmlns:p14="http://schemas.microsoft.com/office/powerpoint/2010/main" val="13940731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387350" y="2744788"/>
            <a:ext cx="831532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nb-NO" sz="2000" dirty="0">
                <a:effectLst>
                  <a:outerShdw blurRad="38100" dist="38100" dir="2700000" algn="tl">
                    <a:srgbClr val="C0C0C0"/>
                  </a:outerShdw>
                </a:effectLst>
              </a:rPr>
              <a:t>//</a:t>
            </a:r>
            <a:r>
              <a:rPr lang="nb-NO" sz="2000" dirty="0">
                <a:solidFill>
                  <a:srgbClr val="99CC00"/>
                </a:solidFill>
                <a:effectLst>
                  <a:outerShdw blurRad="38100" dist="38100" dir="2700000" algn="tl">
                    <a:srgbClr val="C0C0C0"/>
                  </a:outerShdw>
                </a:effectLst>
              </a:rPr>
              <a:t> </a:t>
            </a:r>
            <a:r>
              <a:rPr lang="nb-NO" sz="2000" b="1" dirty="0">
                <a:solidFill>
                  <a:srgbClr val="447638"/>
                </a:solidFill>
                <a:latin typeface="+mj-lt"/>
                <a:ea typeface="+mj-ea"/>
                <a:cs typeface="+mj-cs"/>
              </a:rPr>
              <a:t>Kontakt</a:t>
            </a:r>
            <a:r>
              <a:rPr lang="nb-NO" sz="2000" dirty="0">
                <a:effectLst>
                  <a:outerShdw blurRad="38100" dist="38100" dir="2700000" algn="tl">
                    <a:srgbClr val="C0C0C0"/>
                  </a:outerShdw>
                </a:effectLst>
              </a:rPr>
              <a:t>informasjon </a:t>
            </a:r>
            <a:r>
              <a:rPr lang="nb-NO" sz="2000" b="1" dirty="0">
                <a:effectLst>
                  <a:outerShdw blurRad="38100" dist="38100" dir="2700000" algn="tl">
                    <a:srgbClr val="C0C0C0"/>
                  </a:outerShdw>
                </a:effectLst>
              </a:rPr>
              <a:t>NAV Arbeidslivssenter Oslo:</a:t>
            </a:r>
            <a:r>
              <a:rPr lang="nb-NO" dirty="0"/>
              <a:t> </a:t>
            </a:r>
          </a:p>
        </p:txBody>
      </p:sp>
      <p:pic>
        <p:nvPicPr>
          <p:cNvPr id="31747" name="Picture 33" descr="COLOURBOX1431035-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863" y="1296988"/>
            <a:ext cx="2406650" cy="143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kstSylinder 3"/>
          <p:cNvSpPr txBox="1"/>
          <p:nvPr/>
        </p:nvSpPr>
        <p:spPr>
          <a:xfrm>
            <a:off x="423863" y="4459288"/>
            <a:ext cx="8243887" cy="646112"/>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marL="285750" indent="-285750">
              <a:spcBef>
                <a:spcPct val="50000"/>
              </a:spcBef>
              <a:buFont typeface="Arial" pitchFamily="34" charset="0"/>
              <a:buChar char="•"/>
              <a:defRPr/>
            </a:pPr>
            <a:r>
              <a:rPr lang="nb-NO" b="1" dirty="0">
                <a:solidFill>
                  <a:srgbClr val="000000"/>
                </a:solidFill>
              </a:rPr>
              <a:t>Vår hjemmeside: </a:t>
            </a:r>
            <a:r>
              <a:rPr lang="nb-NO" b="1" dirty="0">
                <a:solidFill>
                  <a:srgbClr val="000000"/>
                </a:solidFill>
                <a:hlinkClick r:id="rId4"/>
              </a:rPr>
              <a:t>www.nav.no/arbeidsgiveroslo </a:t>
            </a:r>
            <a:r>
              <a:rPr lang="nb-NO" b="1" dirty="0">
                <a:solidFill>
                  <a:srgbClr val="000000"/>
                </a:solidFill>
              </a:rPr>
              <a:t> </a:t>
            </a:r>
          </a:p>
          <a:p>
            <a:pPr marL="742950" lvl="1" indent="-285750">
              <a:spcBef>
                <a:spcPct val="50000"/>
              </a:spcBef>
              <a:buFont typeface="Arial" pitchFamily="34" charset="0"/>
              <a:buChar char="•"/>
              <a:defRPr/>
            </a:pPr>
            <a:r>
              <a:rPr lang="nb-NO" sz="1200" b="1" dirty="0">
                <a:solidFill>
                  <a:srgbClr val="000000"/>
                </a:solidFill>
              </a:rPr>
              <a:t>Portal til inkluderende arbeidsliv på nett // inneholder fagstoff mm. og pekere til relevante nettsider</a:t>
            </a:r>
          </a:p>
        </p:txBody>
      </p:sp>
      <p:sp>
        <p:nvSpPr>
          <p:cNvPr id="5" name="TekstSylinder 4"/>
          <p:cNvSpPr txBox="1"/>
          <p:nvPr/>
        </p:nvSpPr>
        <p:spPr>
          <a:xfrm>
            <a:off x="423863" y="3263900"/>
            <a:ext cx="8243887" cy="1723549"/>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marL="285750" indent="-285750">
              <a:spcBef>
                <a:spcPct val="50000"/>
              </a:spcBef>
              <a:buFont typeface="Arial" pitchFamily="34" charset="0"/>
              <a:buChar char="•"/>
              <a:defRPr/>
            </a:pPr>
            <a:endParaRPr lang="nb-NO" sz="1000" b="1" dirty="0"/>
          </a:p>
          <a:p>
            <a:pPr marL="285750" indent="-285750">
              <a:spcBef>
                <a:spcPct val="50000"/>
              </a:spcBef>
              <a:buFont typeface="Arial" pitchFamily="34" charset="0"/>
              <a:buChar char="•"/>
              <a:defRPr/>
            </a:pPr>
            <a:r>
              <a:rPr lang="nb-NO" b="1" dirty="0">
                <a:solidFill>
                  <a:schemeClr val="bg2"/>
                </a:solidFill>
              </a:rPr>
              <a:t>Din rådgiver:</a:t>
            </a:r>
            <a:r>
              <a:rPr lang="nb-NO" dirty="0">
                <a:solidFill>
                  <a:schemeClr val="bg2"/>
                </a:solidFill>
              </a:rPr>
              <a:t>  </a:t>
            </a:r>
            <a:r>
              <a:rPr lang="nb-NO" dirty="0" smtClean="0">
                <a:solidFill>
                  <a:schemeClr val="bg2"/>
                </a:solidFill>
              </a:rPr>
              <a:t>//Elisabeth Ringheim Stenumgård</a:t>
            </a:r>
          </a:p>
          <a:p>
            <a:pPr marL="285750" indent="-285750">
              <a:spcBef>
                <a:spcPct val="50000"/>
              </a:spcBef>
              <a:buFont typeface="Arial" pitchFamily="34" charset="0"/>
              <a:buChar char="•"/>
              <a:defRPr/>
            </a:pPr>
            <a:r>
              <a:rPr lang="nb-NO" dirty="0" smtClean="0">
                <a:solidFill>
                  <a:schemeClr val="bg2"/>
                </a:solidFill>
              </a:rPr>
              <a:t>E-post: </a:t>
            </a:r>
            <a:r>
              <a:rPr lang="nb-NO" dirty="0" smtClean="0">
                <a:solidFill>
                  <a:schemeClr val="bg2"/>
                </a:solidFill>
                <a:hlinkClick r:id="rId5"/>
              </a:rPr>
              <a:t>elisabeth.r.stenumgard@nav.no</a:t>
            </a:r>
            <a:endParaRPr lang="nb-NO" dirty="0">
              <a:solidFill>
                <a:schemeClr val="bg2"/>
              </a:solidFill>
            </a:endParaRPr>
          </a:p>
          <a:p>
            <a:pPr marL="285750" indent="-285750">
              <a:spcBef>
                <a:spcPct val="50000"/>
              </a:spcBef>
              <a:buFont typeface="Arial" pitchFamily="34" charset="0"/>
              <a:buChar char="•"/>
              <a:defRPr/>
            </a:pPr>
            <a:r>
              <a:rPr lang="nb-NO" dirty="0" smtClean="0">
                <a:solidFill>
                  <a:schemeClr val="tx1"/>
                </a:solidFill>
              </a:rPr>
              <a:t>Mobil: 977 13 911</a:t>
            </a:r>
            <a:endParaRPr lang="nb-NO" dirty="0">
              <a:solidFill>
                <a:schemeClr val="tx1"/>
              </a:solidFill>
            </a:endParaRPr>
          </a:p>
          <a:p>
            <a:pPr marL="285750" indent="-285750">
              <a:spcBef>
                <a:spcPct val="50000"/>
              </a:spcBef>
              <a:buFont typeface="Arial" pitchFamily="34" charset="0"/>
              <a:buChar char="•"/>
              <a:defRPr/>
            </a:pPr>
            <a:endParaRPr lang="nb-NO" sz="1000" dirty="0"/>
          </a:p>
        </p:txBody>
      </p:sp>
      <p:sp>
        <p:nvSpPr>
          <p:cNvPr id="6" name="TekstSylinder 5"/>
          <p:cNvSpPr txBox="1"/>
          <p:nvPr/>
        </p:nvSpPr>
        <p:spPr>
          <a:xfrm>
            <a:off x="423863" y="5262563"/>
            <a:ext cx="8243887" cy="785812"/>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marL="285750" indent="-285750">
              <a:spcBef>
                <a:spcPct val="50000"/>
              </a:spcBef>
              <a:buFont typeface="Arial" pitchFamily="34" charset="0"/>
              <a:buChar char="•"/>
              <a:defRPr/>
            </a:pPr>
            <a:r>
              <a:rPr lang="nb-NO" b="1" dirty="0">
                <a:solidFill>
                  <a:srgbClr val="000000"/>
                </a:solidFill>
              </a:rPr>
              <a:t>E-post:</a:t>
            </a:r>
            <a:r>
              <a:rPr lang="nb-NO" dirty="0">
                <a:solidFill>
                  <a:srgbClr val="000000"/>
                </a:solidFill>
              </a:rPr>
              <a:t> </a:t>
            </a:r>
            <a:r>
              <a:rPr lang="nb-NO" dirty="0">
                <a:solidFill>
                  <a:srgbClr val="000000"/>
                </a:solidFill>
                <a:hlinkClick r:id="rId6"/>
              </a:rPr>
              <a:t>nav.arbeidslivssenter.oslo@nav.no</a:t>
            </a:r>
            <a:r>
              <a:rPr lang="nb-NO" dirty="0">
                <a:solidFill>
                  <a:srgbClr val="000000"/>
                </a:solidFill>
              </a:rPr>
              <a:t> // </a:t>
            </a:r>
            <a:r>
              <a:rPr lang="nb-NO" b="1" dirty="0">
                <a:solidFill>
                  <a:srgbClr val="000000"/>
                </a:solidFill>
              </a:rPr>
              <a:t>kurs:</a:t>
            </a:r>
            <a:r>
              <a:rPr lang="nb-NO" dirty="0">
                <a:solidFill>
                  <a:srgbClr val="000000"/>
                </a:solidFill>
              </a:rPr>
              <a:t> </a:t>
            </a:r>
            <a:r>
              <a:rPr lang="nb-NO" dirty="0">
                <a:solidFill>
                  <a:srgbClr val="000000"/>
                </a:solidFill>
                <a:hlinkClick r:id="rId7"/>
              </a:rPr>
              <a:t>iakompetanse@nav.no</a:t>
            </a:r>
            <a:r>
              <a:rPr lang="nb-NO" dirty="0">
                <a:solidFill>
                  <a:srgbClr val="000000"/>
                </a:solidFill>
              </a:rPr>
              <a:t> </a:t>
            </a:r>
          </a:p>
          <a:p>
            <a:pPr marL="285750" indent="-285750">
              <a:spcBef>
                <a:spcPct val="50000"/>
              </a:spcBef>
              <a:buFont typeface="Arial" pitchFamily="34" charset="0"/>
              <a:buChar char="•"/>
              <a:defRPr/>
            </a:pPr>
            <a:r>
              <a:rPr lang="nb-NO" b="1" dirty="0">
                <a:solidFill>
                  <a:srgbClr val="000000"/>
                </a:solidFill>
              </a:rPr>
              <a:t>Telefon:</a:t>
            </a:r>
            <a:r>
              <a:rPr lang="nb-NO" dirty="0">
                <a:solidFill>
                  <a:srgbClr val="000000"/>
                </a:solidFill>
              </a:rPr>
              <a:t> 5555 3333 // </a:t>
            </a:r>
            <a:r>
              <a:rPr lang="nb-NO" b="1" dirty="0">
                <a:solidFill>
                  <a:srgbClr val="000000"/>
                </a:solidFill>
              </a:rPr>
              <a:t>Post:</a:t>
            </a:r>
            <a:r>
              <a:rPr lang="nb-NO" dirty="0">
                <a:solidFill>
                  <a:srgbClr val="000000"/>
                </a:solidFill>
              </a:rPr>
              <a:t> Postboks 326 Alnabru, 0614 Oslo</a:t>
            </a:r>
          </a:p>
        </p:txBody>
      </p:sp>
      <p:pic>
        <p:nvPicPr>
          <p:cNvPr id="31751" name="Picture 12" descr="MP90040314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07300" y="2479675"/>
            <a:ext cx="989013"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tel 1"/>
          <p:cNvSpPr txBox="1">
            <a:spLocks/>
          </p:cNvSpPr>
          <p:nvPr/>
        </p:nvSpPr>
        <p:spPr bwMode="auto">
          <a:xfrm>
            <a:off x="1781175" y="342900"/>
            <a:ext cx="5062538" cy="72231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lnSpc>
                <a:spcPct val="80000"/>
              </a:lnSpc>
              <a:spcBef>
                <a:spcPct val="0"/>
              </a:spcBef>
              <a:spcAft>
                <a:spcPct val="0"/>
              </a:spcAft>
              <a:defRPr sz="2800" b="1">
                <a:solidFill>
                  <a:srgbClr val="447638"/>
                </a:solidFill>
                <a:latin typeface="+mj-lt"/>
                <a:ea typeface="+mj-ea"/>
                <a:cs typeface="+mj-cs"/>
              </a:defRPr>
            </a:lvl1pPr>
            <a:lvl2pPr algn="l" rtl="0" eaLnBrk="0" fontAlgn="base" hangingPunct="0">
              <a:lnSpc>
                <a:spcPct val="80000"/>
              </a:lnSpc>
              <a:spcBef>
                <a:spcPct val="0"/>
              </a:spcBef>
              <a:spcAft>
                <a:spcPct val="0"/>
              </a:spcAft>
              <a:defRPr sz="2800" b="1">
                <a:solidFill>
                  <a:srgbClr val="447638"/>
                </a:solidFill>
                <a:latin typeface="Arial" charset="0"/>
              </a:defRPr>
            </a:lvl2pPr>
            <a:lvl3pPr algn="l" rtl="0" eaLnBrk="0" fontAlgn="base" hangingPunct="0">
              <a:lnSpc>
                <a:spcPct val="80000"/>
              </a:lnSpc>
              <a:spcBef>
                <a:spcPct val="0"/>
              </a:spcBef>
              <a:spcAft>
                <a:spcPct val="0"/>
              </a:spcAft>
              <a:defRPr sz="2800" b="1">
                <a:solidFill>
                  <a:srgbClr val="447638"/>
                </a:solidFill>
                <a:latin typeface="Arial" charset="0"/>
              </a:defRPr>
            </a:lvl3pPr>
            <a:lvl4pPr algn="l" rtl="0" eaLnBrk="0" fontAlgn="base" hangingPunct="0">
              <a:lnSpc>
                <a:spcPct val="80000"/>
              </a:lnSpc>
              <a:spcBef>
                <a:spcPct val="0"/>
              </a:spcBef>
              <a:spcAft>
                <a:spcPct val="0"/>
              </a:spcAft>
              <a:defRPr sz="2800" b="1">
                <a:solidFill>
                  <a:srgbClr val="447638"/>
                </a:solidFill>
                <a:latin typeface="Arial" charset="0"/>
              </a:defRPr>
            </a:lvl4pPr>
            <a:lvl5pPr algn="l" rtl="0" eaLnBrk="0" fontAlgn="base" hangingPunct="0">
              <a:lnSpc>
                <a:spcPct val="80000"/>
              </a:lnSpc>
              <a:spcBef>
                <a:spcPct val="0"/>
              </a:spcBef>
              <a:spcAft>
                <a:spcPct val="0"/>
              </a:spcAft>
              <a:defRPr sz="2800" b="1">
                <a:solidFill>
                  <a:srgbClr val="447638"/>
                </a:solidFill>
                <a:latin typeface="Arial" charset="0"/>
              </a:defRPr>
            </a:lvl5pPr>
            <a:lvl6pPr marL="457200" algn="l" rtl="0" fontAlgn="base">
              <a:lnSpc>
                <a:spcPct val="80000"/>
              </a:lnSpc>
              <a:spcBef>
                <a:spcPct val="0"/>
              </a:spcBef>
              <a:spcAft>
                <a:spcPct val="0"/>
              </a:spcAft>
              <a:defRPr sz="2800" b="1">
                <a:solidFill>
                  <a:srgbClr val="447638"/>
                </a:solidFill>
                <a:latin typeface="Arial" charset="0"/>
              </a:defRPr>
            </a:lvl6pPr>
            <a:lvl7pPr marL="914400" algn="l" rtl="0" fontAlgn="base">
              <a:lnSpc>
                <a:spcPct val="80000"/>
              </a:lnSpc>
              <a:spcBef>
                <a:spcPct val="0"/>
              </a:spcBef>
              <a:spcAft>
                <a:spcPct val="0"/>
              </a:spcAft>
              <a:defRPr sz="2800" b="1">
                <a:solidFill>
                  <a:srgbClr val="447638"/>
                </a:solidFill>
                <a:latin typeface="Arial" charset="0"/>
              </a:defRPr>
            </a:lvl7pPr>
            <a:lvl8pPr marL="1371600" algn="l" rtl="0" fontAlgn="base">
              <a:lnSpc>
                <a:spcPct val="80000"/>
              </a:lnSpc>
              <a:spcBef>
                <a:spcPct val="0"/>
              </a:spcBef>
              <a:spcAft>
                <a:spcPct val="0"/>
              </a:spcAft>
              <a:defRPr sz="2800" b="1">
                <a:solidFill>
                  <a:srgbClr val="447638"/>
                </a:solidFill>
                <a:latin typeface="Arial" charset="0"/>
              </a:defRPr>
            </a:lvl8pPr>
            <a:lvl9pPr marL="1828800" algn="l" rtl="0" fontAlgn="base">
              <a:lnSpc>
                <a:spcPct val="80000"/>
              </a:lnSpc>
              <a:spcBef>
                <a:spcPct val="0"/>
              </a:spcBef>
              <a:spcAft>
                <a:spcPct val="0"/>
              </a:spcAft>
              <a:defRPr sz="2800" b="1">
                <a:solidFill>
                  <a:srgbClr val="447638"/>
                </a:solidFill>
                <a:latin typeface="Arial" charset="0"/>
              </a:defRPr>
            </a:lvl9pPr>
          </a:lstStyle>
          <a:p>
            <a:pPr>
              <a:defRPr/>
            </a:pPr>
            <a:r>
              <a:rPr lang="en-US" sz="2400" dirty="0" smtClean="0">
                <a:solidFill>
                  <a:schemeClr val="tx2">
                    <a:lumMod val="60000"/>
                    <a:lumOff val="40000"/>
                  </a:schemeClr>
                </a:solidFill>
              </a:rPr>
              <a:t>NAV Arbeidslivssenter Oslo</a:t>
            </a:r>
            <a:r>
              <a:rPr lang="en-US" dirty="0" smtClean="0"/>
              <a:t/>
            </a:r>
            <a:br>
              <a:rPr lang="en-US" dirty="0" smtClean="0"/>
            </a:br>
            <a:r>
              <a:rPr lang="en-US" sz="1200" dirty="0" smtClean="0">
                <a:solidFill>
                  <a:schemeClr val="bg1">
                    <a:lumMod val="65000"/>
                  </a:schemeClr>
                </a:solidFill>
              </a:rPr>
              <a:t>- et ressurs- og kompetansenter for et mer inkluderende arbeidsliv</a:t>
            </a:r>
          </a:p>
        </p:txBody>
      </p:sp>
    </p:spTree>
    <p:extLst>
      <p:ext uri="{BB962C8B-B14F-4D97-AF65-F5344CB8AC3E}">
        <p14:creationId xmlns:p14="http://schemas.microsoft.com/office/powerpoint/2010/main" val="40920324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r>
              <a:rPr lang="nb-NO" dirty="0" smtClean="0"/>
              <a:t>Legemeldt sykefravær ved UiO</a:t>
            </a:r>
            <a:endParaRPr lang="nb-NO"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85763" y="1487785"/>
            <a:ext cx="8372475" cy="47095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13408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innhold 4"/>
          <p:cNvSpPr>
            <a:spLocks noGrp="1"/>
          </p:cNvSpPr>
          <p:nvPr>
            <p:ph idx="1"/>
          </p:nvPr>
        </p:nvSpPr>
        <p:spPr/>
        <p:txBody>
          <a:bodyPr/>
          <a:lstStyle/>
          <a:p>
            <a:endParaRPr lang="nb-NO"/>
          </a:p>
        </p:txBody>
      </p:sp>
      <p:sp>
        <p:nvSpPr>
          <p:cNvPr id="4" name="Tittel 3"/>
          <p:cNvSpPr>
            <a:spLocks noGrp="1"/>
          </p:cNvSpPr>
          <p:nvPr>
            <p:ph type="title"/>
          </p:nvPr>
        </p:nvSpPr>
        <p:spPr>
          <a:xfrm>
            <a:off x="251520" y="12084"/>
            <a:ext cx="8386763" cy="1083593"/>
          </a:xfrm>
        </p:spPr>
        <p:txBody>
          <a:bodyPr/>
          <a:lstStyle/>
          <a:p>
            <a:r>
              <a:rPr lang="nb-NO" dirty="0" smtClean="0"/>
              <a:t>Varighet sykefravær UiO</a:t>
            </a:r>
            <a:endParaRPr lang="nb-NO"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340768"/>
            <a:ext cx="8724405" cy="490747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Venstre klammeparentes 1"/>
          <p:cNvSpPr/>
          <p:nvPr/>
        </p:nvSpPr>
        <p:spPr>
          <a:xfrm>
            <a:off x="705656" y="4675973"/>
            <a:ext cx="77724" cy="410344"/>
          </a:xfrm>
          <a:prstGeom prst="leftBrace">
            <a:avLst/>
          </a:prstGeom>
          <a:solidFill>
            <a:srgbClr val="FF000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nb-NO"/>
          </a:p>
        </p:txBody>
      </p:sp>
    </p:spTree>
    <p:extLst>
      <p:ext uri="{BB962C8B-B14F-4D97-AF65-F5344CB8AC3E}">
        <p14:creationId xmlns:p14="http://schemas.microsoft.com/office/powerpoint/2010/main" val="726556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endParaRPr lang="nb-NO"/>
          </a:p>
        </p:txBody>
      </p:sp>
      <p:sp>
        <p:nvSpPr>
          <p:cNvPr id="3" name="Tittel 2"/>
          <p:cNvSpPr>
            <a:spLocks noGrp="1"/>
          </p:cNvSpPr>
          <p:nvPr>
            <p:ph type="title"/>
          </p:nvPr>
        </p:nvSpPr>
        <p:spPr>
          <a:xfrm>
            <a:off x="378619" y="190501"/>
            <a:ext cx="8386763" cy="934244"/>
          </a:xfrm>
        </p:spPr>
        <p:txBody>
          <a:bodyPr/>
          <a:lstStyle/>
          <a:p>
            <a:r>
              <a:rPr lang="nb-NO" dirty="0" smtClean="0"/>
              <a:t>Kostnad sykefravær UiO</a:t>
            </a:r>
            <a:endParaRPr lang="nb-NO"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340768"/>
            <a:ext cx="8408370" cy="47297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405123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innhold 4"/>
          <p:cNvSpPr>
            <a:spLocks noGrp="1"/>
          </p:cNvSpPr>
          <p:nvPr>
            <p:ph idx="1"/>
          </p:nvPr>
        </p:nvSpPr>
        <p:spPr/>
        <p:txBody>
          <a:bodyPr/>
          <a:lstStyle/>
          <a:p>
            <a:r>
              <a:rPr lang="nb-NO" dirty="0" smtClean="0"/>
              <a:t>Landet : </a:t>
            </a:r>
          </a:p>
          <a:p>
            <a:pPr marL="914400" lvl="1" indent="-457200">
              <a:buFont typeface="+mj-lt"/>
              <a:buAutoNum type="arabicPeriod"/>
            </a:pPr>
            <a:r>
              <a:rPr lang="nb-NO" dirty="0" smtClean="0"/>
              <a:t>Muskel/skjelettlidelser</a:t>
            </a:r>
          </a:p>
          <a:p>
            <a:pPr marL="914400" lvl="1" indent="-457200">
              <a:buFont typeface="+mj-lt"/>
              <a:buAutoNum type="arabicPeriod"/>
            </a:pPr>
            <a:r>
              <a:rPr lang="nb-NO" dirty="0" smtClean="0"/>
              <a:t>Psykiske lidelser (i snitt 20% av sykmeldingene)</a:t>
            </a:r>
          </a:p>
          <a:p>
            <a:pPr marL="514350" indent="-457200"/>
            <a:endParaRPr lang="nb-NO" dirty="0" smtClean="0"/>
          </a:p>
          <a:p>
            <a:pPr marL="514350" indent="-457200"/>
            <a:r>
              <a:rPr lang="nb-NO" dirty="0" smtClean="0"/>
              <a:t>UiO før 2015:</a:t>
            </a:r>
          </a:p>
          <a:p>
            <a:pPr marL="914400" lvl="1" indent="-457200">
              <a:buFont typeface="+mj-lt"/>
              <a:buAutoNum type="arabicPeriod"/>
            </a:pPr>
            <a:r>
              <a:rPr lang="nb-NO" dirty="0"/>
              <a:t>Muskel/skjelettlidelser</a:t>
            </a:r>
          </a:p>
          <a:p>
            <a:pPr marL="914400" lvl="1" indent="-457200">
              <a:buFont typeface="+mj-lt"/>
              <a:buAutoNum type="arabicPeriod"/>
            </a:pPr>
            <a:r>
              <a:rPr lang="nb-NO" dirty="0"/>
              <a:t>Psykiske </a:t>
            </a:r>
            <a:r>
              <a:rPr lang="nb-NO" dirty="0" smtClean="0"/>
              <a:t>lidelser</a:t>
            </a:r>
          </a:p>
          <a:p>
            <a:pPr marL="514350" indent="-457200"/>
            <a:endParaRPr lang="nb-NO" dirty="0" smtClean="0"/>
          </a:p>
          <a:p>
            <a:pPr marL="514350" indent="-457200"/>
            <a:r>
              <a:rPr lang="nb-NO" dirty="0" smtClean="0"/>
              <a:t>UiO etter 2015:</a:t>
            </a:r>
          </a:p>
          <a:p>
            <a:pPr marL="914400" lvl="1" indent="-457200">
              <a:buFont typeface="+mj-lt"/>
              <a:buAutoNum type="arabicPeriod"/>
            </a:pPr>
            <a:r>
              <a:rPr lang="nb-NO" dirty="0"/>
              <a:t>Psykiske lidelser</a:t>
            </a:r>
          </a:p>
          <a:p>
            <a:pPr marL="914400" lvl="1" indent="-457200">
              <a:buFont typeface="+mj-lt"/>
              <a:buAutoNum type="arabicPeriod"/>
            </a:pPr>
            <a:r>
              <a:rPr lang="nb-NO" dirty="0"/>
              <a:t>Muskel/skjelettlidelser</a:t>
            </a:r>
          </a:p>
          <a:p>
            <a:pPr marL="914400" lvl="1" indent="-457200">
              <a:buFont typeface="+mj-lt"/>
              <a:buAutoNum type="arabicPeriod"/>
            </a:pPr>
            <a:endParaRPr lang="nb-NO" dirty="0" smtClean="0"/>
          </a:p>
          <a:p>
            <a:pPr marL="914400" lvl="1" indent="-457200">
              <a:buFont typeface="+mj-lt"/>
              <a:buAutoNum type="arabicPeriod"/>
            </a:pPr>
            <a:endParaRPr lang="nb-NO" dirty="0" smtClean="0"/>
          </a:p>
        </p:txBody>
      </p:sp>
      <p:sp>
        <p:nvSpPr>
          <p:cNvPr id="4" name="Tittel 3"/>
          <p:cNvSpPr>
            <a:spLocks noGrp="1"/>
          </p:cNvSpPr>
          <p:nvPr>
            <p:ph type="title"/>
          </p:nvPr>
        </p:nvSpPr>
        <p:spPr/>
        <p:txBody>
          <a:bodyPr/>
          <a:lstStyle/>
          <a:p>
            <a:r>
              <a:rPr lang="nb-NO" dirty="0" smtClean="0"/>
              <a:t>Diagnoser – tapte dagsverk i prosent  </a:t>
            </a:r>
            <a:endParaRPr lang="nb-NO" dirty="0"/>
          </a:p>
        </p:txBody>
      </p:sp>
    </p:spTree>
    <p:extLst>
      <p:ext uri="{BB962C8B-B14F-4D97-AF65-F5344CB8AC3E}">
        <p14:creationId xmlns:p14="http://schemas.microsoft.com/office/powerpoint/2010/main" val="2392870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additive="base">
                                        <p:cTn id="2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 calcmode="lin" valueType="num">
                                      <p:cBhvr additive="base">
                                        <p:cTn id="2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anim calcmode="lin" valueType="num">
                                      <p:cBhvr additive="base">
                                        <p:cTn id="3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additive="base">
                                        <p:cTn id="3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anim calcmode="lin" valueType="num">
                                      <p:cBhvr additive="base">
                                        <p:cTn id="43"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 calcmode="lin" valueType="num">
                                      <p:cBhvr additive="base">
                                        <p:cTn id="47"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5">
                                            <p:txEl>
                                              <p:pRg st="10" end="10"/>
                                            </p:txEl>
                                          </p:spTgt>
                                        </p:tgtEl>
                                        <p:attrNameLst>
                                          <p:attrName>style.visibility</p:attrName>
                                        </p:attrNameLst>
                                      </p:cBhvr>
                                      <p:to>
                                        <p:strVal val="visible"/>
                                      </p:to>
                                    </p:set>
                                    <p:anim calcmode="lin" valueType="num">
                                      <p:cBhvr additive="base">
                                        <p:cTn id="51"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Oval 4"/>
          <p:cNvSpPr>
            <a:spLocks noChangeArrowheads="1"/>
          </p:cNvSpPr>
          <p:nvPr/>
        </p:nvSpPr>
        <p:spPr bwMode="auto">
          <a:xfrm>
            <a:off x="2921000" y="1355397"/>
            <a:ext cx="5864225" cy="4105275"/>
          </a:xfrm>
          <a:prstGeom prst="ellipse">
            <a:avLst/>
          </a:prstGeom>
          <a:solidFill>
            <a:schemeClr val="bg2">
              <a:alpha val="65000"/>
            </a:schemeClr>
          </a:solidFill>
          <a:ln w="12700">
            <a:noFill/>
          </a:ln>
          <a:extLst/>
        </p:spPr>
        <p:txBody>
          <a:bodyPr wrap="none" anchor="ctr"/>
          <a:lstStyle/>
          <a:p>
            <a:pPr defTabSz="914400"/>
            <a:r>
              <a:rPr lang="nb-NO">
                <a:solidFill>
                  <a:schemeClr val="tx1">
                    <a:lumMod val="50000"/>
                  </a:schemeClr>
                </a:solidFill>
                <a:latin typeface="Calibri" panose="020F0502020204030204" pitchFamily="34" charset="0"/>
                <a:cs typeface="Calibri" panose="020F0502020204030204" pitchFamily="34" charset="0"/>
              </a:rPr>
              <a:t>:</a:t>
            </a:r>
          </a:p>
        </p:txBody>
      </p:sp>
      <p:sp>
        <p:nvSpPr>
          <p:cNvPr id="37892" name="Oval 4"/>
          <p:cNvSpPr>
            <a:spLocks noChangeArrowheads="1"/>
          </p:cNvSpPr>
          <p:nvPr/>
        </p:nvSpPr>
        <p:spPr bwMode="auto">
          <a:xfrm>
            <a:off x="369888" y="1355397"/>
            <a:ext cx="5864225" cy="4105275"/>
          </a:xfrm>
          <a:prstGeom prst="ellipse">
            <a:avLst/>
          </a:prstGeom>
          <a:solidFill>
            <a:srgbClr val="92D050">
              <a:alpha val="65000"/>
            </a:srgbClr>
          </a:solidFill>
          <a:ln w="12700">
            <a:noFill/>
          </a:ln>
          <a:extLst/>
        </p:spPr>
        <p:txBody>
          <a:bodyPr wrap="none" anchor="ctr"/>
          <a:lstStyle/>
          <a:p>
            <a:pPr defTabSz="914400"/>
            <a:endParaRPr lang="nb-NO" dirty="0">
              <a:solidFill>
                <a:schemeClr val="tx1">
                  <a:lumMod val="50000"/>
                </a:schemeClr>
              </a:solidFill>
              <a:latin typeface="Calibri" panose="020F0502020204030204" pitchFamily="34" charset="0"/>
              <a:cs typeface="Calibri" panose="020F0502020204030204" pitchFamily="34" charset="0"/>
            </a:endParaRPr>
          </a:p>
        </p:txBody>
      </p:sp>
      <p:sp>
        <p:nvSpPr>
          <p:cNvPr id="37893" name="Text Box 5"/>
          <p:cNvSpPr txBox="1">
            <a:spLocks noChangeArrowheads="1"/>
          </p:cNvSpPr>
          <p:nvPr/>
        </p:nvSpPr>
        <p:spPr bwMode="auto">
          <a:xfrm>
            <a:off x="546894" y="2904377"/>
            <a:ext cx="2271712" cy="461665"/>
          </a:xfrm>
          <a:prstGeom prst="rect">
            <a:avLst/>
          </a:prstGeom>
          <a:noFill/>
          <a:ln>
            <a:noFill/>
          </a:ln>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defTabSz="914400" eaLnBrk="1" hangingPunct="1">
              <a:spcBef>
                <a:spcPct val="50000"/>
              </a:spcBef>
            </a:pPr>
            <a:r>
              <a:rPr lang="nb-NO" sz="2400" b="1" dirty="0" smtClean="0">
                <a:solidFill>
                  <a:schemeClr val="tx1">
                    <a:lumMod val="50000"/>
                  </a:schemeClr>
                </a:solidFill>
                <a:latin typeface="Calibri" panose="020F0502020204030204" pitchFamily="34" charset="0"/>
                <a:cs typeface="Calibri" panose="020F0502020204030204" pitchFamily="34" charset="0"/>
              </a:rPr>
              <a:t>Fungere i jobb</a:t>
            </a:r>
            <a:endParaRPr lang="nb-NO" sz="2400" b="1" dirty="0">
              <a:solidFill>
                <a:schemeClr val="tx1">
                  <a:lumMod val="50000"/>
                </a:schemeClr>
              </a:solidFill>
              <a:latin typeface="Calibri" panose="020F0502020204030204" pitchFamily="34" charset="0"/>
              <a:cs typeface="Calibri" panose="020F0502020204030204" pitchFamily="34" charset="0"/>
            </a:endParaRPr>
          </a:p>
        </p:txBody>
      </p:sp>
      <p:sp>
        <p:nvSpPr>
          <p:cNvPr id="37894" name="Text Box 6"/>
          <p:cNvSpPr txBox="1">
            <a:spLocks noChangeArrowheads="1"/>
          </p:cNvSpPr>
          <p:nvPr/>
        </p:nvSpPr>
        <p:spPr bwMode="auto">
          <a:xfrm>
            <a:off x="6505870" y="2904376"/>
            <a:ext cx="22002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defTabSz="914400" eaLnBrk="1" hangingPunct="1">
              <a:spcBef>
                <a:spcPct val="50000"/>
              </a:spcBef>
            </a:pPr>
            <a:r>
              <a:rPr lang="nb-NO" sz="2400" b="1" dirty="0" smtClean="0">
                <a:solidFill>
                  <a:schemeClr val="tx1">
                    <a:lumMod val="50000"/>
                  </a:schemeClr>
                </a:solidFill>
                <a:latin typeface="Calibri" panose="020F0502020204030204" pitchFamily="34" charset="0"/>
                <a:cs typeface="Calibri" panose="020F0502020204030204" pitchFamily="34" charset="0"/>
              </a:rPr>
              <a:t>Behandling</a:t>
            </a:r>
          </a:p>
        </p:txBody>
      </p:sp>
      <p:sp>
        <p:nvSpPr>
          <p:cNvPr id="37895" name="Text Box 6"/>
          <p:cNvSpPr txBox="1">
            <a:spLocks noChangeArrowheads="1"/>
          </p:cNvSpPr>
          <p:nvPr/>
        </p:nvSpPr>
        <p:spPr bwMode="auto">
          <a:xfrm>
            <a:off x="3400822" y="2144384"/>
            <a:ext cx="2247899" cy="2477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nb-NO" dirty="0" smtClean="0">
                <a:latin typeface="Calibri" panose="020F0502020204030204" pitchFamily="34" charset="0"/>
                <a:cs typeface="Calibri" panose="020F0502020204030204" pitchFamily="34" charset="0"/>
              </a:rPr>
              <a:t>Beholde </a:t>
            </a:r>
            <a:r>
              <a:rPr lang="nb-NO" dirty="0">
                <a:latin typeface="Calibri" panose="020F0502020204030204" pitchFamily="34" charset="0"/>
                <a:cs typeface="Calibri" panose="020F0502020204030204" pitchFamily="34" charset="0"/>
              </a:rPr>
              <a:t>den </a:t>
            </a:r>
            <a:br>
              <a:rPr lang="nb-NO" dirty="0">
                <a:latin typeface="Calibri" panose="020F0502020204030204" pitchFamily="34" charset="0"/>
                <a:cs typeface="Calibri" panose="020F0502020204030204" pitchFamily="34" charset="0"/>
              </a:rPr>
            </a:br>
            <a:r>
              <a:rPr lang="nb-NO" dirty="0">
                <a:latin typeface="Calibri" panose="020F0502020204030204" pitchFamily="34" charset="0"/>
                <a:cs typeface="Calibri" panose="020F0502020204030204" pitchFamily="34" charset="0"/>
              </a:rPr>
              <a:t>ansatte i </a:t>
            </a:r>
            <a:r>
              <a:rPr lang="nb-NO" dirty="0" smtClean="0">
                <a:latin typeface="Calibri" panose="020F0502020204030204" pitchFamily="34" charset="0"/>
                <a:cs typeface="Calibri" panose="020F0502020204030204" pitchFamily="34" charset="0"/>
              </a:rPr>
              <a:t>arbeid</a:t>
            </a:r>
          </a:p>
          <a:p>
            <a:pPr algn="ctr" eaLnBrk="1" hangingPunct="1">
              <a:spcBef>
                <a:spcPct val="50000"/>
              </a:spcBef>
            </a:pPr>
            <a:endParaRPr lang="nb-NO" dirty="0" smtClean="0">
              <a:solidFill>
                <a:schemeClr val="tx1">
                  <a:lumMod val="50000"/>
                </a:schemeClr>
              </a:solidFill>
              <a:latin typeface="Calibri" panose="020F0502020204030204" pitchFamily="34" charset="0"/>
              <a:cs typeface="Calibri" panose="020F0502020204030204" pitchFamily="34" charset="0"/>
            </a:endParaRPr>
          </a:p>
          <a:p>
            <a:pPr algn="ctr" eaLnBrk="1" hangingPunct="1">
              <a:spcBef>
                <a:spcPct val="50000"/>
              </a:spcBef>
            </a:pPr>
            <a:r>
              <a:rPr lang="nb-NO" dirty="0" smtClean="0">
                <a:solidFill>
                  <a:schemeClr val="tx1">
                    <a:lumMod val="50000"/>
                  </a:schemeClr>
                </a:solidFill>
                <a:latin typeface="Calibri" panose="020F0502020204030204" pitchFamily="34" charset="0"/>
                <a:cs typeface="Calibri" panose="020F0502020204030204" pitchFamily="34" charset="0"/>
              </a:rPr>
              <a:t>Inkludere </a:t>
            </a:r>
            <a:r>
              <a:rPr lang="nb-NO" dirty="0">
                <a:solidFill>
                  <a:schemeClr val="tx1">
                    <a:lumMod val="50000"/>
                  </a:schemeClr>
                </a:solidFill>
                <a:latin typeface="Calibri" panose="020F0502020204030204" pitchFamily="34" charset="0"/>
                <a:cs typeface="Calibri" panose="020F0502020204030204" pitchFamily="34" charset="0"/>
              </a:rPr>
              <a:t>mennesker som </a:t>
            </a:r>
            <a:r>
              <a:rPr lang="nb-NO" dirty="0" smtClean="0">
                <a:solidFill>
                  <a:schemeClr val="tx1">
                    <a:lumMod val="50000"/>
                  </a:schemeClr>
                </a:solidFill>
                <a:latin typeface="Calibri" panose="020F0502020204030204" pitchFamily="34" charset="0"/>
                <a:cs typeface="Calibri" panose="020F0502020204030204" pitchFamily="34" charset="0"/>
              </a:rPr>
              <a:t>står utenfor arbeidslivet</a:t>
            </a:r>
            <a:endParaRPr lang="nb-NO" sz="2000" dirty="0">
              <a:solidFill>
                <a:schemeClr val="tx1">
                  <a:lumMod val="50000"/>
                </a:schemeClr>
              </a:solidFill>
              <a:latin typeface="Calibri" panose="020F0502020204030204" pitchFamily="34" charset="0"/>
              <a:cs typeface="Calibri" panose="020F0502020204030204" pitchFamily="34" charset="0"/>
            </a:endParaRPr>
          </a:p>
          <a:p>
            <a:pPr algn="ctr" eaLnBrk="1" hangingPunct="1">
              <a:spcBef>
                <a:spcPct val="50000"/>
              </a:spcBef>
            </a:pPr>
            <a:endParaRPr lang="nb-NO" dirty="0">
              <a:solidFill>
                <a:schemeClr val="tx1">
                  <a:lumMod val="50000"/>
                </a:schemeClr>
              </a:solidFill>
              <a:latin typeface="Calibri" panose="020F0502020204030204" pitchFamily="34" charset="0"/>
              <a:cs typeface="Calibri" panose="020F0502020204030204" pitchFamily="34" charset="0"/>
            </a:endParaRPr>
          </a:p>
        </p:txBody>
      </p:sp>
      <p:sp>
        <p:nvSpPr>
          <p:cNvPr id="37896" name="Text Box 7"/>
          <p:cNvSpPr txBox="1">
            <a:spLocks noChangeArrowheads="1"/>
          </p:cNvSpPr>
          <p:nvPr/>
        </p:nvSpPr>
        <p:spPr bwMode="auto">
          <a:xfrm>
            <a:off x="458019" y="571172"/>
            <a:ext cx="24495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nb-NO" dirty="0">
                <a:solidFill>
                  <a:schemeClr val="tx1">
                    <a:lumMod val="50000"/>
                  </a:schemeClr>
                </a:solidFill>
                <a:latin typeface="Calibri" panose="020F0502020204030204" pitchFamily="34" charset="0"/>
                <a:cs typeface="Calibri" panose="020F0502020204030204" pitchFamily="34" charset="0"/>
              </a:rPr>
              <a:t>Arbeidsplass</a:t>
            </a:r>
          </a:p>
        </p:txBody>
      </p:sp>
      <p:sp>
        <p:nvSpPr>
          <p:cNvPr id="37897" name="Text Box 8"/>
          <p:cNvSpPr txBox="1">
            <a:spLocks noChangeArrowheads="1"/>
          </p:cNvSpPr>
          <p:nvPr/>
        </p:nvSpPr>
        <p:spPr bwMode="auto">
          <a:xfrm>
            <a:off x="6084168" y="571172"/>
            <a:ext cx="24495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nb-NO" dirty="0">
                <a:solidFill>
                  <a:schemeClr val="tx1">
                    <a:lumMod val="50000"/>
                  </a:schemeClr>
                </a:solidFill>
                <a:latin typeface="Calibri" panose="020F0502020204030204" pitchFamily="34" charset="0"/>
                <a:cs typeface="Calibri" panose="020F0502020204030204" pitchFamily="34" charset="0"/>
              </a:rPr>
              <a:t>Helsevesen</a:t>
            </a:r>
          </a:p>
        </p:txBody>
      </p:sp>
      <p:sp>
        <p:nvSpPr>
          <p:cNvPr id="37898" name="AutoShape 9"/>
          <p:cNvSpPr>
            <a:spLocks noChangeArrowheads="1"/>
          </p:cNvSpPr>
          <p:nvPr/>
        </p:nvSpPr>
        <p:spPr bwMode="auto">
          <a:xfrm rot="5400000">
            <a:off x="1170782" y="1416519"/>
            <a:ext cx="1023936" cy="431800"/>
          </a:xfrm>
          <a:prstGeom prst="rightArrow">
            <a:avLst>
              <a:gd name="adj1" fmla="val 50000"/>
              <a:gd name="adj2" fmla="val 54228"/>
            </a:avLst>
          </a:prstGeom>
          <a:solidFill>
            <a:srgbClr val="84B359"/>
          </a:solidFill>
          <a:ln w="28575">
            <a:noFill/>
          </a:ln>
          <a:extLst/>
        </p:spPr>
        <p:txBody>
          <a:bodyPr wrap="none" anchor="ctr"/>
          <a:lstStyle/>
          <a:p>
            <a:endParaRPr lang="nb-NO">
              <a:solidFill>
                <a:schemeClr val="tx1">
                  <a:lumMod val="50000"/>
                </a:schemeClr>
              </a:solidFill>
              <a:latin typeface="Calibri" panose="020F0502020204030204" pitchFamily="34" charset="0"/>
              <a:cs typeface="Calibri" panose="020F0502020204030204" pitchFamily="34" charset="0"/>
            </a:endParaRPr>
          </a:p>
        </p:txBody>
      </p:sp>
      <p:sp>
        <p:nvSpPr>
          <p:cNvPr id="37899" name="AutoShape 10"/>
          <p:cNvSpPr>
            <a:spLocks noChangeArrowheads="1"/>
          </p:cNvSpPr>
          <p:nvPr/>
        </p:nvSpPr>
        <p:spPr bwMode="auto">
          <a:xfrm rot="5400000">
            <a:off x="6811170" y="1416519"/>
            <a:ext cx="1023936" cy="431800"/>
          </a:xfrm>
          <a:prstGeom prst="rightArrow">
            <a:avLst>
              <a:gd name="adj1" fmla="val 50000"/>
              <a:gd name="adj2" fmla="val 54228"/>
            </a:avLst>
          </a:prstGeom>
          <a:solidFill>
            <a:schemeClr val="tx2"/>
          </a:solidFill>
          <a:ln w="9525">
            <a:noFill/>
            <a:miter lim="800000"/>
            <a:headEnd/>
            <a:tailEnd/>
          </a:ln>
          <a:extLst/>
        </p:spPr>
        <p:txBody>
          <a:bodyPr wrap="none" anchor="ctr"/>
          <a:lstStyle/>
          <a:p>
            <a:endParaRPr lang="nb-NO">
              <a:solidFill>
                <a:schemeClr val="tx1">
                  <a:lumMod val="50000"/>
                </a:schemeClr>
              </a:solidFill>
              <a:latin typeface="Calibri" panose="020F0502020204030204" pitchFamily="34" charset="0"/>
              <a:cs typeface="Calibri" panose="020F0502020204030204" pitchFamily="34" charset="0"/>
            </a:endParaRPr>
          </a:p>
        </p:txBody>
      </p:sp>
      <p:sp>
        <p:nvSpPr>
          <p:cNvPr id="37900" name="Text Box 11"/>
          <p:cNvSpPr txBox="1">
            <a:spLocks noChangeArrowheads="1"/>
          </p:cNvSpPr>
          <p:nvPr/>
        </p:nvSpPr>
        <p:spPr bwMode="auto">
          <a:xfrm>
            <a:off x="3491880" y="593792"/>
            <a:ext cx="2089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nb-NO" dirty="0" smtClean="0">
                <a:solidFill>
                  <a:schemeClr val="tx1">
                    <a:lumMod val="50000"/>
                  </a:schemeClr>
                </a:solidFill>
                <a:latin typeface="Calibri" panose="020F0502020204030204" pitchFamily="34" charset="0"/>
                <a:cs typeface="Calibri" panose="020F0502020204030204" pitchFamily="34" charset="0"/>
              </a:rPr>
              <a:t>2 viktige mål</a:t>
            </a:r>
            <a:endParaRPr lang="nb-NO" dirty="0">
              <a:solidFill>
                <a:schemeClr val="tx1">
                  <a:lumMod val="50000"/>
                </a:schemeClr>
              </a:solidFill>
              <a:latin typeface="Calibri" panose="020F0502020204030204" pitchFamily="34" charset="0"/>
              <a:cs typeface="Calibri" panose="020F0502020204030204" pitchFamily="34" charset="0"/>
            </a:endParaRPr>
          </a:p>
        </p:txBody>
      </p:sp>
      <p:sp>
        <p:nvSpPr>
          <p:cNvPr id="37901" name="Text Box 12"/>
          <p:cNvSpPr txBox="1">
            <a:spLocks noChangeArrowheads="1"/>
          </p:cNvSpPr>
          <p:nvPr/>
        </p:nvSpPr>
        <p:spPr bwMode="auto">
          <a:xfrm>
            <a:off x="3101702" y="5853128"/>
            <a:ext cx="29527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nb-NO" dirty="0" smtClean="0">
                <a:solidFill>
                  <a:schemeClr val="tx1">
                    <a:lumMod val="50000"/>
                  </a:schemeClr>
                </a:solidFill>
                <a:latin typeface="Calibri" panose="020F0502020204030204" pitchFamily="34" charset="0"/>
                <a:cs typeface="Calibri" panose="020F0502020204030204" pitchFamily="34" charset="0"/>
              </a:rPr>
              <a:t>NAV</a:t>
            </a:r>
            <a:r>
              <a:rPr lang="nb-NO" dirty="0">
                <a:solidFill>
                  <a:schemeClr val="tx1">
                    <a:lumMod val="50000"/>
                  </a:schemeClr>
                </a:solidFill>
                <a:latin typeface="Calibri" panose="020F0502020204030204" pitchFamily="34" charset="0"/>
                <a:cs typeface="Calibri" panose="020F0502020204030204" pitchFamily="34" charset="0"/>
              </a:rPr>
              <a:t>, BHT, andre</a:t>
            </a:r>
          </a:p>
        </p:txBody>
      </p:sp>
      <p:sp>
        <p:nvSpPr>
          <p:cNvPr id="37902" name="AutoShape 13"/>
          <p:cNvSpPr>
            <a:spLocks noChangeArrowheads="1"/>
          </p:cNvSpPr>
          <p:nvPr/>
        </p:nvSpPr>
        <p:spPr bwMode="auto">
          <a:xfrm rot="-5400000">
            <a:off x="4061475" y="5090190"/>
            <a:ext cx="1017876" cy="431800"/>
          </a:xfrm>
          <a:prstGeom prst="rightArrow">
            <a:avLst>
              <a:gd name="adj1" fmla="val 50000"/>
              <a:gd name="adj2" fmla="val 54228"/>
            </a:avLst>
          </a:prstGeom>
          <a:solidFill>
            <a:schemeClr val="bg1"/>
          </a:solidFill>
          <a:ln w="28575">
            <a:solidFill>
              <a:schemeClr val="bg2"/>
            </a:solidFill>
          </a:ln>
          <a:extLst/>
        </p:spPr>
        <p:txBody>
          <a:bodyPr wrap="none" anchor="ctr"/>
          <a:lstStyle/>
          <a:p>
            <a:endParaRPr lang="nb-NO">
              <a:solidFill>
                <a:schemeClr val="tx1">
                  <a:lumMod val="50000"/>
                </a:schemeClr>
              </a:solidFill>
              <a:latin typeface="Calibri" panose="020F0502020204030204" pitchFamily="34" charset="0"/>
              <a:cs typeface="Calibri" panose="020F0502020204030204" pitchFamily="34" charset="0"/>
            </a:endParaRPr>
          </a:p>
        </p:txBody>
      </p:sp>
      <p:sp>
        <p:nvSpPr>
          <p:cNvPr id="17" name="AutoShape 13"/>
          <p:cNvSpPr>
            <a:spLocks noChangeArrowheads="1"/>
          </p:cNvSpPr>
          <p:nvPr/>
        </p:nvSpPr>
        <p:spPr bwMode="auto">
          <a:xfrm rot="5400000">
            <a:off x="4004324" y="1400886"/>
            <a:ext cx="1017876" cy="431800"/>
          </a:xfrm>
          <a:prstGeom prst="rightArrow">
            <a:avLst>
              <a:gd name="adj1" fmla="val 50000"/>
              <a:gd name="adj2" fmla="val 54228"/>
            </a:avLst>
          </a:prstGeom>
          <a:solidFill>
            <a:schemeClr val="bg1"/>
          </a:solidFill>
          <a:ln w="28575">
            <a:solidFill>
              <a:schemeClr val="bg2"/>
            </a:solidFill>
          </a:ln>
          <a:extLst/>
        </p:spPr>
        <p:txBody>
          <a:bodyPr wrap="none" anchor="ctr"/>
          <a:lstStyle/>
          <a:p>
            <a:endParaRPr lang="nb-NO">
              <a:solidFill>
                <a:schemeClr val="tx1">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616113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019800" y="1600200"/>
            <a:ext cx="2667000" cy="1219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50000"/>
              </a:spcBef>
              <a:buSzPct val="85000"/>
              <a:buFont typeface="Wingdings" pitchFamily="2" charset="2"/>
              <a:buChar char="§"/>
              <a:defRPr sz="2200" b="1">
                <a:solidFill>
                  <a:schemeClr val="tx1"/>
                </a:solidFill>
                <a:latin typeface="Arial" pitchFamily="34" charset="0"/>
              </a:defRPr>
            </a:lvl1pPr>
            <a:lvl2pPr marL="742950" indent="-285750">
              <a:buSzPct val="85000"/>
              <a:buFont typeface="Arial" pitchFamily="34" charset="0"/>
              <a:buChar char="–"/>
              <a:defRPr b="1">
                <a:solidFill>
                  <a:schemeClr val="tx1"/>
                </a:solidFill>
                <a:latin typeface="Arial" pitchFamily="34" charset="0"/>
              </a:defRPr>
            </a:lvl2pPr>
            <a:lvl3pPr marL="1143000" indent="-228600">
              <a:buSzPct val="85000"/>
              <a:buFont typeface="Arial" pitchFamily="34" charset="0"/>
              <a:buChar char="–"/>
              <a:defRPr sz="1600" b="1">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SzTx/>
              <a:buFontTx/>
              <a:buNone/>
            </a:pPr>
            <a:endParaRPr lang="nb-NO" altLang="nb-NO" sz="1800" b="0">
              <a:solidFill>
                <a:schemeClr val="bg2"/>
              </a:solidFill>
            </a:endParaRPr>
          </a:p>
        </p:txBody>
      </p:sp>
      <p:sp>
        <p:nvSpPr>
          <p:cNvPr id="11267" name="Rectangle 3"/>
          <p:cNvSpPr>
            <a:spLocks noChangeArrowheads="1"/>
          </p:cNvSpPr>
          <p:nvPr/>
        </p:nvSpPr>
        <p:spPr bwMode="auto">
          <a:xfrm>
            <a:off x="3352800" y="1600200"/>
            <a:ext cx="2667000" cy="1219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50000"/>
              </a:spcBef>
              <a:buSzPct val="85000"/>
              <a:buFont typeface="Wingdings" pitchFamily="2" charset="2"/>
              <a:buChar char="§"/>
              <a:defRPr sz="2200" b="1">
                <a:solidFill>
                  <a:schemeClr val="tx1"/>
                </a:solidFill>
                <a:latin typeface="Arial" pitchFamily="34" charset="0"/>
              </a:defRPr>
            </a:lvl1pPr>
            <a:lvl2pPr marL="742950" indent="-285750">
              <a:buSzPct val="85000"/>
              <a:buFont typeface="Arial" pitchFamily="34" charset="0"/>
              <a:buChar char="–"/>
              <a:defRPr b="1">
                <a:solidFill>
                  <a:schemeClr val="tx1"/>
                </a:solidFill>
                <a:latin typeface="Arial" pitchFamily="34" charset="0"/>
              </a:defRPr>
            </a:lvl2pPr>
            <a:lvl3pPr marL="1143000" indent="-228600">
              <a:buSzPct val="85000"/>
              <a:buFont typeface="Arial" pitchFamily="34" charset="0"/>
              <a:buChar char="–"/>
              <a:defRPr sz="1600" b="1">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SzTx/>
              <a:buFontTx/>
              <a:buNone/>
            </a:pPr>
            <a:endParaRPr lang="nb-NO" altLang="nb-NO" sz="1800" b="0">
              <a:solidFill>
                <a:schemeClr val="bg2"/>
              </a:solidFill>
            </a:endParaRPr>
          </a:p>
        </p:txBody>
      </p:sp>
      <p:sp>
        <p:nvSpPr>
          <p:cNvPr id="11268" name="Rectangle 4"/>
          <p:cNvSpPr>
            <a:spLocks noChangeArrowheads="1"/>
          </p:cNvSpPr>
          <p:nvPr/>
        </p:nvSpPr>
        <p:spPr bwMode="auto">
          <a:xfrm>
            <a:off x="685800" y="1600200"/>
            <a:ext cx="2667000" cy="1219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50000"/>
              </a:spcBef>
              <a:buSzPct val="85000"/>
              <a:buFont typeface="Wingdings" pitchFamily="2" charset="2"/>
              <a:buChar char="§"/>
              <a:defRPr sz="2200" b="1">
                <a:solidFill>
                  <a:schemeClr val="tx1"/>
                </a:solidFill>
                <a:latin typeface="Arial" pitchFamily="34" charset="0"/>
              </a:defRPr>
            </a:lvl1pPr>
            <a:lvl2pPr marL="742950" indent="-285750">
              <a:buSzPct val="85000"/>
              <a:buFont typeface="Arial" pitchFamily="34" charset="0"/>
              <a:buChar char="–"/>
              <a:defRPr b="1">
                <a:solidFill>
                  <a:schemeClr val="tx1"/>
                </a:solidFill>
                <a:latin typeface="Arial" pitchFamily="34" charset="0"/>
              </a:defRPr>
            </a:lvl2pPr>
            <a:lvl3pPr marL="1143000" indent="-228600">
              <a:buSzPct val="85000"/>
              <a:buFont typeface="Arial" pitchFamily="34" charset="0"/>
              <a:buChar char="–"/>
              <a:defRPr sz="1600" b="1">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SzTx/>
              <a:buFontTx/>
              <a:buNone/>
            </a:pPr>
            <a:endParaRPr lang="nb-NO" altLang="nb-NO" sz="1800" b="0">
              <a:solidFill>
                <a:schemeClr val="bg2"/>
              </a:solidFill>
            </a:endParaRPr>
          </a:p>
        </p:txBody>
      </p:sp>
      <p:sp>
        <p:nvSpPr>
          <p:cNvPr id="11269" name="Rectangle 5"/>
          <p:cNvSpPr>
            <a:spLocks noGrp="1" noChangeArrowheads="1"/>
          </p:cNvSpPr>
          <p:nvPr>
            <p:ph type="title" idx="4294967295"/>
          </p:nvPr>
        </p:nvSpPr>
        <p:spPr>
          <a:xfrm>
            <a:off x="698500" y="347663"/>
            <a:ext cx="7772400" cy="1143000"/>
          </a:xfrm>
        </p:spPr>
        <p:txBody>
          <a:bodyPr/>
          <a:lstStyle/>
          <a:p>
            <a:pPr eaLnBrk="1" hangingPunct="1"/>
            <a:r>
              <a:rPr lang="nb-NO" altLang="nb-NO" sz="3600" dirty="0" smtClean="0"/>
              <a:t>Å se helheten – ta vare på alle</a:t>
            </a:r>
          </a:p>
        </p:txBody>
      </p:sp>
      <p:sp>
        <p:nvSpPr>
          <p:cNvPr id="11270" name="Rectangle 6"/>
          <p:cNvSpPr>
            <a:spLocks noChangeArrowheads="1"/>
          </p:cNvSpPr>
          <p:nvPr/>
        </p:nvSpPr>
        <p:spPr bwMode="auto">
          <a:xfrm>
            <a:off x="685800" y="4114800"/>
            <a:ext cx="2667000" cy="1219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50000"/>
              </a:spcBef>
              <a:buSzPct val="85000"/>
              <a:buFont typeface="Wingdings" pitchFamily="2" charset="2"/>
              <a:buChar char="§"/>
              <a:defRPr sz="2200" b="1">
                <a:solidFill>
                  <a:schemeClr val="tx1"/>
                </a:solidFill>
                <a:latin typeface="Arial" pitchFamily="34" charset="0"/>
              </a:defRPr>
            </a:lvl1pPr>
            <a:lvl2pPr marL="742950" indent="-285750">
              <a:buSzPct val="85000"/>
              <a:buFont typeface="Arial" pitchFamily="34" charset="0"/>
              <a:buChar char="–"/>
              <a:defRPr b="1">
                <a:solidFill>
                  <a:schemeClr val="tx1"/>
                </a:solidFill>
                <a:latin typeface="Arial" pitchFamily="34" charset="0"/>
              </a:defRPr>
            </a:lvl2pPr>
            <a:lvl3pPr marL="1143000" indent="-228600">
              <a:buSzPct val="85000"/>
              <a:buFont typeface="Arial" pitchFamily="34" charset="0"/>
              <a:buChar char="–"/>
              <a:defRPr sz="1600" b="1">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SzTx/>
              <a:buFontTx/>
              <a:buNone/>
            </a:pPr>
            <a:endParaRPr lang="nb-NO" altLang="nb-NO" sz="1800" b="0">
              <a:solidFill>
                <a:schemeClr val="bg2"/>
              </a:solidFill>
            </a:endParaRPr>
          </a:p>
        </p:txBody>
      </p:sp>
      <p:sp>
        <p:nvSpPr>
          <p:cNvPr id="11271" name="Rectangle 7"/>
          <p:cNvSpPr>
            <a:spLocks noChangeArrowheads="1"/>
          </p:cNvSpPr>
          <p:nvPr/>
        </p:nvSpPr>
        <p:spPr bwMode="auto">
          <a:xfrm>
            <a:off x="685800" y="2819400"/>
            <a:ext cx="2667000" cy="1295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50000"/>
              </a:spcBef>
              <a:buSzPct val="85000"/>
              <a:buFont typeface="Wingdings" pitchFamily="2" charset="2"/>
              <a:buChar char="§"/>
              <a:defRPr sz="2200" b="1">
                <a:solidFill>
                  <a:schemeClr val="tx1"/>
                </a:solidFill>
                <a:latin typeface="Arial" pitchFamily="34" charset="0"/>
              </a:defRPr>
            </a:lvl1pPr>
            <a:lvl2pPr marL="742950" indent="-285750">
              <a:buSzPct val="85000"/>
              <a:buFont typeface="Arial" pitchFamily="34" charset="0"/>
              <a:buChar char="–"/>
              <a:defRPr b="1">
                <a:solidFill>
                  <a:schemeClr val="tx1"/>
                </a:solidFill>
                <a:latin typeface="Arial" pitchFamily="34" charset="0"/>
              </a:defRPr>
            </a:lvl2pPr>
            <a:lvl3pPr marL="1143000" indent="-228600">
              <a:buSzPct val="85000"/>
              <a:buFont typeface="Arial" pitchFamily="34" charset="0"/>
              <a:buChar char="–"/>
              <a:defRPr sz="1600" b="1">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SzTx/>
              <a:buFontTx/>
              <a:buNone/>
            </a:pPr>
            <a:endParaRPr lang="nb-NO" altLang="nb-NO" sz="1800" b="0">
              <a:solidFill>
                <a:schemeClr val="bg2"/>
              </a:solidFill>
            </a:endParaRPr>
          </a:p>
        </p:txBody>
      </p:sp>
      <p:sp>
        <p:nvSpPr>
          <p:cNvPr id="11272" name="Rectangle 8"/>
          <p:cNvSpPr>
            <a:spLocks noChangeArrowheads="1"/>
          </p:cNvSpPr>
          <p:nvPr/>
        </p:nvSpPr>
        <p:spPr bwMode="auto">
          <a:xfrm>
            <a:off x="3352800" y="4114800"/>
            <a:ext cx="2667000" cy="1219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50000"/>
              </a:spcBef>
              <a:buSzPct val="85000"/>
              <a:buFont typeface="Wingdings" pitchFamily="2" charset="2"/>
              <a:buChar char="§"/>
              <a:defRPr sz="2200" b="1">
                <a:solidFill>
                  <a:schemeClr val="tx1"/>
                </a:solidFill>
                <a:latin typeface="Arial" pitchFamily="34" charset="0"/>
              </a:defRPr>
            </a:lvl1pPr>
            <a:lvl2pPr marL="742950" indent="-285750">
              <a:buSzPct val="85000"/>
              <a:buFont typeface="Arial" pitchFamily="34" charset="0"/>
              <a:buChar char="–"/>
              <a:defRPr b="1">
                <a:solidFill>
                  <a:schemeClr val="tx1"/>
                </a:solidFill>
                <a:latin typeface="Arial" pitchFamily="34" charset="0"/>
              </a:defRPr>
            </a:lvl2pPr>
            <a:lvl3pPr marL="1143000" indent="-228600">
              <a:buSzPct val="85000"/>
              <a:buFont typeface="Arial" pitchFamily="34" charset="0"/>
              <a:buChar char="–"/>
              <a:defRPr sz="1600" b="1">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SzTx/>
              <a:buFontTx/>
              <a:buNone/>
            </a:pPr>
            <a:endParaRPr lang="nb-NO" altLang="nb-NO" sz="1800" b="0">
              <a:solidFill>
                <a:schemeClr val="bg2"/>
              </a:solidFill>
            </a:endParaRPr>
          </a:p>
        </p:txBody>
      </p:sp>
      <p:sp>
        <p:nvSpPr>
          <p:cNvPr id="11273" name="Rectangle 9"/>
          <p:cNvSpPr>
            <a:spLocks noChangeArrowheads="1"/>
          </p:cNvSpPr>
          <p:nvPr/>
        </p:nvSpPr>
        <p:spPr bwMode="auto">
          <a:xfrm>
            <a:off x="8891588" y="7605713"/>
            <a:ext cx="2735262" cy="1295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50000"/>
              </a:spcBef>
              <a:buSzPct val="85000"/>
              <a:buFont typeface="Wingdings" pitchFamily="2" charset="2"/>
              <a:buChar char="§"/>
              <a:defRPr sz="2200" b="1">
                <a:solidFill>
                  <a:schemeClr val="tx1"/>
                </a:solidFill>
                <a:latin typeface="Arial" pitchFamily="34" charset="0"/>
              </a:defRPr>
            </a:lvl1pPr>
            <a:lvl2pPr marL="742950" indent="-285750">
              <a:buSzPct val="85000"/>
              <a:buFont typeface="Arial" pitchFamily="34" charset="0"/>
              <a:buChar char="–"/>
              <a:defRPr b="1">
                <a:solidFill>
                  <a:schemeClr val="tx1"/>
                </a:solidFill>
                <a:latin typeface="Arial" pitchFamily="34" charset="0"/>
              </a:defRPr>
            </a:lvl2pPr>
            <a:lvl3pPr marL="1143000" indent="-228600">
              <a:buSzPct val="85000"/>
              <a:buFont typeface="Arial" pitchFamily="34" charset="0"/>
              <a:buChar char="–"/>
              <a:defRPr sz="1600" b="1">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SzTx/>
              <a:buFontTx/>
              <a:buNone/>
            </a:pPr>
            <a:endParaRPr lang="nb-NO" altLang="nb-NO" sz="1800" b="0"/>
          </a:p>
        </p:txBody>
      </p:sp>
      <p:sp>
        <p:nvSpPr>
          <p:cNvPr id="11274" name="Rectangle 10"/>
          <p:cNvSpPr>
            <a:spLocks noChangeArrowheads="1"/>
          </p:cNvSpPr>
          <p:nvPr/>
        </p:nvSpPr>
        <p:spPr bwMode="auto">
          <a:xfrm>
            <a:off x="6019800" y="4114800"/>
            <a:ext cx="2667000" cy="1219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50000"/>
              </a:spcBef>
              <a:buSzPct val="85000"/>
              <a:buFont typeface="Wingdings" pitchFamily="2" charset="2"/>
              <a:buChar char="§"/>
              <a:defRPr sz="2200" b="1">
                <a:solidFill>
                  <a:schemeClr val="tx1"/>
                </a:solidFill>
                <a:latin typeface="Arial" pitchFamily="34" charset="0"/>
              </a:defRPr>
            </a:lvl1pPr>
            <a:lvl2pPr marL="742950" indent="-285750">
              <a:buSzPct val="85000"/>
              <a:buFont typeface="Arial" pitchFamily="34" charset="0"/>
              <a:buChar char="–"/>
              <a:defRPr b="1">
                <a:solidFill>
                  <a:schemeClr val="tx1"/>
                </a:solidFill>
                <a:latin typeface="Arial" pitchFamily="34" charset="0"/>
              </a:defRPr>
            </a:lvl2pPr>
            <a:lvl3pPr marL="1143000" indent="-228600">
              <a:buSzPct val="85000"/>
              <a:buFont typeface="Arial" pitchFamily="34" charset="0"/>
              <a:buChar char="–"/>
              <a:defRPr sz="1600" b="1">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SzTx/>
              <a:buFontTx/>
              <a:buNone/>
            </a:pPr>
            <a:endParaRPr lang="nb-NO" altLang="nb-NO" sz="1800" b="0">
              <a:solidFill>
                <a:schemeClr val="bg2"/>
              </a:solidFill>
            </a:endParaRPr>
          </a:p>
        </p:txBody>
      </p:sp>
      <p:sp>
        <p:nvSpPr>
          <p:cNvPr id="11275" name="Rectangle 11"/>
          <p:cNvSpPr>
            <a:spLocks noChangeArrowheads="1"/>
          </p:cNvSpPr>
          <p:nvPr/>
        </p:nvSpPr>
        <p:spPr bwMode="auto">
          <a:xfrm>
            <a:off x="6019800" y="2819400"/>
            <a:ext cx="2667000" cy="1295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50000"/>
              </a:spcBef>
              <a:buSzPct val="85000"/>
              <a:buFont typeface="Wingdings" pitchFamily="2" charset="2"/>
              <a:buChar char="§"/>
              <a:defRPr sz="2200" b="1">
                <a:solidFill>
                  <a:schemeClr val="tx1"/>
                </a:solidFill>
                <a:latin typeface="Arial" pitchFamily="34" charset="0"/>
              </a:defRPr>
            </a:lvl1pPr>
            <a:lvl2pPr marL="742950" indent="-285750">
              <a:buSzPct val="85000"/>
              <a:buFont typeface="Arial" pitchFamily="34" charset="0"/>
              <a:buChar char="–"/>
              <a:defRPr b="1">
                <a:solidFill>
                  <a:schemeClr val="tx1"/>
                </a:solidFill>
                <a:latin typeface="Arial" pitchFamily="34" charset="0"/>
              </a:defRPr>
            </a:lvl2pPr>
            <a:lvl3pPr marL="1143000" indent="-228600">
              <a:buSzPct val="85000"/>
              <a:buFont typeface="Arial" pitchFamily="34" charset="0"/>
              <a:buChar char="–"/>
              <a:defRPr sz="1600" b="1">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SzTx/>
              <a:buFontTx/>
              <a:buNone/>
            </a:pPr>
            <a:endParaRPr lang="nb-NO" altLang="nb-NO" sz="1800" b="0">
              <a:solidFill>
                <a:schemeClr val="bg2"/>
              </a:solidFill>
            </a:endParaRPr>
          </a:p>
        </p:txBody>
      </p:sp>
      <p:sp>
        <p:nvSpPr>
          <p:cNvPr id="11276" name="Text Box 12"/>
          <p:cNvSpPr txBox="1">
            <a:spLocks noChangeArrowheads="1"/>
          </p:cNvSpPr>
          <p:nvPr/>
        </p:nvSpPr>
        <p:spPr bwMode="auto">
          <a:xfrm>
            <a:off x="650875" y="1844675"/>
            <a:ext cx="259238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SzPct val="85000"/>
              <a:buFont typeface="Wingdings" pitchFamily="2" charset="2"/>
              <a:buChar char="§"/>
              <a:defRPr sz="2200" b="1">
                <a:solidFill>
                  <a:schemeClr val="tx1"/>
                </a:solidFill>
                <a:latin typeface="Arial" pitchFamily="34" charset="0"/>
              </a:defRPr>
            </a:lvl1pPr>
            <a:lvl2pPr marL="742950" indent="-285750">
              <a:buSzPct val="85000"/>
              <a:buFont typeface="Arial" pitchFamily="34" charset="0"/>
              <a:buChar char="–"/>
              <a:defRPr b="1">
                <a:solidFill>
                  <a:schemeClr val="tx1"/>
                </a:solidFill>
                <a:latin typeface="Arial" pitchFamily="34" charset="0"/>
              </a:defRPr>
            </a:lvl2pPr>
            <a:lvl3pPr marL="1143000" indent="-228600">
              <a:buSzPct val="85000"/>
              <a:buFont typeface="Arial" pitchFamily="34" charset="0"/>
              <a:buChar char="–"/>
              <a:defRPr sz="1600" b="1">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buSzTx/>
              <a:buFontTx/>
              <a:buNone/>
            </a:pPr>
            <a:r>
              <a:rPr lang="nb-NO" altLang="nb-NO" sz="2400" dirty="0">
                <a:solidFill>
                  <a:schemeClr val="bg2"/>
                </a:solidFill>
              </a:rPr>
              <a:t>”De friske”- Alle</a:t>
            </a:r>
          </a:p>
          <a:p>
            <a:pPr eaLnBrk="1" hangingPunct="1">
              <a:buSzTx/>
              <a:buFontTx/>
              <a:buNone/>
            </a:pPr>
            <a:r>
              <a:rPr lang="nb-NO" altLang="nb-NO" sz="2400" dirty="0">
                <a:solidFill>
                  <a:schemeClr val="bg2"/>
                </a:solidFill>
              </a:rPr>
              <a:t> Hverdagen </a:t>
            </a:r>
          </a:p>
        </p:txBody>
      </p:sp>
      <p:sp>
        <p:nvSpPr>
          <p:cNvPr id="11277" name="Text Box 13"/>
          <p:cNvSpPr txBox="1">
            <a:spLocks noChangeArrowheads="1"/>
          </p:cNvSpPr>
          <p:nvPr/>
        </p:nvSpPr>
        <p:spPr bwMode="auto">
          <a:xfrm>
            <a:off x="766763" y="2936875"/>
            <a:ext cx="25558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SzPct val="85000"/>
              <a:buFont typeface="Wingdings" pitchFamily="2" charset="2"/>
              <a:buChar char="§"/>
              <a:defRPr sz="2200" b="1">
                <a:solidFill>
                  <a:schemeClr val="tx1"/>
                </a:solidFill>
                <a:latin typeface="Arial" pitchFamily="34" charset="0"/>
              </a:defRPr>
            </a:lvl1pPr>
            <a:lvl2pPr marL="742950" indent="-285750">
              <a:buSzPct val="85000"/>
              <a:buFont typeface="Arial" pitchFamily="34" charset="0"/>
              <a:buChar char="–"/>
              <a:defRPr b="1">
                <a:solidFill>
                  <a:schemeClr val="tx1"/>
                </a:solidFill>
                <a:latin typeface="Arial" pitchFamily="34" charset="0"/>
              </a:defRPr>
            </a:lvl2pPr>
            <a:lvl3pPr marL="1143000" indent="-228600">
              <a:buSzPct val="85000"/>
              <a:buFont typeface="Arial" pitchFamily="34" charset="0"/>
              <a:buChar char="–"/>
              <a:defRPr sz="1600" b="1">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buSzTx/>
              <a:buFontTx/>
              <a:buNone/>
            </a:pPr>
            <a:r>
              <a:rPr lang="nb-NO" altLang="nb-NO" sz="2400">
                <a:solidFill>
                  <a:schemeClr val="bg2"/>
                </a:solidFill>
              </a:rPr>
              <a:t>De som står i fare for å bli syke</a:t>
            </a:r>
          </a:p>
        </p:txBody>
      </p:sp>
      <p:sp>
        <p:nvSpPr>
          <p:cNvPr id="11278" name="Text Box 14"/>
          <p:cNvSpPr txBox="1">
            <a:spLocks noChangeArrowheads="1"/>
          </p:cNvSpPr>
          <p:nvPr/>
        </p:nvSpPr>
        <p:spPr bwMode="auto">
          <a:xfrm>
            <a:off x="715963" y="4365625"/>
            <a:ext cx="274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SzPct val="85000"/>
              <a:buFont typeface="Wingdings" pitchFamily="2" charset="2"/>
              <a:buChar char="§"/>
              <a:defRPr sz="2200" b="1">
                <a:solidFill>
                  <a:schemeClr val="tx1"/>
                </a:solidFill>
                <a:latin typeface="Arial" pitchFamily="34" charset="0"/>
              </a:defRPr>
            </a:lvl1pPr>
            <a:lvl2pPr marL="742950" indent="-285750">
              <a:buSzPct val="85000"/>
              <a:buFont typeface="Arial" pitchFamily="34" charset="0"/>
              <a:buChar char="–"/>
              <a:defRPr b="1">
                <a:solidFill>
                  <a:schemeClr val="tx1"/>
                </a:solidFill>
                <a:latin typeface="Arial" pitchFamily="34" charset="0"/>
              </a:defRPr>
            </a:lvl2pPr>
            <a:lvl3pPr marL="1143000" indent="-228600">
              <a:buSzPct val="85000"/>
              <a:buFont typeface="Arial" pitchFamily="34" charset="0"/>
              <a:buChar char="–"/>
              <a:defRPr sz="1600" b="1">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buSzTx/>
              <a:buFontTx/>
              <a:buNone/>
            </a:pPr>
            <a:r>
              <a:rPr lang="nb-NO" altLang="nb-NO" sz="2400">
                <a:solidFill>
                  <a:schemeClr val="bg2"/>
                </a:solidFill>
              </a:rPr>
              <a:t>De som er syke</a:t>
            </a:r>
          </a:p>
        </p:txBody>
      </p:sp>
      <p:sp>
        <p:nvSpPr>
          <p:cNvPr id="11279" name="Text Box 15"/>
          <p:cNvSpPr txBox="1">
            <a:spLocks noChangeArrowheads="1"/>
          </p:cNvSpPr>
          <p:nvPr/>
        </p:nvSpPr>
        <p:spPr bwMode="auto">
          <a:xfrm>
            <a:off x="3441700" y="1844675"/>
            <a:ext cx="27305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SzPct val="85000"/>
              <a:buFont typeface="Wingdings" pitchFamily="2" charset="2"/>
              <a:buChar char="§"/>
              <a:defRPr sz="2200" b="1">
                <a:solidFill>
                  <a:schemeClr val="tx1"/>
                </a:solidFill>
                <a:latin typeface="Arial" pitchFamily="34" charset="0"/>
              </a:defRPr>
            </a:lvl1pPr>
            <a:lvl2pPr marL="742950" indent="-285750">
              <a:buSzPct val="85000"/>
              <a:buFont typeface="Arial" pitchFamily="34" charset="0"/>
              <a:buChar char="–"/>
              <a:defRPr b="1">
                <a:solidFill>
                  <a:schemeClr val="tx1"/>
                </a:solidFill>
                <a:latin typeface="Arial" pitchFamily="34" charset="0"/>
              </a:defRPr>
            </a:lvl2pPr>
            <a:lvl3pPr marL="1143000" indent="-228600">
              <a:buSzPct val="85000"/>
              <a:buFont typeface="Arial" pitchFamily="34" charset="0"/>
              <a:buChar char="–"/>
              <a:defRPr sz="1600" b="1">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buSzTx/>
              <a:buFontTx/>
              <a:buNone/>
            </a:pPr>
            <a:r>
              <a:rPr lang="nb-NO" altLang="nb-NO" sz="2400" dirty="0">
                <a:solidFill>
                  <a:schemeClr val="bg2"/>
                </a:solidFill>
              </a:rPr>
              <a:t>Fremgangsrik/ helsefremmende</a:t>
            </a:r>
          </a:p>
        </p:txBody>
      </p:sp>
      <p:sp>
        <p:nvSpPr>
          <p:cNvPr id="11280" name="Text Box 16"/>
          <p:cNvSpPr txBox="1">
            <a:spLocks noChangeArrowheads="1"/>
          </p:cNvSpPr>
          <p:nvPr/>
        </p:nvSpPr>
        <p:spPr bwMode="auto">
          <a:xfrm>
            <a:off x="3581400" y="32004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SzPct val="85000"/>
              <a:buFont typeface="Wingdings" pitchFamily="2" charset="2"/>
              <a:buChar char="§"/>
              <a:defRPr sz="2200" b="1">
                <a:solidFill>
                  <a:schemeClr val="tx1"/>
                </a:solidFill>
                <a:latin typeface="Arial" pitchFamily="34" charset="0"/>
              </a:defRPr>
            </a:lvl1pPr>
            <a:lvl2pPr marL="742950" indent="-285750">
              <a:buSzPct val="85000"/>
              <a:buFont typeface="Arial" pitchFamily="34" charset="0"/>
              <a:buChar char="–"/>
              <a:defRPr b="1">
                <a:solidFill>
                  <a:schemeClr val="tx1"/>
                </a:solidFill>
                <a:latin typeface="Arial" pitchFamily="34" charset="0"/>
              </a:defRPr>
            </a:lvl2pPr>
            <a:lvl3pPr marL="1143000" indent="-228600">
              <a:buSzPct val="85000"/>
              <a:buFont typeface="Arial" pitchFamily="34" charset="0"/>
              <a:buChar char="–"/>
              <a:defRPr sz="1600" b="1">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buSzTx/>
              <a:buFontTx/>
              <a:buNone/>
            </a:pPr>
            <a:r>
              <a:rPr lang="nb-NO" altLang="nb-NO" sz="2400">
                <a:solidFill>
                  <a:schemeClr val="bg2"/>
                </a:solidFill>
              </a:rPr>
              <a:t>Bevisst</a:t>
            </a:r>
          </a:p>
        </p:txBody>
      </p:sp>
      <p:sp>
        <p:nvSpPr>
          <p:cNvPr id="11281" name="Text Box 17"/>
          <p:cNvSpPr txBox="1">
            <a:spLocks noChangeArrowheads="1"/>
          </p:cNvSpPr>
          <p:nvPr/>
        </p:nvSpPr>
        <p:spPr bwMode="auto">
          <a:xfrm>
            <a:off x="3505200" y="4419600"/>
            <a:ext cx="2743200"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SzPct val="85000"/>
              <a:buFont typeface="Wingdings" pitchFamily="2" charset="2"/>
              <a:buChar char="§"/>
              <a:defRPr sz="2200" b="1">
                <a:solidFill>
                  <a:schemeClr val="tx1"/>
                </a:solidFill>
                <a:latin typeface="Arial" pitchFamily="34" charset="0"/>
              </a:defRPr>
            </a:lvl1pPr>
            <a:lvl2pPr marL="742950" indent="-285750">
              <a:buSzPct val="85000"/>
              <a:buFont typeface="Arial" pitchFamily="34" charset="0"/>
              <a:buChar char="–"/>
              <a:defRPr b="1">
                <a:solidFill>
                  <a:schemeClr val="tx1"/>
                </a:solidFill>
                <a:latin typeface="Arial" pitchFamily="34" charset="0"/>
              </a:defRPr>
            </a:lvl2pPr>
            <a:lvl3pPr marL="1143000" indent="-228600">
              <a:buSzPct val="85000"/>
              <a:buFont typeface="Arial" pitchFamily="34" charset="0"/>
              <a:buChar char="–"/>
              <a:defRPr sz="1600" b="1">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lnSpc>
                <a:spcPct val="70000"/>
              </a:lnSpc>
              <a:buSzTx/>
              <a:buFontTx/>
              <a:buNone/>
            </a:pPr>
            <a:r>
              <a:rPr lang="nb-NO" altLang="nb-NO" sz="2400">
                <a:solidFill>
                  <a:schemeClr val="bg2"/>
                </a:solidFill>
              </a:rPr>
              <a:t>Reagerende</a:t>
            </a:r>
          </a:p>
        </p:txBody>
      </p:sp>
      <p:sp>
        <p:nvSpPr>
          <p:cNvPr id="11282" name="Text Box 19"/>
          <p:cNvSpPr txBox="1">
            <a:spLocks noChangeArrowheads="1"/>
          </p:cNvSpPr>
          <p:nvPr/>
        </p:nvSpPr>
        <p:spPr bwMode="auto">
          <a:xfrm>
            <a:off x="6019800" y="3048000"/>
            <a:ext cx="2667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SzPct val="85000"/>
              <a:buFont typeface="Wingdings" pitchFamily="2" charset="2"/>
              <a:buChar char="§"/>
              <a:defRPr sz="2200" b="1">
                <a:solidFill>
                  <a:schemeClr val="tx1"/>
                </a:solidFill>
                <a:latin typeface="Arial" pitchFamily="34" charset="0"/>
              </a:defRPr>
            </a:lvl1pPr>
            <a:lvl2pPr marL="742950" indent="-285750">
              <a:buSzPct val="85000"/>
              <a:buFont typeface="Arial" pitchFamily="34" charset="0"/>
              <a:buChar char="–"/>
              <a:defRPr b="1">
                <a:solidFill>
                  <a:schemeClr val="tx1"/>
                </a:solidFill>
                <a:latin typeface="Arial" pitchFamily="34" charset="0"/>
              </a:defRPr>
            </a:lvl2pPr>
            <a:lvl3pPr marL="1143000" indent="-228600">
              <a:buSzPct val="85000"/>
              <a:buFont typeface="Arial" pitchFamily="34" charset="0"/>
              <a:buChar char="–"/>
              <a:defRPr sz="1600" b="1">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buSzTx/>
              <a:buFontTx/>
              <a:buNone/>
            </a:pPr>
            <a:r>
              <a:rPr lang="nb-NO" altLang="nb-NO" sz="1800">
                <a:solidFill>
                  <a:schemeClr val="bg2"/>
                </a:solidFill>
              </a:rPr>
              <a:t>Medarbeidersamtale, risikovurdering, AMU, statistikker, HMS.</a:t>
            </a:r>
          </a:p>
        </p:txBody>
      </p:sp>
      <p:sp>
        <p:nvSpPr>
          <p:cNvPr id="11283" name="Text Box 20"/>
          <p:cNvSpPr txBox="1">
            <a:spLocks noChangeArrowheads="1"/>
          </p:cNvSpPr>
          <p:nvPr/>
        </p:nvSpPr>
        <p:spPr bwMode="auto">
          <a:xfrm>
            <a:off x="6019800" y="4114800"/>
            <a:ext cx="2806700" cy="166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SzPct val="85000"/>
              <a:buFont typeface="Wingdings" pitchFamily="2" charset="2"/>
              <a:buChar char="§"/>
              <a:defRPr sz="2200" b="1">
                <a:solidFill>
                  <a:schemeClr val="tx1"/>
                </a:solidFill>
                <a:latin typeface="Arial" pitchFamily="34" charset="0"/>
              </a:defRPr>
            </a:lvl1pPr>
            <a:lvl2pPr marL="742950" indent="-285750">
              <a:buSzPct val="85000"/>
              <a:buFont typeface="Arial" pitchFamily="34" charset="0"/>
              <a:buChar char="–"/>
              <a:defRPr b="1">
                <a:solidFill>
                  <a:schemeClr val="tx1"/>
                </a:solidFill>
                <a:latin typeface="Arial" pitchFamily="34" charset="0"/>
              </a:defRPr>
            </a:lvl2pPr>
            <a:lvl3pPr marL="1143000" indent="-228600">
              <a:buSzPct val="85000"/>
              <a:buFont typeface="Arial" pitchFamily="34" charset="0"/>
              <a:buChar char="–"/>
              <a:defRPr sz="1600" b="1">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buSzTx/>
              <a:buFontTx/>
              <a:buNone/>
            </a:pPr>
            <a:r>
              <a:rPr lang="nb-NO" altLang="nb-NO" sz="1800" dirty="0">
                <a:solidFill>
                  <a:schemeClr val="bg2"/>
                </a:solidFill>
              </a:rPr>
              <a:t>Rutiner, tilrettelegging, oppfølgingssamtaler, veiledning, samtalekurs.</a:t>
            </a:r>
          </a:p>
          <a:p>
            <a:pPr eaLnBrk="1" hangingPunct="1">
              <a:buSzTx/>
              <a:buFontTx/>
              <a:buNone/>
            </a:pPr>
            <a:endParaRPr lang="nb-NO" altLang="nb-NO" sz="2000" dirty="0"/>
          </a:p>
        </p:txBody>
      </p:sp>
      <p:sp>
        <p:nvSpPr>
          <p:cNvPr id="11284" name="Text Box 21"/>
          <p:cNvSpPr txBox="1">
            <a:spLocks noChangeArrowheads="1"/>
          </p:cNvSpPr>
          <p:nvPr/>
        </p:nvSpPr>
        <p:spPr bwMode="auto">
          <a:xfrm>
            <a:off x="696913" y="6037263"/>
            <a:ext cx="63706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SzPct val="85000"/>
              <a:buFont typeface="Wingdings" pitchFamily="2" charset="2"/>
              <a:buChar char="§"/>
              <a:defRPr sz="2200" b="1">
                <a:solidFill>
                  <a:schemeClr val="tx1"/>
                </a:solidFill>
                <a:latin typeface="Arial" pitchFamily="34" charset="0"/>
              </a:defRPr>
            </a:lvl1pPr>
            <a:lvl2pPr marL="742950" indent="-285750">
              <a:buSzPct val="85000"/>
              <a:buFont typeface="Arial" pitchFamily="34" charset="0"/>
              <a:buChar char="–"/>
              <a:defRPr b="1">
                <a:solidFill>
                  <a:schemeClr val="tx1"/>
                </a:solidFill>
                <a:latin typeface="Arial" pitchFamily="34" charset="0"/>
              </a:defRPr>
            </a:lvl2pPr>
            <a:lvl3pPr marL="1143000" indent="-228600">
              <a:buSzPct val="85000"/>
              <a:buFont typeface="Arial" pitchFamily="34" charset="0"/>
              <a:buChar char="–"/>
              <a:defRPr sz="1600" b="1">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buSzTx/>
              <a:buFontTx/>
              <a:buNone/>
            </a:pPr>
            <a:r>
              <a:rPr lang="nb-NO" altLang="nb-NO" sz="1800" b="0" dirty="0" smtClean="0">
                <a:solidFill>
                  <a:schemeClr val="bg2"/>
                </a:solidFill>
              </a:rPr>
              <a:t>Tretrinns modellen Lars </a:t>
            </a:r>
            <a:r>
              <a:rPr lang="nb-NO" altLang="nb-NO" sz="1800" b="0" dirty="0">
                <a:solidFill>
                  <a:schemeClr val="bg2"/>
                </a:solidFill>
              </a:rPr>
              <a:t>Andersen/Kjell </a:t>
            </a:r>
            <a:r>
              <a:rPr lang="nb-NO" altLang="nb-NO" sz="1800" b="0" dirty="0" err="1">
                <a:solidFill>
                  <a:schemeClr val="bg2"/>
                </a:solidFill>
              </a:rPr>
              <a:t>Nytrø</a:t>
            </a:r>
            <a:endParaRPr lang="nb-NO" altLang="nb-NO" sz="1800" b="0" dirty="0">
              <a:solidFill>
                <a:schemeClr val="bg2"/>
              </a:solidFill>
            </a:endParaRPr>
          </a:p>
        </p:txBody>
      </p:sp>
      <p:sp>
        <p:nvSpPr>
          <p:cNvPr id="11285" name="Text Box 21"/>
          <p:cNvSpPr txBox="1">
            <a:spLocks noChangeArrowheads="1"/>
          </p:cNvSpPr>
          <p:nvPr/>
        </p:nvSpPr>
        <p:spPr bwMode="auto">
          <a:xfrm>
            <a:off x="6034088" y="1557338"/>
            <a:ext cx="25273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SzPct val="85000"/>
              <a:buFont typeface="Wingdings" pitchFamily="2" charset="2"/>
              <a:buChar char="§"/>
              <a:defRPr sz="2200" b="1">
                <a:solidFill>
                  <a:schemeClr val="tx1"/>
                </a:solidFill>
                <a:latin typeface="Arial" pitchFamily="34" charset="0"/>
              </a:defRPr>
            </a:lvl1pPr>
            <a:lvl2pPr marL="742950" indent="-285750">
              <a:buSzPct val="85000"/>
              <a:buFont typeface="Arial" pitchFamily="34" charset="0"/>
              <a:buChar char="–"/>
              <a:defRPr b="1">
                <a:solidFill>
                  <a:schemeClr val="tx1"/>
                </a:solidFill>
                <a:latin typeface="Arial" pitchFamily="34" charset="0"/>
              </a:defRPr>
            </a:lvl2pPr>
            <a:lvl3pPr marL="1143000" indent="-228600">
              <a:buSzPct val="85000"/>
              <a:buFont typeface="Arial" pitchFamily="34" charset="0"/>
              <a:buChar char="–"/>
              <a:defRPr sz="1600" b="1">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buSzTx/>
              <a:buFontTx/>
              <a:buNone/>
            </a:pPr>
            <a:r>
              <a:rPr lang="nb-NO" altLang="nb-NO" sz="1800">
                <a:solidFill>
                  <a:schemeClr val="bg2"/>
                </a:solidFill>
              </a:rPr>
              <a:t>Organisering av virksomheten, mål, kartlegging, nærvær, planlegging, kultur.</a:t>
            </a:r>
          </a:p>
        </p:txBody>
      </p:sp>
    </p:spTree>
    <p:extLst>
      <p:ext uri="{BB962C8B-B14F-4D97-AF65-F5344CB8AC3E}">
        <p14:creationId xmlns:p14="http://schemas.microsoft.com/office/powerpoint/2010/main" val="42483156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innhold 4"/>
          <p:cNvSpPr>
            <a:spLocks noGrp="1"/>
          </p:cNvSpPr>
          <p:nvPr>
            <p:ph idx="1"/>
          </p:nvPr>
        </p:nvSpPr>
        <p:spPr/>
        <p:txBody>
          <a:bodyPr/>
          <a:lstStyle/>
          <a:p>
            <a:r>
              <a:rPr lang="nb-NO" dirty="0" smtClean="0"/>
              <a:t>IA og HMS-plan </a:t>
            </a:r>
          </a:p>
          <a:p>
            <a:r>
              <a:rPr lang="nb-NO" dirty="0" smtClean="0"/>
              <a:t>Forebygge sykefravær (internkontroll - risikovurdering)</a:t>
            </a:r>
          </a:p>
          <a:p>
            <a:r>
              <a:rPr lang="nb-NO" dirty="0" smtClean="0"/>
              <a:t>Rutiner for oppfølging av sykefravær </a:t>
            </a:r>
          </a:p>
          <a:p>
            <a:r>
              <a:rPr lang="nb-NO" dirty="0"/>
              <a:t>Bedriftshelsetjeneste</a:t>
            </a:r>
          </a:p>
          <a:p>
            <a:r>
              <a:rPr lang="nb-NO" dirty="0" smtClean="0"/>
              <a:t>Kunnskap tilretteleggingsplikt og medvirkningsplikt</a:t>
            </a:r>
          </a:p>
          <a:p>
            <a:r>
              <a:rPr lang="nb-NO" dirty="0" smtClean="0"/>
              <a:t>Tilretteleggingskompetanse - fokus arbeidsevne</a:t>
            </a:r>
          </a:p>
          <a:p>
            <a:r>
              <a:rPr lang="nb-NO" dirty="0" smtClean="0"/>
              <a:t>Dokumentasjon på tilrettelegging </a:t>
            </a:r>
          </a:p>
          <a:p>
            <a:pPr marL="457200" lvl="1" indent="0">
              <a:buNone/>
            </a:pPr>
            <a:endParaRPr lang="nb-NO" dirty="0" smtClean="0"/>
          </a:p>
          <a:p>
            <a:endParaRPr lang="nb-NO" dirty="0" smtClean="0"/>
          </a:p>
          <a:p>
            <a:endParaRPr lang="nb-NO" dirty="0"/>
          </a:p>
        </p:txBody>
      </p:sp>
      <p:sp>
        <p:nvSpPr>
          <p:cNvPr id="4" name="Tittel 3"/>
          <p:cNvSpPr>
            <a:spLocks noGrp="1"/>
          </p:cNvSpPr>
          <p:nvPr>
            <p:ph type="title"/>
          </p:nvPr>
        </p:nvSpPr>
        <p:spPr/>
        <p:txBody>
          <a:bodyPr/>
          <a:lstStyle/>
          <a:p>
            <a:r>
              <a:rPr lang="nb-NO" dirty="0" smtClean="0"/>
              <a:t>UiOs virkemidler i sykefraværsarbeidet</a:t>
            </a:r>
            <a:endParaRPr lang="nb-NO" dirty="0"/>
          </a:p>
        </p:txBody>
      </p:sp>
    </p:spTree>
    <p:extLst>
      <p:ext uri="{BB962C8B-B14F-4D97-AF65-F5344CB8AC3E}">
        <p14:creationId xmlns:p14="http://schemas.microsoft.com/office/powerpoint/2010/main" val="19906621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1111250" y="447675"/>
            <a:ext cx="7334250" cy="7254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algn="ctr" eaLnBrk="1" hangingPunct="1">
              <a:defRPr/>
            </a:pPr>
            <a:r>
              <a:rPr lang="nb-NO" altLang="nb-NO" sz="3600" b="1" kern="1200" dirty="0">
                <a:solidFill>
                  <a:srgbClr val="06893A"/>
                </a:solidFill>
                <a:cs typeface="Arial" panose="020B0604020202020204" pitchFamily="34" charset="0"/>
              </a:rPr>
              <a:t>Tilretteleggingsmuligheter</a:t>
            </a:r>
            <a:r>
              <a:rPr lang="nb-NO" altLang="nb-NO" sz="3200" b="1" kern="1200" dirty="0">
                <a:solidFill>
                  <a:srgbClr val="06893A"/>
                </a:solidFill>
                <a:cs typeface="Arial" panose="020B0604020202020204" pitchFamily="34" charset="0"/>
              </a:rPr>
              <a:t/>
            </a:r>
            <a:br>
              <a:rPr lang="nb-NO" altLang="nb-NO" sz="3200" b="1" kern="1200" dirty="0">
                <a:solidFill>
                  <a:srgbClr val="06893A"/>
                </a:solidFill>
                <a:cs typeface="Arial" panose="020B0604020202020204" pitchFamily="34" charset="0"/>
              </a:rPr>
            </a:br>
            <a:endParaRPr lang="nb-NO" altLang="nb-NO" sz="3200" b="1" kern="1200" dirty="0">
              <a:solidFill>
                <a:srgbClr val="06893A"/>
              </a:solidFill>
              <a:cs typeface="Arial" panose="020B0604020202020204" pitchFamily="34" charset="0"/>
            </a:endParaRPr>
          </a:p>
        </p:txBody>
      </p:sp>
      <p:sp>
        <p:nvSpPr>
          <p:cNvPr id="139267" name="Oval 5"/>
          <p:cNvSpPr>
            <a:spLocks noChangeArrowheads="1"/>
          </p:cNvSpPr>
          <p:nvPr/>
        </p:nvSpPr>
        <p:spPr bwMode="auto">
          <a:xfrm>
            <a:off x="4211638" y="2060575"/>
            <a:ext cx="2376487" cy="2305050"/>
          </a:xfrm>
          <a:prstGeom prst="ellipse">
            <a:avLst/>
          </a:prstGeom>
          <a:solidFill>
            <a:srgbClr val="F4A17C"/>
          </a:solidFill>
          <a:ln w="9525">
            <a:solidFill>
              <a:schemeClr val="tx1"/>
            </a:solidFill>
            <a:round/>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nb-NO" altLang="nb-NO" sz="2000" dirty="0">
                <a:solidFill>
                  <a:srgbClr val="675C53"/>
                </a:solidFill>
              </a:rPr>
              <a:t>Fysiske</a:t>
            </a:r>
          </a:p>
          <a:p>
            <a:pPr algn="ctr"/>
            <a:r>
              <a:rPr lang="nb-NO" altLang="nb-NO" sz="2000" dirty="0">
                <a:solidFill>
                  <a:srgbClr val="675C53"/>
                </a:solidFill>
              </a:rPr>
              <a:t>tiltak</a:t>
            </a:r>
          </a:p>
        </p:txBody>
      </p:sp>
      <p:sp>
        <p:nvSpPr>
          <p:cNvPr id="13316" name="Oval 6"/>
          <p:cNvSpPr>
            <a:spLocks noChangeArrowheads="1"/>
          </p:cNvSpPr>
          <p:nvPr/>
        </p:nvSpPr>
        <p:spPr bwMode="auto">
          <a:xfrm>
            <a:off x="3346450" y="3573463"/>
            <a:ext cx="2447925" cy="2303462"/>
          </a:xfrm>
          <a:prstGeom prst="ellipse">
            <a:avLst/>
          </a:prstGeom>
          <a:solidFill>
            <a:schemeClr val="accent2">
              <a:lumMod val="20000"/>
              <a:lumOff val="80000"/>
            </a:schemeClr>
          </a:solidFill>
          <a:ln w="9525">
            <a:solidFill>
              <a:schemeClr val="tx1"/>
            </a:solidFill>
            <a:round/>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defRPr/>
            </a:pPr>
            <a:r>
              <a:rPr lang="nb-NO" altLang="nb-NO" sz="2000" dirty="0" smtClean="0">
                <a:solidFill>
                  <a:srgbClr val="675C53"/>
                </a:solidFill>
              </a:rPr>
              <a:t>Organisatoriske</a:t>
            </a:r>
          </a:p>
          <a:p>
            <a:pPr algn="ctr">
              <a:defRPr/>
            </a:pPr>
            <a:r>
              <a:rPr lang="nb-NO" altLang="nb-NO" sz="2000" dirty="0" smtClean="0">
                <a:solidFill>
                  <a:srgbClr val="675C53"/>
                </a:solidFill>
              </a:rPr>
              <a:t>tiltak</a:t>
            </a:r>
          </a:p>
        </p:txBody>
      </p:sp>
      <p:sp>
        <p:nvSpPr>
          <p:cNvPr id="139269" name="Text Box 8"/>
          <p:cNvSpPr txBox="1">
            <a:spLocks noChangeArrowheads="1"/>
          </p:cNvSpPr>
          <p:nvPr/>
        </p:nvSpPr>
        <p:spPr bwMode="auto">
          <a:xfrm>
            <a:off x="6711950" y="2060575"/>
            <a:ext cx="1841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endParaRPr lang="nb-NO" altLang="nb-NO" sz="1400">
              <a:solidFill>
                <a:srgbClr val="675C53"/>
              </a:solidFill>
              <a:latin typeface="Modern"/>
            </a:endParaRPr>
          </a:p>
        </p:txBody>
      </p:sp>
      <p:sp>
        <p:nvSpPr>
          <p:cNvPr id="139270" name="Oval 4"/>
          <p:cNvSpPr>
            <a:spLocks noChangeArrowheads="1"/>
          </p:cNvSpPr>
          <p:nvPr/>
        </p:nvSpPr>
        <p:spPr bwMode="auto">
          <a:xfrm>
            <a:off x="2266950" y="1989138"/>
            <a:ext cx="2303463" cy="2232025"/>
          </a:xfrm>
          <a:prstGeom prst="ellipse">
            <a:avLst/>
          </a:prstGeom>
          <a:solidFill>
            <a:srgbClr val="A3D071"/>
          </a:solidFill>
          <a:ln w="9525">
            <a:solidFill>
              <a:schemeClr val="tx1"/>
            </a:solidFill>
            <a:round/>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nb-NO" altLang="nb-NO" sz="2000" dirty="0">
                <a:solidFill>
                  <a:srgbClr val="675C53"/>
                </a:solidFill>
              </a:rPr>
              <a:t>Psykososiale</a:t>
            </a:r>
          </a:p>
          <a:p>
            <a:pPr algn="ctr"/>
            <a:r>
              <a:rPr lang="nb-NO" altLang="nb-NO" sz="2000" dirty="0">
                <a:solidFill>
                  <a:srgbClr val="675C53"/>
                </a:solidFill>
              </a:rPr>
              <a:t>tiltak</a:t>
            </a:r>
          </a:p>
        </p:txBody>
      </p:sp>
      <p:sp>
        <p:nvSpPr>
          <p:cNvPr id="13320" name="Text Box 12"/>
          <p:cNvSpPr txBox="1">
            <a:spLocks noChangeArrowheads="1"/>
          </p:cNvSpPr>
          <p:nvPr/>
        </p:nvSpPr>
        <p:spPr bwMode="auto">
          <a:xfrm>
            <a:off x="111125" y="2349500"/>
            <a:ext cx="2228850" cy="227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285750" indent="-285750">
              <a:buFont typeface="Arial" panose="020B0604020202020204" pitchFamily="34" charset="0"/>
              <a:buChar char="•"/>
              <a:defRPr/>
            </a:pPr>
            <a:r>
              <a:rPr lang="nb-NO" altLang="nb-NO" sz="1600" dirty="0" smtClean="0">
                <a:solidFill>
                  <a:srgbClr val="675C53"/>
                </a:solidFill>
                <a:latin typeface="Modern"/>
              </a:rPr>
              <a:t>Gi ekstra støtte og oppfølging</a:t>
            </a:r>
          </a:p>
          <a:p>
            <a:pPr marL="285750" indent="-285750">
              <a:buFont typeface="Arial" panose="020B0604020202020204" pitchFamily="34" charset="0"/>
              <a:buChar char="•"/>
              <a:defRPr/>
            </a:pPr>
            <a:r>
              <a:rPr lang="nb-NO" altLang="nb-NO" sz="1600" dirty="0" smtClean="0">
                <a:solidFill>
                  <a:srgbClr val="675C53"/>
                </a:solidFill>
                <a:latin typeface="Modern"/>
              </a:rPr>
              <a:t>Sikre verdsetting og inkludering</a:t>
            </a:r>
          </a:p>
          <a:p>
            <a:pPr marL="285750" indent="-285750">
              <a:buFont typeface="Arial" panose="020B0604020202020204" pitchFamily="34" charset="0"/>
              <a:buChar char="•"/>
              <a:defRPr/>
            </a:pPr>
            <a:r>
              <a:rPr lang="nb-NO" altLang="nb-NO" sz="1600" dirty="0" smtClean="0">
                <a:solidFill>
                  <a:srgbClr val="675C53"/>
                </a:solidFill>
                <a:latin typeface="Modern"/>
              </a:rPr>
              <a:t>Tilby kollegastøtte</a:t>
            </a:r>
          </a:p>
          <a:p>
            <a:pPr marL="285750" indent="-285750">
              <a:buFont typeface="Arial" panose="020B0604020202020204" pitchFamily="34" charset="0"/>
              <a:buChar char="•"/>
              <a:defRPr/>
            </a:pPr>
            <a:r>
              <a:rPr lang="nb-NO" altLang="nb-NO" sz="1600" dirty="0" smtClean="0">
                <a:solidFill>
                  <a:srgbClr val="675C53"/>
                </a:solidFill>
                <a:latin typeface="Modern"/>
              </a:rPr>
              <a:t>Veiledning</a:t>
            </a:r>
          </a:p>
          <a:p>
            <a:pPr marL="285750" indent="-285750">
              <a:buFont typeface="Arial" panose="020B0604020202020204" pitchFamily="34" charset="0"/>
              <a:buChar char="•"/>
              <a:defRPr/>
            </a:pPr>
            <a:r>
              <a:rPr lang="nb-NO" altLang="nb-NO" sz="1600" dirty="0" smtClean="0">
                <a:solidFill>
                  <a:srgbClr val="675C53"/>
                </a:solidFill>
                <a:latin typeface="Modern"/>
              </a:rPr>
              <a:t>Styrke holdninger og kultur</a:t>
            </a:r>
          </a:p>
          <a:p>
            <a:pPr>
              <a:defRPr/>
            </a:pPr>
            <a:endParaRPr lang="nb-NO" altLang="nb-NO" sz="1400" dirty="0" smtClean="0">
              <a:solidFill>
                <a:srgbClr val="675C53"/>
              </a:solidFill>
              <a:latin typeface="Modern"/>
            </a:endParaRPr>
          </a:p>
        </p:txBody>
      </p:sp>
      <p:sp>
        <p:nvSpPr>
          <p:cNvPr id="2" name="TekstSylinder 1"/>
          <p:cNvSpPr txBox="1"/>
          <p:nvPr/>
        </p:nvSpPr>
        <p:spPr>
          <a:xfrm>
            <a:off x="5991225" y="4572000"/>
            <a:ext cx="3027363" cy="1816100"/>
          </a:xfrm>
          <a:prstGeom prst="rect">
            <a:avLst/>
          </a:prstGeom>
          <a:noFill/>
        </p:spPr>
        <p:txBody>
          <a:bodyPr>
            <a:spAutoFit/>
          </a:bodyPr>
          <a:lstStyle/>
          <a:p>
            <a:pPr marL="285750" indent="-285750">
              <a:buFont typeface="Arial" panose="020B0604020202020204" pitchFamily="34" charset="0"/>
              <a:buChar char="•"/>
              <a:defRPr/>
            </a:pPr>
            <a:r>
              <a:rPr lang="nb-NO" sz="1600" dirty="0">
                <a:solidFill>
                  <a:srgbClr val="675C53"/>
                </a:solidFill>
                <a:latin typeface="Arial" panose="020B0604020202020204" pitchFamily="34" charset="0"/>
                <a:cs typeface="Arial" panose="020B0604020202020204" pitchFamily="34" charset="0"/>
              </a:rPr>
              <a:t>Justere arbeidsfordeling</a:t>
            </a:r>
          </a:p>
          <a:p>
            <a:pPr marL="285750" indent="-285750">
              <a:buFont typeface="Arial" panose="020B0604020202020204" pitchFamily="34" charset="0"/>
              <a:buChar char="•"/>
              <a:defRPr/>
            </a:pPr>
            <a:r>
              <a:rPr lang="nb-NO" sz="1600" dirty="0">
                <a:solidFill>
                  <a:srgbClr val="675C53"/>
                </a:solidFill>
                <a:latin typeface="Arial" panose="020B0604020202020204" pitchFamily="34" charset="0"/>
                <a:cs typeface="Arial" panose="020B0604020202020204" pitchFamily="34" charset="0"/>
              </a:rPr>
              <a:t>Andre arbeidsoppgaver</a:t>
            </a:r>
          </a:p>
          <a:p>
            <a:pPr marL="285750" indent="-285750">
              <a:buFont typeface="Arial" panose="020B0604020202020204" pitchFamily="34" charset="0"/>
              <a:buChar char="•"/>
              <a:defRPr/>
            </a:pPr>
            <a:r>
              <a:rPr lang="nb-NO" sz="1600" dirty="0">
                <a:solidFill>
                  <a:srgbClr val="675C53"/>
                </a:solidFill>
                <a:latin typeface="Arial" panose="020B0604020202020204" pitchFamily="34" charset="0"/>
                <a:cs typeface="Arial" panose="020B0604020202020204" pitchFamily="34" charset="0"/>
              </a:rPr>
              <a:t>Endre tempo</a:t>
            </a:r>
          </a:p>
          <a:p>
            <a:pPr marL="285750" indent="-285750">
              <a:buFont typeface="Arial" panose="020B0604020202020204" pitchFamily="34" charset="0"/>
              <a:buChar char="•"/>
              <a:defRPr/>
            </a:pPr>
            <a:r>
              <a:rPr lang="nb-NO" sz="1600" dirty="0">
                <a:solidFill>
                  <a:srgbClr val="675C53"/>
                </a:solidFill>
                <a:latin typeface="Arial" panose="020B0604020202020204" pitchFamily="34" charset="0"/>
                <a:cs typeface="Arial" panose="020B0604020202020204" pitchFamily="34" charset="0"/>
              </a:rPr>
              <a:t>Tilpasse arbeidstid</a:t>
            </a:r>
          </a:p>
          <a:p>
            <a:pPr marL="285750" indent="-285750">
              <a:buFont typeface="Arial" panose="020B0604020202020204" pitchFamily="34" charset="0"/>
              <a:buChar char="•"/>
              <a:defRPr/>
            </a:pPr>
            <a:r>
              <a:rPr lang="nb-NO" sz="1600" dirty="0">
                <a:solidFill>
                  <a:srgbClr val="675C53"/>
                </a:solidFill>
                <a:latin typeface="Arial" panose="020B0604020202020204" pitchFamily="34" charset="0"/>
                <a:cs typeface="Arial" panose="020B0604020202020204" pitchFamily="34" charset="0"/>
              </a:rPr>
              <a:t>Tilby opplæring</a:t>
            </a:r>
          </a:p>
          <a:p>
            <a:pPr marL="285750" indent="-285750">
              <a:buFont typeface="Arial" panose="020B0604020202020204" pitchFamily="34" charset="0"/>
              <a:buChar char="•"/>
              <a:defRPr/>
            </a:pPr>
            <a:r>
              <a:rPr lang="nb-NO" sz="1600" dirty="0">
                <a:solidFill>
                  <a:srgbClr val="675C53"/>
                </a:solidFill>
                <a:latin typeface="Arial" panose="020B0604020202020204" pitchFamily="34" charset="0"/>
                <a:cs typeface="Arial" panose="020B0604020202020204" pitchFamily="34" charset="0"/>
              </a:rPr>
              <a:t>Omskolering</a:t>
            </a:r>
          </a:p>
          <a:p>
            <a:pPr>
              <a:defRPr/>
            </a:pPr>
            <a:endParaRPr lang="nb-NO" sz="1600" dirty="0">
              <a:solidFill>
                <a:srgbClr val="675C53"/>
              </a:solidFill>
            </a:endParaRPr>
          </a:p>
        </p:txBody>
      </p:sp>
      <p:sp>
        <p:nvSpPr>
          <p:cNvPr id="12297" name="TekstSylinder 3"/>
          <p:cNvSpPr txBox="1">
            <a:spLocks noChangeArrowheads="1"/>
          </p:cNvSpPr>
          <p:nvPr/>
        </p:nvSpPr>
        <p:spPr bwMode="auto">
          <a:xfrm>
            <a:off x="6588125" y="1671638"/>
            <a:ext cx="2555875"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buFont typeface="Arial" pitchFamily="34" charset="0"/>
              <a:buChar char="•"/>
            </a:pPr>
            <a:r>
              <a:rPr lang="nb-NO" altLang="nb-NO" sz="1600" dirty="0">
                <a:solidFill>
                  <a:srgbClr val="675C53"/>
                </a:solidFill>
              </a:rPr>
              <a:t>Tekniske hjelpemidler</a:t>
            </a:r>
          </a:p>
          <a:p>
            <a:pPr eaLnBrk="1" hangingPunct="1">
              <a:buFont typeface="Arial" pitchFamily="34" charset="0"/>
              <a:buChar char="•"/>
            </a:pPr>
            <a:r>
              <a:rPr lang="nb-NO" altLang="nb-NO" sz="1600" dirty="0">
                <a:solidFill>
                  <a:srgbClr val="675C53"/>
                </a:solidFill>
              </a:rPr>
              <a:t>Tilpasning av utstyr</a:t>
            </a:r>
          </a:p>
          <a:p>
            <a:pPr eaLnBrk="1" hangingPunct="1">
              <a:buFont typeface="Arial" pitchFamily="34" charset="0"/>
              <a:buChar char="•"/>
            </a:pPr>
            <a:r>
              <a:rPr lang="nb-NO" altLang="nb-NO" sz="1600" dirty="0">
                <a:solidFill>
                  <a:srgbClr val="675C53"/>
                </a:solidFill>
              </a:rPr>
              <a:t>Endre bygningsmessige forhold</a:t>
            </a:r>
          </a:p>
          <a:p>
            <a:pPr eaLnBrk="1" hangingPunct="1">
              <a:buFont typeface="Arial" pitchFamily="34" charset="0"/>
              <a:buChar char="•"/>
            </a:pPr>
            <a:r>
              <a:rPr lang="nb-NO" altLang="nb-NO" sz="1600" dirty="0">
                <a:solidFill>
                  <a:srgbClr val="675C53"/>
                </a:solidFill>
              </a:rPr>
              <a:t>Justere inneklima</a:t>
            </a:r>
          </a:p>
          <a:p>
            <a:pPr eaLnBrk="1" hangingPunct="1">
              <a:buFont typeface="Arial" pitchFamily="34" charset="0"/>
              <a:buChar char="•"/>
            </a:pPr>
            <a:r>
              <a:rPr lang="nb-NO" altLang="nb-NO" sz="1600" dirty="0">
                <a:solidFill>
                  <a:srgbClr val="675C53"/>
                </a:solidFill>
              </a:rPr>
              <a:t>Endre plassering i lokale</a:t>
            </a:r>
          </a:p>
        </p:txBody>
      </p:sp>
    </p:spTree>
    <p:extLst>
      <p:ext uri="{BB962C8B-B14F-4D97-AF65-F5344CB8AC3E}">
        <p14:creationId xmlns:p14="http://schemas.microsoft.com/office/powerpoint/2010/main" val="14479902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2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2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32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320">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320">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297">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297">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297">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297">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297">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0" end="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 end="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2" end="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3" end="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ma">
  <a:themeElements>
    <a:clrScheme name="Office">
      <a:dk1>
        <a:srgbClr val="C30000"/>
      </a:dk1>
      <a:lt1>
        <a:sysClr val="window" lastClr="FFFFFF"/>
      </a:lt1>
      <a:dk2>
        <a:srgbClr val="878787"/>
      </a:dk2>
      <a:lt2>
        <a:srgbClr val="3E3832"/>
      </a:lt2>
      <a:accent1>
        <a:srgbClr val="DADADA"/>
      </a:accent1>
      <a:accent2>
        <a:srgbClr val="EFEFEF"/>
      </a:accent2>
      <a:accent3>
        <a:srgbClr val="66CBEC"/>
      </a:accent3>
      <a:accent4>
        <a:srgbClr val="005B82"/>
      </a:accent4>
      <a:accent5>
        <a:srgbClr val="06893A"/>
      </a:accent5>
      <a:accent6>
        <a:srgbClr val="A2AD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NAV-mal bokmål (4.3).pptx" id="{9040BF10-EC39-4640-AACB-189D1387AA6F}" vid="{DD776788-E7B2-4D7F-95A0-1A33ECAAFAB0}"/>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731</TotalTime>
  <Words>1264</Words>
  <Application>Microsoft Office PowerPoint</Application>
  <PresentationFormat>Skjermfremvisning (4:3)</PresentationFormat>
  <Paragraphs>277</Paragraphs>
  <Slides>15</Slides>
  <Notes>15</Notes>
  <HiddenSlides>0</HiddenSlides>
  <MMClips>0</MMClips>
  <ScaleCrop>false</ScaleCrop>
  <HeadingPairs>
    <vt:vector size="4" baseType="variant">
      <vt:variant>
        <vt:lpstr>Tema</vt:lpstr>
      </vt:variant>
      <vt:variant>
        <vt:i4>1</vt:i4>
      </vt:variant>
      <vt:variant>
        <vt:lpstr>Lysbildetitler</vt:lpstr>
      </vt:variant>
      <vt:variant>
        <vt:i4>15</vt:i4>
      </vt:variant>
    </vt:vector>
  </HeadingPairs>
  <TitlesOfParts>
    <vt:vector size="16" baseType="lpstr">
      <vt:lpstr>Office-tema</vt:lpstr>
      <vt:lpstr> SYKEFRAVÆR NAV – ROLLE OG VIRKEMIDLER  UiO AMU 20.11.2017 </vt:lpstr>
      <vt:lpstr>Legemeldt sykefravær ved UiO</vt:lpstr>
      <vt:lpstr>Varighet sykefravær UiO</vt:lpstr>
      <vt:lpstr>Kostnad sykefravær UiO</vt:lpstr>
      <vt:lpstr>Diagnoser – tapte dagsverk i prosent  </vt:lpstr>
      <vt:lpstr>PowerPoint-presentasjon</vt:lpstr>
      <vt:lpstr>Å se helheten – ta vare på alle</vt:lpstr>
      <vt:lpstr>UiOs virkemidler i sykefraværsarbeidet</vt:lpstr>
      <vt:lpstr>Tilretteleggingsmuligheter </vt:lpstr>
      <vt:lpstr>Rettigheter forbeholdt IA-virksomheter</vt:lpstr>
      <vt:lpstr>Virkemidler og tiltak fra NAV </vt:lpstr>
      <vt:lpstr>PowerPoint-presentasjon</vt:lpstr>
      <vt:lpstr>Raskere tilbake via NAV</vt:lpstr>
      <vt:lpstr>Raskere tilbake via regionale helseforetak</vt:lpstr>
      <vt:lpstr>PowerPoint-presentasjon</vt:lpstr>
    </vt:vector>
  </TitlesOfParts>
  <Company>NAV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Mathilde Skjelbostad</dc:creator>
  <cp:lastModifiedBy>Stenumgård, Elisabeth R</cp:lastModifiedBy>
  <cp:revision>79</cp:revision>
  <cp:lastPrinted>2017-11-14T12:22:18Z</cp:lastPrinted>
  <dcterms:created xsi:type="dcterms:W3CDTF">2016-07-21T07:47:37Z</dcterms:created>
  <dcterms:modified xsi:type="dcterms:W3CDTF">2017-11-16T12:03:41Z</dcterms:modified>
</cp:coreProperties>
</file>