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506" r:id="rId3"/>
    <p:sldId id="377" r:id="rId4"/>
    <p:sldId id="502" r:id="rId5"/>
    <p:sldId id="501" r:id="rId6"/>
    <p:sldId id="507" r:id="rId7"/>
    <p:sldId id="508" r:id="rId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63886" autoAdjust="0"/>
  </p:normalViewPr>
  <p:slideViewPr>
    <p:cSldViewPr>
      <p:cViewPr>
        <p:scale>
          <a:sx n="86" d="100"/>
          <a:sy n="86" d="100"/>
        </p:scale>
        <p:origin x="-3204" y="-11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4283" cy="496569"/>
          </a:xfrm>
          <a:prstGeom prst="rect">
            <a:avLst/>
          </a:prstGeom>
        </p:spPr>
        <p:txBody>
          <a:bodyPr vert="horz" lIns="92249" tIns="46124" rIns="92249" bIns="46124" rtlCol="0"/>
          <a:lstStyle>
            <a:lvl1pPr algn="l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4"/>
            <a:ext cx="2944283" cy="496569"/>
          </a:xfrm>
          <a:prstGeom prst="rect">
            <a:avLst/>
          </a:prstGeom>
        </p:spPr>
        <p:txBody>
          <a:bodyPr vert="horz" lIns="92249" tIns="46124" rIns="92249" bIns="46124" rtlCol="0"/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10D76E00-5E14-4EB7-9A48-B8001D6BFEB1}" type="datetime1">
              <a:rPr lang="nb-NO"/>
              <a:pPr>
                <a:defRPr/>
              </a:pPr>
              <a:t>25.10.2017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3109"/>
            <a:ext cx="2944283" cy="496569"/>
          </a:xfrm>
          <a:prstGeom prst="rect">
            <a:avLst/>
          </a:prstGeom>
        </p:spPr>
        <p:txBody>
          <a:bodyPr vert="horz" lIns="92249" tIns="46124" rIns="92249" bIns="46124" rtlCol="0" anchor="b"/>
          <a:lstStyle>
            <a:lvl1pPr algn="l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33109"/>
            <a:ext cx="2944283" cy="496569"/>
          </a:xfrm>
          <a:prstGeom prst="rect">
            <a:avLst/>
          </a:prstGeom>
        </p:spPr>
        <p:txBody>
          <a:bodyPr vert="horz" lIns="92249" tIns="46124" rIns="92249" bIns="46124" rtlCol="0" anchor="b"/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B350C8A5-A8C8-4626-A55C-0C6DB5E2E8F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17442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44283" cy="49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9" tIns="46124" rIns="92249" bIns="461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9" y="4"/>
            <a:ext cx="2944283" cy="49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9" tIns="46124" rIns="92249" bIns="461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7415"/>
            <a:ext cx="4982633" cy="44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9" tIns="46124" rIns="92249" bIns="46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4833"/>
            <a:ext cx="2944283" cy="49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9" tIns="46124" rIns="92249" bIns="461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9" y="9434833"/>
            <a:ext cx="2944283" cy="49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49" tIns="46124" rIns="92249" bIns="461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88155260-54F0-4F5D-9C10-F0DA3175C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26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155260-54F0-4F5D-9C10-F0DA3175C6E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155260-54F0-4F5D-9C10-F0DA3175C6E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2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155260-54F0-4F5D-9C10-F0DA3175C6E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155260-54F0-4F5D-9C10-F0DA3175C6E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8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155260-54F0-4F5D-9C10-F0DA3175C6E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1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5A36-B23E-440C-8AE9-423C625A5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1EE2-211D-4F80-886C-CE0598EED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3C362-5453-4439-8FB0-13412173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5A25D-DA61-4393-BAC0-3831094D5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68E7-4851-40E3-951E-EB98CAE81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A57B9-3215-4C4E-AA60-9D9A03D38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CB182-0D39-4309-B737-C75312DA7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C9EE-157F-4664-8D93-F2671D131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7BA62-92F4-479F-8727-6B07F8DA8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509D-4457-46A2-AD96-2119B416C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49F68C8B-9D73-455A-B947-2739F4D64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om/hms/arbeidsmilj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3200" dirty="0" smtClean="0"/>
              <a:t>HMS-internrevisjon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sz="2000" dirty="0" smtClean="0"/>
              <a:t>UiO AMU nov -2017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300192" y="5268689"/>
            <a:ext cx="23955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nb-NO" sz="1400" kern="0" dirty="0">
                <a:latin typeface="+mn-lt"/>
                <a:ea typeface="+mn-ea"/>
                <a:cs typeface="+mn-cs"/>
              </a:rPr>
              <a:t>HMS-koordinator ved UiO</a:t>
            </a:r>
          </a:p>
          <a:p>
            <a:pPr>
              <a:spcBef>
                <a:spcPct val="20000"/>
              </a:spcBef>
              <a:defRPr/>
            </a:pPr>
            <a:r>
              <a:rPr lang="nb-NO" sz="1400" kern="0" dirty="0" smtClean="0">
                <a:latin typeface="+mn-lt"/>
                <a:ea typeface="+mn-ea"/>
                <a:cs typeface="+mn-cs"/>
              </a:rPr>
              <a:t>Steinar Heid</a:t>
            </a:r>
            <a:endParaRPr lang="nb-NO" sz="1400" kern="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HMS-internrevisjoner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ISO 9001mm</a:t>
            </a:r>
          </a:p>
          <a:p>
            <a:pPr lvl="1"/>
            <a:r>
              <a:rPr lang="nb-NO" dirty="0" smtClean="0"/>
              <a:t>ISO 19011 Retningslinjer for revisjon av styringssystemer</a:t>
            </a:r>
          </a:p>
          <a:p>
            <a:r>
              <a:rPr lang="nb-NO" dirty="0" smtClean="0"/>
              <a:t>Internkontrollforskriften </a:t>
            </a:r>
          </a:p>
          <a:p>
            <a:r>
              <a:rPr lang="nb-NO" dirty="0" smtClean="0"/>
              <a:t>Krav til dokumentert informasjon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C362-5453-4439-8FB0-134121739B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Felles HMS-styringssystem på web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696200" cy="4114800"/>
          </a:xfrm>
        </p:spPr>
        <p:txBody>
          <a:bodyPr/>
          <a:lstStyle/>
          <a:p>
            <a:r>
              <a:rPr lang="nb-NO" dirty="0" smtClean="0">
                <a:hlinkClick r:id="rId3"/>
              </a:rPr>
              <a:t>https://www.uio.no/om/hms/arbeidsmiljo/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Viktige dokumenter:</a:t>
            </a:r>
            <a:endParaRPr lang="nb-NO" dirty="0"/>
          </a:p>
          <a:p>
            <a:r>
              <a:rPr lang="nb-NO" dirty="0"/>
              <a:t>Prosedyrer: Beskriver hvem som gjør hva og når.</a:t>
            </a:r>
          </a:p>
          <a:p>
            <a:r>
              <a:rPr lang="nb-NO" dirty="0"/>
              <a:t>Verktøy: Skjemaer, maler, plakater, veiledninger, osv.</a:t>
            </a:r>
          </a:p>
          <a:p>
            <a:r>
              <a:rPr lang="nb-NO" dirty="0"/>
              <a:t>Registreringer: Referater, utfylte skjema, oversikt over kompetanse, osv.</a:t>
            </a:r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C362-5453-4439-8FB0-134121739B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HMS opplæring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Leder har ansvar for at nødvendig/lovpålagt  opplæring er gjennomført og dokumentert</a:t>
            </a:r>
          </a:p>
          <a:p>
            <a:r>
              <a:rPr lang="nb-NO" dirty="0" smtClean="0"/>
              <a:t>En rekke kurs skal gjennomføres innen 1 år</a:t>
            </a:r>
            <a:endParaRPr lang="nb-NO" dirty="0"/>
          </a:p>
          <a:p>
            <a:r>
              <a:rPr lang="nb-NO" dirty="0" smtClean="0"/>
              <a:t>Noen kurs skal repeteres årlig eller hvert 5.år</a:t>
            </a:r>
          </a:p>
          <a:p>
            <a:r>
              <a:rPr lang="nb-NO" dirty="0" smtClean="0"/>
              <a:t>Prosedyren har en enkel tabell over </a:t>
            </a:r>
            <a:r>
              <a:rPr lang="nb-NO" dirty="0" smtClean="0"/>
              <a:t>kurs</a:t>
            </a:r>
            <a:r>
              <a:rPr lang="nb-NO" dirty="0" smtClean="0"/>
              <a:t>, målgruppe og gjennomføringskrav</a:t>
            </a:r>
          </a:p>
          <a:p>
            <a:r>
              <a:rPr lang="nb-NO" dirty="0" smtClean="0"/>
              <a:t>HMSB arrangerer kurs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C362-5453-4439-8FB0-134121739B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Kursoversikt </a:t>
            </a:r>
            <a:r>
              <a:rPr lang="nb-NO" sz="2000" dirty="0" smtClean="0"/>
              <a:t>(ikke komplett liste)</a:t>
            </a:r>
            <a:endParaRPr lang="nb-NO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Innen 1 år – (varierende </a:t>
            </a:r>
            <a:r>
              <a:rPr lang="nb-NO" dirty="0" smtClean="0"/>
              <a:t>målgrupper)</a:t>
            </a:r>
            <a:endParaRPr lang="nb-NO" dirty="0" smtClean="0"/>
          </a:p>
          <a:p>
            <a:pPr lvl="1"/>
            <a:r>
              <a:rPr lang="nb-NO" dirty="0" smtClean="0"/>
              <a:t>Grunnleggende lab. sikkerhet</a:t>
            </a:r>
          </a:p>
          <a:p>
            <a:pPr lvl="1"/>
            <a:r>
              <a:rPr lang="nb-NO" dirty="0" smtClean="0"/>
              <a:t>Stoffkartotek/kjemikaliehåndtering</a:t>
            </a:r>
          </a:p>
          <a:p>
            <a:pPr lvl="1"/>
            <a:r>
              <a:rPr lang="nb-NO" dirty="0" smtClean="0"/>
              <a:t>Sikkerhet ved håndtering av gass</a:t>
            </a:r>
          </a:p>
          <a:p>
            <a:pPr lvl="1"/>
            <a:r>
              <a:rPr lang="nb-NO" dirty="0" smtClean="0"/>
              <a:t>Arbeid med åpne radioaktive kilder</a:t>
            </a:r>
          </a:p>
          <a:p>
            <a:pPr lvl="1"/>
            <a:r>
              <a:rPr lang="nb-NO" dirty="0" smtClean="0"/>
              <a:t>Smittevern</a:t>
            </a:r>
          </a:p>
          <a:p>
            <a:pPr lvl="1"/>
            <a:r>
              <a:rPr lang="nb-NO" dirty="0" smtClean="0"/>
              <a:t>Personlig verneutstyr</a:t>
            </a:r>
          </a:p>
          <a:p>
            <a:pPr lvl="1"/>
            <a:r>
              <a:rPr lang="nb-NO" dirty="0" smtClean="0"/>
              <a:t>Bruk av verneinnretninger</a:t>
            </a:r>
          </a:p>
          <a:p>
            <a:pPr lvl="1"/>
            <a:r>
              <a:rPr lang="nb-NO" dirty="0" smtClean="0"/>
              <a:t>Vold og trusler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C362-5453-4439-8FB0-134121739B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Bekymring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Lite fokus på kompetansematriser</a:t>
            </a:r>
          </a:p>
          <a:p>
            <a:r>
              <a:rPr lang="nb-NO" dirty="0"/>
              <a:t>Svært lav påmelding til kursene</a:t>
            </a:r>
          </a:p>
          <a:p>
            <a:pPr lvl="1"/>
            <a:r>
              <a:rPr lang="nb-NO" dirty="0" smtClean="0"/>
              <a:t>Flere avlysninger</a:t>
            </a:r>
          </a:p>
          <a:p>
            <a:pPr lvl="1"/>
            <a:r>
              <a:rPr lang="nb-NO" dirty="0" smtClean="0"/>
              <a:t>Uhensiktsmessig ressursbruk</a:t>
            </a:r>
          </a:p>
          <a:p>
            <a:r>
              <a:rPr lang="nb-NO" dirty="0" smtClean="0"/>
              <a:t>SAP er et hjelpesystem – det fritar ikke for lederansvar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C362-5453-4439-8FB0-134121739B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8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gjør vi for å bli bedre?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Kompetansematrise på HMS-program for 2018</a:t>
            </a:r>
          </a:p>
          <a:p>
            <a:r>
              <a:rPr lang="nb-NO" dirty="0" smtClean="0"/>
              <a:t>Kan «kurs-filosofien» endres</a:t>
            </a:r>
          </a:p>
          <a:p>
            <a:pPr lvl="1"/>
            <a:r>
              <a:rPr lang="nb-NO" dirty="0" smtClean="0"/>
              <a:t>Mange små -&gt; færre men lengre kurs?</a:t>
            </a:r>
          </a:p>
          <a:p>
            <a:pPr lvl="1"/>
            <a:r>
              <a:rPr lang="nb-NO" dirty="0" smtClean="0"/>
              <a:t>Skal vi fortsette med UiO interne kurs?</a:t>
            </a:r>
          </a:p>
          <a:p>
            <a:pPr lvl="1"/>
            <a:r>
              <a:rPr lang="nb-NO" dirty="0" smtClean="0"/>
              <a:t>Skal vi arrangere kurs pr fakultet?</a:t>
            </a:r>
          </a:p>
          <a:p>
            <a:r>
              <a:rPr lang="nb-NO" dirty="0" smtClean="0"/>
              <a:t>Gjennomføre HMS-internrevisjoner av 4 – 5 fakultet </a:t>
            </a:r>
            <a:endParaRPr lang="nb-NO" dirty="0" smtClean="0"/>
          </a:p>
          <a:p>
            <a:pPr lvl="1"/>
            <a:r>
              <a:rPr lang="nb-NO" dirty="0" smtClean="0"/>
              <a:t>Etablere systematisk forbedring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C362-5453-4439-8FB0-134121739B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05533"/>
      </p:ext>
    </p:extLst>
  </p:cSld>
  <p:clrMapOvr>
    <a:masterClrMapping/>
  </p:clrMapOvr>
</p:sld>
</file>

<file path=ppt/theme/theme1.xml><?xml version="1.0" encoding="utf-8"?>
<a:theme xmlns:a="http://schemas.openxmlformats.org/drawingml/2006/main" name="HME-kurs for leder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HME-kurs for ledere</Template>
  <TotalTime>3014</TotalTime>
  <Words>255</Words>
  <Application>Microsoft Office PowerPoint</Application>
  <PresentationFormat>On-screen Show (4:3)</PresentationFormat>
  <Paragraphs>62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HME-kurs for ledere</vt:lpstr>
      <vt:lpstr>HMS-internrevisjon </vt:lpstr>
      <vt:lpstr>HMS-internrevisjoner</vt:lpstr>
      <vt:lpstr>Felles HMS-styringssystem på web</vt:lpstr>
      <vt:lpstr>HMS opplæring</vt:lpstr>
      <vt:lpstr>Kursoversikt (ikke komplett liste)</vt:lpstr>
      <vt:lpstr>Bekymring</vt:lpstr>
      <vt:lpstr>Hva gjør vi for å bli bedre?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2</dc:title>
  <dc:creator>emona</dc:creator>
  <cp:lastModifiedBy>Steinar Heid</cp:lastModifiedBy>
  <cp:revision>243</cp:revision>
  <cp:lastPrinted>2016-11-09T14:25:49Z</cp:lastPrinted>
  <dcterms:created xsi:type="dcterms:W3CDTF">2012-03-13T21:00:16Z</dcterms:created>
  <dcterms:modified xsi:type="dcterms:W3CDTF">2017-10-25T11:07:47Z</dcterms:modified>
</cp:coreProperties>
</file>