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</p:sldMasterIdLst>
  <p:notesMasterIdLst>
    <p:notesMasterId r:id="rId15"/>
  </p:notesMasterIdLst>
  <p:handoutMasterIdLst>
    <p:handoutMasterId r:id="rId16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000"/>
    <a:srgbClr val="020000"/>
    <a:srgbClr val="010000"/>
    <a:srgbClr val="CEFFDF"/>
    <a:srgbClr val="FFFFFF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4E5606-14F6-4340-AA6C-C3A41A40A3D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4E5606-14F6-4340-AA6C-C3A41A40A3D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01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4E5606-14F6-4340-AA6C-C3A41A40A3D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0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7.sv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 smtClean="0"/>
              <a:t>Klikk ikonet for å legge til et bilde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smtClean="0"/>
              <a:t>Klikk ikonet for å legge til et bilde</a:t>
            </a:r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AF9A1-4DE5-0A45-B83C-18B0A4723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9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8534B2-2B3C-45E4-A5C6-20DB83FC5B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4D768E-AC85-41DD-B1B7-0298BF3316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 smtClean="0"/>
              <a:t>Klikk ikonet for å legge til et bilde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 smtClean="0"/>
              <a:t>Klikk ikonet for å legge til et bilde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vmlDrawing" Target="../drawings/vmlDrawing1.vml"/><Relationship Id="rId35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think-cell Slide" r:id="rId32" imgW="339" imgH="343" progId="TCLayout.ActiveDocument.1">
                  <p:embed/>
                </p:oleObj>
              </mc:Choice>
              <mc:Fallback>
                <p:oleObj name="think-cell Slide" r:id="rId32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9" r:id="rId5"/>
    <p:sldLayoutId id="2147483726" r:id="rId6"/>
    <p:sldLayoutId id="2147483727" r:id="rId7"/>
    <p:sldLayoutId id="2147483728" r:id="rId8"/>
    <p:sldLayoutId id="2147483721" r:id="rId9"/>
    <p:sldLayoutId id="2147483720" r:id="rId10"/>
    <p:sldLayoutId id="2147483719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  <p:sldLayoutId id="2147483730" r:id="rId28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for-ansatte/enhetssider/los/ea/eas-prosjekthandbok/sikkerhet-helse-og-arbeidsmilj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hent.no/webkamera/1548/K2_000M.jpg" TargetMode="Externa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tekst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Status statlige investeringsprosjekter og medvirkning i byggeprosjekter</a:t>
            </a:r>
            <a:br>
              <a:rPr lang="nb-NO" sz="2800" dirty="0" smtClean="0"/>
            </a:br>
            <a:endParaRPr lang="nb-NO" sz="2800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Leif Johnny Johannessen</a:t>
            </a: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 smtClean="0"/>
              <a:t>Plan og prosjekt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 smtClean="0"/>
              <a:t>Eiendomsavdelingen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19. september </a:t>
            </a:r>
            <a:r>
              <a:rPr lang="nb-NO" dirty="0" smtClean="0"/>
              <a:t>2022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 smtClean="0"/>
              <a:t>Presentasjon AMU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764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332656"/>
            <a:ext cx="7696200" cy="1143000"/>
          </a:xfrm>
        </p:spPr>
        <p:txBody>
          <a:bodyPr/>
          <a:lstStyle/>
          <a:p>
            <a:r>
              <a:rPr lang="nb-NO" dirty="0" smtClean="0"/>
              <a:t>AMU, EA og Byggesaker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560" y="1628800"/>
            <a:ext cx="8280920" cy="4114800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EAs intensjon:</a:t>
            </a:r>
          </a:p>
          <a:p>
            <a:r>
              <a:rPr lang="nb-NO" sz="2000" dirty="0"/>
              <a:t>Alle krav i Plan- og bygningsloven, Arbeidsmiljøloven, tekniske forskrifter mv. skal innfris i EAs byggeprosjekter</a:t>
            </a:r>
          </a:p>
          <a:p>
            <a:r>
              <a:rPr lang="nb-NO" sz="2000" dirty="0"/>
              <a:t>EA skal medvirke til at krav i Hovedavtalen og Tilpasningsavtalen ivaretas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EAs forutsetning:</a:t>
            </a:r>
          </a:p>
          <a:p>
            <a:r>
              <a:rPr lang="nb-NO" sz="2000" dirty="0"/>
              <a:t>Enhetene forankrer prosjektet/behovet i egen enhet. Ved innledende planlegging </a:t>
            </a:r>
            <a:r>
              <a:rPr lang="nb-NO" sz="2000" b="1" u="sng" dirty="0"/>
              <a:t>pålegges</a:t>
            </a:r>
            <a:r>
              <a:rPr lang="nb-NO" sz="2000" dirty="0"/>
              <a:t> enhetene å involvere lokalt VO, organisasjonene og studentene. I tillegg må enhetene involvere BHT der det er behov for dette.</a:t>
            </a:r>
          </a:p>
          <a:p>
            <a:r>
              <a:rPr lang="nb-NO" sz="2000" dirty="0"/>
              <a:t>EA har en «påse»-plikt for å sikre at ovennevnte ivaretas</a:t>
            </a:r>
          </a:p>
          <a:p>
            <a:pPr marL="0" indent="0">
              <a:buNone/>
            </a:pPr>
            <a:endParaRPr lang="nb-NO" sz="2000" dirty="0" smtClean="0"/>
          </a:p>
          <a:p>
            <a:pPr marL="0" indent="0">
              <a:buNone/>
            </a:pPr>
            <a:endParaRPr lang="nb-NO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AF9A1-4DE5-0A45-B83C-18B0A47232C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764704"/>
            <a:ext cx="7696200" cy="1143000"/>
          </a:xfrm>
        </p:spPr>
        <p:txBody>
          <a:bodyPr/>
          <a:lstStyle/>
          <a:p>
            <a:r>
              <a:rPr lang="nb-NO" dirty="0" smtClean="0"/>
              <a:t>Byggesaker og prosess</a:t>
            </a:r>
            <a:r>
              <a:rPr lang="nb-NO" sz="2000" dirty="0"/>
              <a:t/>
            </a:r>
            <a:br>
              <a:rPr lang="nb-NO" sz="2000" dirty="0"/>
            </a:br>
            <a:endParaRPr lang="nb-NO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560" y="1628800"/>
            <a:ext cx="8280920" cy="4114800"/>
          </a:xfrm>
        </p:spPr>
        <p:txBody>
          <a:bodyPr/>
          <a:lstStyle/>
          <a:p>
            <a:r>
              <a:rPr lang="nb-NO" dirty="0" smtClean="0"/>
              <a:t>Kfr. prosjekthåndboken! (</a:t>
            </a:r>
            <a:r>
              <a:rPr lang="nb-NO" dirty="0">
                <a:hlinkClick r:id="rId3"/>
              </a:rPr>
              <a:t>Sikkerhet, helse og arbeidsmiljø (SHA) - For ansatte - Universitetet i Oslo (uio.no)</a:t>
            </a:r>
            <a:endParaRPr lang="nb-NO" dirty="0" smtClean="0"/>
          </a:p>
          <a:p>
            <a:r>
              <a:rPr lang="nb-NO" dirty="0" smtClean="0"/>
              <a:t>EA forutsetter at medvirkningen koordineres gjennom enhetens representant i byggesaken («enhetskoordinatoren»)</a:t>
            </a:r>
          </a:p>
          <a:p>
            <a:endParaRPr lang="nb-NO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AF9A1-4DE5-0A45-B83C-18B0A47232C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768" y="836712"/>
            <a:ext cx="8957000" cy="1143000"/>
          </a:xfrm>
        </p:spPr>
        <p:txBody>
          <a:bodyPr/>
          <a:lstStyle/>
          <a:p>
            <a:r>
              <a:rPr lang="nb-NO" dirty="0"/>
              <a:t>Byggesaker </a:t>
            </a:r>
            <a:r>
              <a:rPr lang="nb-NO" dirty="0" smtClean="0"/>
              <a:t>- Enhets-koordinatoren og EA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AF9A1-4DE5-0A45-B83C-18B0A47232C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39480" y="2333481"/>
            <a:ext cx="3457595" cy="4114800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EAs prosjektleder:</a:t>
            </a:r>
          </a:p>
          <a:p>
            <a:r>
              <a:rPr lang="nb-NO" sz="2000" dirty="0"/>
              <a:t>Representerer EA </a:t>
            </a:r>
          </a:p>
          <a:p>
            <a:r>
              <a:rPr lang="nb-NO" sz="2000" dirty="0"/>
              <a:t>Er tiltakshaver-/byggherre</a:t>
            </a:r>
          </a:p>
          <a:p>
            <a:r>
              <a:rPr lang="nb-NO" sz="2000" dirty="0"/>
              <a:t>Leder og styrer prosjekterings- og byggeprosess</a:t>
            </a:r>
          </a:p>
          <a:p>
            <a:r>
              <a:rPr lang="nb-NO" sz="2000" dirty="0"/>
              <a:t>Støtter enhetskoordinatoren i dialog i enheten</a:t>
            </a:r>
          </a:p>
          <a:p>
            <a:endParaRPr lang="nb-NO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92" y="2780928"/>
            <a:ext cx="2038220" cy="287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5848" y="2348881"/>
            <a:ext cx="40686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Enhets-koordinatoren: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Representerer enhet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Involverer enhetens medarbeidere og studenter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Involverer VO, organisasjonene og </a:t>
            </a:r>
            <a:r>
              <a:rPr lang="nb-NO" sz="2000" dirty="0" err="1"/>
              <a:t>evt</a:t>
            </a:r>
            <a:r>
              <a:rPr lang="nb-NO" sz="2000" dirty="0"/>
              <a:t> BHT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Sørger for informasjons-utveksling internt</a:t>
            </a:r>
          </a:p>
        </p:txBody>
      </p:sp>
    </p:spTree>
    <p:extLst>
      <p:ext uri="{BB962C8B-B14F-4D97-AF65-F5344CB8AC3E}">
        <p14:creationId xmlns:p14="http://schemas.microsoft.com/office/powerpoint/2010/main" val="2702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4432" y="445062"/>
            <a:ext cx="10515600" cy="699577"/>
          </a:xfrm>
        </p:spPr>
        <p:txBody>
          <a:bodyPr/>
          <a:lstStyle/>
          <a:p>
            <a:r>
              <a:rPr lang="nb-NO" dirty="0" smtClean="0"/>
              <a:t>Byggeplass LVB </a:t>
            </a:r>
            <a:r>
              <a:rPr lang="nb-NO" sz="2400" dirty="0" smtClean="0"/>
              <a:t>(</a:t>
            </a:r>
            <a:r>
              <a:rPr lang="nb-NO" sz="2400" dirty="0">
                <a:hlinkClick r:id="rId2"/>
              </a:rPr>
              <a:t>K2_000M.jpg (3840×2160) (hent.no)</a:t>
            </a:r>
            <a:r>
              <a:rPr lang="nb-NO" sz="2400" dirty="0" smtClean="0"/>
              <a:t/>
            </a:r>
            <a:br>
              <a:rPr lang="nb-NO" sz="2400" dirty="0" smtClean="0"/>
            </a:b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11. april 2011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AF9A1-4DE5-0A45-B83C-18B0A47232C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899" y="1743307"/>
            <a:ext cx="8658350" cy="488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4432" y="428878"/>
            <a:ext cx="10515600" cy="715761"/>
          </a:xfrm>
        </p:spPr>
        <p:txBody>
          <a:bodyPr/>
          <a:lstStyle/>
          <a:p>
            <a:r>
              <a:rPr lang="nb-NO" dirty="0" smtClean="0"/>
              <a:t>VTM – opprinnelig prosjekt 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AF9A1-4DE5-0A45-B83C-18B0A47232C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37" y="996714"/>
            <a:ext cx="9543766" cy="52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6240" y="380326"/>
            <a:ext cx="9733791" cy="764313"/>
          </a:xfrm>
        </p:spPr>
        <p:txBody>
          <a:bodyPr/>
          <a:lstStyle/>
          <a:p>
            <a:r>
              <a:rPr lang="nb-NO" dirty="0" smtClean="0"/>
              <a:t>VTM2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AF9A1-4DE5-0A45-B83C-18B0A47232C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90" y="1584691"/>
            <a:ext cx="9345397" cy="42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AF9A1-4DE5-0A45-B83C-18B0A47232C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D27DDE3C-7C63-4337-B3B3-1E96A57C0F06" descr="IMG_0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4774" y="1285707"/>
            <a:ext cx="5622032" cy="421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21507CB0-48A3-474E-86C6-B459FD3A1692" descr="IMG_3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8473" y="1284497"/>
            <a:ext cx="5612340" cy="420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78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AF9A1-4DE5-0A45-B83C-18B0A47232C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050" name="37434F3A-C014-4108-A5CD-3C4DDBAFA210" descr="IMG_3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7171" y="1279037"/>
            <a:ext cx="5266795" cy="39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49267" y="1279390"/>
            <a:ext cx="527784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968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4A3461D5-36ED-4665-B3FE-2BAD1DA8EADD}" vid="{585C287C-E974-4785-BD2C-7F401461D4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2" ma:contentTypeDescription="Opprett et nytt dokument." ma:contentTypeScope="" ma:versionID="40820e0ad83be9a9961789050f7f0561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0d622c3afd3d445bea522ad461dd9299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JAJEJYK5CVUX-448798232-25</_dlc_DocId>
    <_dlc_DocIdUrl xmlns="e5e35b8c-bb2a-40e7-acd7-beed1d1f14b8">
      <Url>https://uio.sharepoint.com/sites/GrafiskUttrykk/_layouts/15/DocIdRedir.aspx?ID=JAJEJYK5CVUX-448798232-25</Url>
      <Description>JAJEJYK5CVUX-448798232-25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1D2A2B-90F2-4F7A-A7C8-3D551B2C61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B9CF10-6C6A-444C-B05E-E78C1785A52C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5a9c032-1c21-4297-bc4a-1b0e359a6c15"/>
    <ds:schemaRef ds:uri="http://purl.org/dc/terms/"/>
    <ds:schemaRef ds:uri="e5e35b8c-bb2a-40e7-acd7-beed1d1f14b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E911B26-910F-441A-86DA-EE10B465B6D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UiO Norsk</Template>
  <TotalTime>18</TotalTime>
  <Words>225</Words>
  <Application>Microsoft Office PowerPoint</Application>
  <PresentationFormat>Widescreen</PresentationFormat>
  <Paragraphs>43</Paragraphs>
  <Slides>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Arial, sans-serif</vt:lpstr>
      <vt:lpstr>Calibri</vt:lpstr>
      <vt:lpstr>Wingdings</vt:lpstr>
      <vt:lpstr>Office-tema</vt:lpstr>
      <vt:lpstr>think-cell Slide</vt:lpstr>
      <vt:lpstr>Status statlige investeringsprosjekter og medvirkning i byggeprosjekter </vt:lpstr>
      <vt:lpstr>AMU, EA og Byggesaker</vt:lpstr>
      <vt:lpstr>Byggesaker og prosess </vt:lpstr>
      <vt:lpstr>Byggesaker - Enhets-koordinatoren og EA</vt:lpstr>
      <vt:lpstr>Byggeplass LVB (K2_000M.jpg (3840×2160) (hent.no) </vt:lpstr>
      <vt:lpstr>VTM – opprinnelig prosjekt </vt:lpstr>
      <vt:lpstr>VTM2</vt:lpstr>
      <vt:lpstr>PowerPoint Presentation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statlige investeringsprosjekter og medvirkning i byggeprosjekter</dc:title>
  <dc:creator>Leif Johnny Johannessen</dc:creator>
  <cp:lastModifiedBy>Gro Merethe Lund</cp:lastModifiedBy>
  <cp:revision>5</cp:revision>
  <dcterms:created xsi:type="dcterms:W3CDTF">2022-09-12T13:18:20Z</dcterms:created>
  <dcterms:modified xsi:type="dcterms:W3CDTF">2022-09-13T12:58:18Z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e1ba8df5-1c55-4d83-8486-5b6b738896d5</vt:lpwstr>
  </property>
</Properties>
</file>