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12"/>
  </p:notesMasterIdLst>
  <p:handoutMasterIdLst>
    <p:handoutMasterId r:id="rId13"/>
  </p:handoutMasterIdLst>
  <p:sldIdLst>
    <p:sldId id="256" r:id="rId6"/>
    <p:sldId id="258" r:id="rId7"/>
    <p:sldId id="259" r:id="rId8"/>
    <p:sldId id="260" r:id="rId9"/>
    <p:sldId id="261" r:id="rId10"/>
    <p:sldId id="262" r:id="rId11"/>
  </p:sldIdLst>
  <p:sldSz cx="12192000" cy="6858000"/>
  <p:notesSz cx="6794500" cy="9906000"/>
  <p:custDataLst>
    <p:tags r:id="rId14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6.sv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think-cell Slide" r:id="rId5" imgW="339" imgH="343" progId="TCLayout.ActiveDocument.1">
                  <p:embed/>
                </p:oleObj>
              </mc:Choice>
              <mc:Fallback>
                <p:oleObj name="think-cell Slide" r:id="rId5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think-cell Slide" r:id="rId31" imgW="339" imgH="343" progId="TCLayout.ActiveDocument.1">
                  <p:embed/>
                </p:oleObj>
              </mc:Choice>
              <mc:Fallback>
                <p:oleObj name="think-cell Slide" r:id="rId31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6D1C207-8E6F-F856-8D0C-4F05D5BBF0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B0CB741-250C-1584-1EFC-A54689CC11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70A4445-9C2F-B852-FCB2-C080EBB71D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8D6712D-C227-04CA-E16B-98A2C8944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00F2CA8-0297-22D4-991B-54FECD14FF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9EB75878-E9BE-6CFD-8E63-BA93D64A7F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7D733F8-EFDF-EAA6-34D6-CE214B4522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9DEB339-80A6-7BC2-D758-9306A07DD1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E0839F-7AF7-4025-2280-C28576AD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13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Kjemikalier </a:t>
            </a:r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10391735" y="6540145"/>
            <a:ext cx="9412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Pr. 02.01.2023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>
            <a:off x="628073" y="1300241"/>
            <a:ext cx="453805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/>
              <a:t>Gjennomsnittlig alder på </a:t>
            </a:r>
            <a:r>
              <a:rPr lang="nb-NO" sz="2000" dirty="0" smtClean="0"/>
              <a:t>sikkerhetsdatablad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Indikator for hvor oppdatert stoffkartoteket 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r>
              <a:rPr lang="nb-NO" sz="2000" dirty="0"/>
              <a:t>Sikkerhetsdatablader i «Forkortet </a:t>
            </a:r>
            <a:r>
              <a:rPr lang="nb-NO" sz="2000" dirty="0" smtClean="0"/>
              <a:t>versjon»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Ufullstendig </a:t>
            </a:r>
            <a:r>
              <a:rPr lang="nb-NO" sz="1800" dirty="0"/>
              <a:t>innlagt i </a:t>
            </a:r>
            <a:r>
              <a:rPr lang="nb-NO" sz="1800" dirty="0" smtClean="0"/>
              <a:t>stoffkartoteket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Ikke nødvendigvis mulig </a:t>
            </a:r>
            <a:r>
              <a:rPr lang="nb-NO" sz="1800" dirty="0"/>
              <a:t>å søke på helsefare, miljøfare, </a:t>
            </a:r>
            <a:r>
              <a:rPr lang="nb-NO" sz="1800" dirty="0" smtClean="0"/>
              <a:t>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 smtClean="0"/>
          </a:p>
          <a:p>
            <a:r>
              <a:rPr lang="nb-NO" sz="2000" dirty="0" smtClean="0"/>
              <a:t>Sikkerhetsdatablader </a:t>
            </a:r>
            <a:r>
              <a:rPr lang="nb-NO" sz="2000" dirty="0"/>
              <a:t>som er «</a:t>
            </a:r>
            <a:r>
              <a:rPr lang="nb-NO" sz="2000" dirty="0" smtClean="0"/>
              <a:t>utgått»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Leverandøren </a:t>
            </a:r>
            <a:r>
              <a:rPr lang="nb-NO" sz="1800" dirty="0"/>
              <a:t>av databladet har sagt at det er </a:t>
            </a:r>
            <a:r>
              <a:rPr lang="nb-NO" sz="1800" dirty="0" smtClean="0"/>
              <a:t>ugyldig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531" y="346312"/>
            <a:ext cx="5692342" cy="620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6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0836" y="6003636"/>
            <a:ext cx="2299855" cy="854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Utvikling over tid - Gjennomsnittlig alder på datablad (år)</a:t>
            </a:r>
            <a:endParaRPr lang="nb-NO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62" y="1060433"/>
            <a:ext cx="9763184" cy="552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87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HMS-kompetanse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nb-NO" dirty="0" smtClean="0"/>
              <a:t>Kursene settes opp som normalt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G</a:t>
            </a:r>
            <a:r>
              <a:rPr lang="nb-NO" dirty="0" smtClean="0"/>
              <a:t>od oppslutning på obligatoriske kurs for VO, medlemmer av AMU/LAMU og ledere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</a:t>
            </a:r>
            <a:r>
              <a:rPr lang="nb-NO" dirty="0" smtClean="0"/>
              <a:t>ar igjen noe etterslep etter pandemien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Trolig for lav dekning på noen av laboratoriesikkerhetskursene</a:t>
            </a:r>
          </a:p>
          <a:p>
            <a:pPr marL="0" indent="0"/>
            <a:r>
              <a:rPr lang="nb-NO" dirty="0" smtClean="0"/>
              <a:t>Nytt fokus og nye kurs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PLIVO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Sikkerhetskurs for førstelinjen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 smtClean="0"/>
              <a:t>Trusselhåndtering</a:t>
            </a:r>
            <a:r>
              <a:rPr lang="nb-NO" dirty="0" smtClean="0"/>
              <a:t> for ledere</a:t>
            </a:r>
          </a:p>
          <a:p>
            <a:pPr marL="0" indent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7174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Avvikssystem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/>
            <a:r>
              <a:rPr lang="nb-NO" dirty="0"/>
              <a:t>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Modul i CIM har ikke blitt vedlikeholdt siden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Eksisterende system genererer ikke brukbare </a:t>
            </a:r>
            <a:r>
              <a:rPr lang="nb-NO" dirty="0" smtClean="0"/>
              <a:t>rapporter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0" indent="0"/>
            <a:r>
              <a:rPr lang="nb-NO" dirty="0" smtClean="0"/>
              <a:t>I startfasen for utarbeidelse av plan for nytt system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Medvirkning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Spesifikasjon av behov for løsning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Anskaffelse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Implementering og opplæring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6613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Brannvern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5551229" cy="4817312"/>
          </a:xfrm>
        </p:spPr>
        <p:txBody>
          <a:bodyPr/>
          <a:lstStyle/>
          <a:p>
            <a:r>
              <a:rPr lang="nb-NO" sz="2000" dirty="0" smtClean="0"/>
              <a:t>Branner/branntilløp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Flammebrann i avfallsbeholder i underetasje Vilhelm Bjerknes </a:t>
            </a:r>
            <a:r>
              <a:rPr lang="nb-NO" sz="1800" dirty="0" smtClean="0"/>
              <a:t>hus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Flammebrann i papir på toalett i kjeller Domus </a:t>
            </a:r>
            <a:r>
              <a:rPr lang="nb-NO" sz="1800" dirty="0" err="1" smtClean="0"/>
              <a:t>Juridica</a:t>
            </a:r>
            <a:r>
              <a:rPr lang="nb-NO" sz="18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Ulmebrann i utendørs askebeger med røykspredning til </a:t>
            </a:r>
            <a:r>
              <a:rPr lang="nb-NO" sz="1800" dirty="0" smtClean="0"/>
              <a:t>trapperom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Glødebrann i toastjern i </a:t>
            </a:r>
            <a:r>
              <a:rPr lang="nb-NO" sz="1800" dirty="0" smtClean="0"/>
              <a:t>ZEB-bygningen</a:t>
            </a:r>
          </a:p>
          <a:p>
            <a:pPr marL="0" indent="0"/>
            <a:r>
              <a:rPr lang="nb-NO" sz="2000" dirty="0" smtClean="0"/>
              <a:t>Tilsyn</a:t>
            </a:r>
            <a:endParaRPr lang="nb-NO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Chateau </a:t>
            </a:r>
            <a:r>
              <a:rPr lang="nb-NO" sz="1800" dirty="0" err="1" smtClean="0"/>
              <a:t>Neuf</a:t>
            </a:r>
            <a:endParaRPr lang="nb-NO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 smtClean="0"/>
              <a:t>RF-kjelleren</a:t>
            </a:r>
            <a:endParaRPr lang="nb-NO" sz="1800" dirty="0"/>
          </a:p>
        </p:txBody>
      </p:sp>
      <p:sp>
        <p:nvSpPr>
          <p:cNvPr id="6" name="Text Placeholder 13"/>
          <p:cNvSpPr txBox="1">
            <a:spLocks/>
          </p:cNvSpPr>
          <p:nvPr/>
        </p:nvSpPr>
        <p:spPr>
          <a:xfrm>
            <a:off x="7679218" y="5870278"/>
            <a:ext cx="3875473" cy="188324"/>
          </a:xfrm>
          <a:prstGeom prst="rect">
            <a:avLst/>
          </a:prstGeom>
        </p:spPr>
        <p:txBody>
          <a:bodyPr/>
          <a:lstStyle>
            <a:lvl1pPr marL="288000" indent="-28800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400" dirty="0" smtClean="0"/>
              <a:t>Brann i Vilhelm Bjerknes hus  2022. Foto: vekter</a:t>
            </a:r>
            <a:endParaRPr lang="nb-NO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218" y="631373"/>
            <a:ext cx="3875473" cy="495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671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JAJEJYK5CVUX-448798232-25</_dlc_DocId>
    <_dlc_DocIdUrl xmlns="e5e35b8c-bb2a-40e7-acd7-beed1d1f14b8">
      <Url>https://uio.sharepoint.com/sites/GrafiskUttrykk/_layouts/15/DocIdRedir.aspx?ID=JAJEJYK5CVUX-448798232-25</Url>
      <Description>JAJEJYK5CVUX-448798232-25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D514616-B19B-45FB-8999-E0E2ED54B5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B9CF10-6C6A-444C-B05E-E78C1785A52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45a9c032-1c21-4297-bc4a-1b0e359a6c1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5e35b8c-bb2a-40e7-acd7-beed1d1f14b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1821DCD-2816-4F67-91A6-4B2280A8440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582</TotalTime>
  <Words>189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Arial, sans-serif</vt:lpstr>
      <vt:lpstr>Calibri</vt:lpstr>
      <vt:lpstr>Wingdings</vt:lpstr>
      <vt:lpstr>Office Theme</vt:lpstr>
      <vt:lpstr>think-cell Slide</vt:lpstr>
      <vt:lpstr>PowerPoint Presentation</vt:lpstr>
      <vt:lpstr>Kjemikalier </vt:lpstr>
      <vt:lpstr>Utvikling over tid - Gjennomsnittlig alder på datablad (år)</vt:lpstr>
      <vt:lpstr>HMS-kompetanse</vt:lpstr>
      <vt:lpstr>Avvikssystem</vt:lpstr>
      <vt:lpstr>Brannvern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Elin Agathe Hult</dc:creator>
  <cp:lastModifiedBy>Elin Agathe Hult</cp:lastModifiedBy>
  <cp:revision>12</cp:revision>
  <cp:lastPrinted>2023-02-23T11:34:01Z</cp:lastPrinted>
  <dcterms:created xsi:type="dcterms:W3CDTF">2023-02-22T09:08:21Z</dcterms:created>
  <dcterms:modified xsi:type="dcterms:W3CDTF">2023-02-23T13:31:23Z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