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64" r:id="rId22"/>
    <p:sldId id="276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4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5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6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 til sifra2022rapport.xlsx]Sheet1'!$B$24</c:f>
              <c:strCache>
                <c:ptCount val="1"/>
                <c:pt idx="0">
                  <c:v>Innkommet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'[data til sifra2022rapport.xlsx]Sheet1'!$A$25:$A$29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'[data til sifra2022rapport.xlsx]Sheet1'!$B$25:$B$29</c:f>
              <c:numCache>
                <c:formatCode>General</c:formatCode>
                <c:ptCount val="5"/>
                <c:pt idx="0">
                  <c:v>261</c:v>
                </c:pt>
                <c:pt idx="1">
                  <c:v>223</c:v>
                </c:pt>
                <c:pt idx="2">
                  <c:v>327</c:v>
                </c:pt>
                <c:pt idx="3">
                  <c:v>204</c:v>
                </c:pt>
                <c:pt idx="4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1-457B-80B5-5066FFF0D7FB}"/>
            </c:ext>
          </c:extLst>
        </c:ser>
        <c:ser>
          <c:idx val="1"/>
          <c:order val="1"/>
          <c:tx>
            <c:strRef>
              <c:f>'[data til sifra2022rapport.xlsx]Sheet1'!$C$24</c:f>
              <c:strCache>
                <c:ptCount val="1"/>
                <c:pt idx="0">
                  <c:v>Behandlet på fakultetet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'[data til sifra2022rapport.xlsx]Sheet1'!$A$25:$A$29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'[data til sifra2022rapport.xlsx]Sheet1'!$C$25:$C$29</c:f>
              <c:numCache>
                <c:formatCode>General</c:formatCode>
                <c:ptCount val="5"/>
                <c:pt idx="0">
                  <c:v>222</c:v>
                </c:pt>
                <c:pt idx="1">
                  <c:v>192</c:v>
                </c:pt>
                <c:pt idx="2">
                  <c:v>271</c:v>
                </c:pt>
                <c:pt idx="3">
                  <c:v>188</c:v>
                </c:pt>
                <c:pt idx="4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1-457B-80B5-5066FFF0D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710712"/>
        <c:axId val="491707104"/>
      </c:barChart>
      <c:catAx>
        <c:axId val="49171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91707104"/>
        <c:crosses val="autoZero"/>
        <c:auto val="1"/>
        <c:lblAlgn val="ctr"/>
        <c:lblOffset val="100"/>
        <c:noMultiLvlLbl val="0"/>
      </c:catAx>
      <c:valAx>
        <c:axId val="49170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91710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 baseline="0"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'[data til sifra2022rapport.xlsx]Sheet1'!$B$14</c:f>
              <c:strCache>
                <c:ptCount val="1"/>
                <c:pt idx="0">
                  <c:v>Varsel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'[data til sifra2022rapport.xlsx]Sheet1'!$A$15:$A$21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'[data til sifra2022rapport.xlsx]Sheet1'!$B$15:$B$21</c:f>
              <c:numCache>
                <c:formatCode>General</c:formatCode>
                <c:ptCount val="7"/>
                <c:pt idx="0">
                  <c:v>22</c:v>
                </c:pt>
                <c:pt idx="1">
                  <c:v>30</c:v>
                </c:pt>
                <c:pt idx="2">
                  <c:v>27</c:v>
                </c:pt>
                <c:pt idx="3">
                  <c:v>58</c:v>
                </c:pt>
                <c:pt idx="4">
                  <c:v>60</c:v>
                </c:pt>
                <c:pt idx="5">
                  <c:v>76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8-4AFD-8B6E-29BA11ABEAA2}"/>
            </c:ext>
          </c:extLst>
        </c:ser>
        <c:ser>
          <c:idx val="1"/>
          <c:order val="1"/>
          <c:tx>
            <c:strRef>
              <c:f>'[data til sifra2022rapport.xlsx]Sheet1'!$C$14</c:f>
              <c:strCache>
                <c:ptCount val="1"/>
                <c:pt idx="0">
                  <c:v>Klage</c:v>
                </c:pt>
              </c:strCache>
            </c:strRef>
          </c:tx>
          <c:spPr>
            <a:solidFill>
              <a:srgbClr val="F9E9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'[data til sifra2022rapport.xlsx]Sheet1'!$A$15:$A$21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'[data til sifra2022rapport.xlsx]Sheet1'!$C$15:$C$21</c:f>
              <c:numCache>
                <c:formatCode>General</c:formatCode>
                <c:ptCount val="7"/>
                <c:pt idx="0">
                  <c:v>109</c:v>
                </c:pt>
                <c:pt idx="1">
                  <c:v>128</c:v>
                </c:pt>
                <c:pt idx="2">
                  <c:v>174</c:v>
                </c:pt>
                <c:pt idx="3">
                  <c:v>122</c:v>
                </c:pt>
                <c:pt idx="4">
                  <c:v>198</c:v>
                </c:pt>
                <c:pt idx="5">
                  <c:v>106</c:v>
                </c:pt>
                <c:pt idx="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8-4AFD-8B6E-29BA11ABEAA2}"/>
            </c:ext>
          </c:extLst>
        </c:ser>
        <c:ser>
          <c:idx val="2"/>
          <c:order val="2"/>
          <c:tx>
            <c:strRef>
              <c:f>'[data til sifra2022rapport.xlsx]Sheet1'!$D$14</c:f>
              <c:strCache>
                <c:ptCount val="1"/>
                <c:pt idx="0">
                  <c:v>Ros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'[data til sifra2022rapport.xlsx]Sheet1'!$A$15:$A$21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'[data til sifra2022rapport.xlsx]Sheet1'!$D$15:$D$21</c:f>
              <c:numCache>
                <c:formatCode>General</c:formatCode>
                <c:ptCount val="7"/>
                <c:pt idx="0">
                  <c:v>23</c:v>
                </c:pt>
                <c:pt idx="1">
                  <c:v>16</c:v>
                </c:pt>
                <c:pt idx="2">
                  <c:v>21</c:v>
                </c:pt>
                <c:pt idx="3">
                  <c:v>12</c:v>
                </c:pt>
                <c:pt idx="4">
                  <c:v>9</c:v>
                </c:pt>
                <c:pt idx="5">
                  <c:v>6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8-4AFD-8B6E-29BA11ABE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6900912"/>
        <c:axId val="476901240"/>
      </c:barChart>
      <c:catAx>
        <c:axId val="47690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6901240"/>
        <c:crosses val="autoZero"/>
        <c:auto val="1"/>
        <c:lblAlgn val="ctr"/>
        <c:lblOffset val="100"/>
        <c:noMultiLvlLbl val="0"/>
      </c:catAx>
      <c:valAx>
        <c:axId val="47690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690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 baseline="0"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'[data til sifra2022rapport.xlsx]Sheet1'!$B$2</c:f>
              <c:strCache>
                <c:ptCount val="1"/>
                <c:pt idx="0">
                  <c:v>Varsel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til sifra2022rapport.xlsx]Sheet1'!$A$3:$A$10</c:f>
              <c:strCache>
                <c:ptCount val="8"/>
                <c:pt idx="0">
                  <c:v>TF</c:v>
                </c:pt>
                <c:pt idx="1">
                  <c:v>JUS</c:v>
                </c:pt>
                <c:pt idx="2">
                  <c:v>MED</c:v>
                </c:pt>
                <c:pt idx="3">
                  <c:v>HF</c:v>
                </c:pt>
                <c:pt idx="4">
                  <c:v>MN</c:v>
                </c:pt>
                <c:pt idx="5">
                  <c:v>OD</c:v>
                </c:pt>
                <c:pt idx="6">
                  <c:v>SV</c:v>
                </c:pt>
                <c:pt idx="7">
                  <c:v>UV</c:v>
                </c:pt>
              </c:strCache>
            </c:strRef>
          </c:cat>
          <c:val>
            <c:numRef>
              <c:f>'[data til sifra2022rapport.xlsx]Sheet1'!$B$3:$B$10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10</c:v>
                </c:pt>
                <c:pt idx="3">
                  <c:v>14</c:v>
                </c:pt>
                <c:pt idx="4">
                  <c:v>13</c:v>
                </c:pt>
                <c:pt idx="5">
                  <c:v>10</c:v>
                </c:pt>
                <c:pt idx="6">
                  <c:v>6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C-4719-8FAA-2E59AB320E1F}"/>
            </c:ext>
          </c:extLst>
        </c:ser>
        <c:ser>
          <c:idx val="1"/>
          <c:order val="1"/>
          <c:tx>
            <c:strRef>
              <c:f>'[data til sifra2022rapport.xlsx]Sheet1'!$C$2</c:f>
              <c:strCache>
                <c:ptCount val="1"/>
                <c:pt idx="0">
                  <c:v>Klage</c:v>
                </c:pt>
              </c:strCache>
            </c:strRef>
          </c:tx>
          <c:spPr>
            <a:solidFill>
              <a:srgbClr val="F9E97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EC-4719-8FAA-2E59AB320E1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EC-4719-8FAA-2E59AB320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til sifra2022rapport.xlsx]Sheet1'!$A$3:$A$10</c:f>
              <c:strCache>
                <c:ptCount val="8"/>
                <c:pt idx="0">
                  <c:v>TF</c:v>
                </c:pt>
                <c:pt idx="1">
                  <c:v>JUS</c:v>
                </c:pt>
                <c:pt idx="2">
                  <c:v>MED</c:v>
                </c:pt>
                <c:pt idx="3">
                  <c:v>HF</c:v>
                </c:pt>
                <c:pt idx="4">
                  <c:v>MN</c:v>
                </c:pt>
                <c:pt idx="5">
                  <c:v>OD</c:v>
                </c:pt>
                <c:pt idx="6">
                  <c:v>SV</c:v>
                </c:pt>
                <c:pt idx="7">
                  <c:v>UV</c:v>
                </c:pt>
              </c:strCache>
            </c:strRef>
          </c:cat>
          <c:val>
            <c:numRef>
              <c:f>'[data til sifra2022rapport.xlsx]Sheet1'!$C$3:$C$10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8</c:v>
                </c:pt>
                <c:pt idx="3">
                  <c:v>24</c:v>
                </c:pt>
                <c:pt idx="4">
                  <c:v>21</c:v>
                </c:pt>
                <c:pt idx="5">
                  <c:v>0</c:v>
                </c:pt>
                <c:pt idx="6">
                  <c:v>21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C-4719-8FAA-2E59AB320E1F}"/>
            </c:ext>
          </c:extLst>
        </c:ser>
        <c:ser>
          <c:idx val="2"/>
          <c:order val="2"/>
          <c:tx>
            <c:strRef>
              <c:f>'[data til sifra2022rapport.xlsx]Sheet1'!$D$2</c:f>
              <c:strCache>
                <c:ptCount val="1"/>
                <c:pt idx="0">
                  <c:v>Ros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EC-4719-8FAA-2E59AB320E1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EC-4719-8FAA-2E59AB320E1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EC-4719-8FAA-2E59AB320E1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EC-4719-8FAA-2E59AB320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til sifra2022rapport.xlsx]Sheet1'!$A$3:$A$10</c:f>
              <c:strCache>
                <c:ptCount val="8"/>
                <c:pt idx="0">
                  <c:v>TF</c:v>
                </c:pt>
                <c:pt idx="1">
                  <c:v>JUS</c:v>
                </c:pt>
                <c:pt idx="2">
                  <c:v>MED</c:v>
                </c:pt>
                <c:pt idx="3">
                  <c:v>HF</c:v>
                </c:pt>
                <c:pt idx="4">
                  <c:v>MN</c:v>
                </c:pt>
                <c:pt idx="5">
                  <c:v>OD</c:v>
                </c:pt>
                <c:pt idx="6">
                  <c:v>SV</c:v>
                </c:pt>
                <c:pt idx="7">
                  <c:v>UV</c:v>
                </c:pt>
              </c:strCache>
            </c:strRef>
          </c:cat>
          <c:val>
            <c:numRef>
              <c:f>'[data til sifra2022rapport.xlsx]Sheet1'!$D$3:$D$10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EC-4719-8FAA-2E59AB320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814096"/>
        <c:axId val="463811800"/>
      </c:barChart>
      <c:catAx>
        <c:axId val="46381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3811800"/>
        <c:crosses val="autoZero"/>
        <c:auto val="1"/>
        <c:lblAlgn val="ctr"/>
        <c:lblOffset val="100"/>
        <c:noMultiLvlLbl val="0"/>
      </c:catAx>
      <c:valAx>
        <c:axId val="46381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381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 baseline="0"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130765760562808E-2"/>
          <c:y val="2.108731247391327E-2"/>
          <c:w val="0.92969098901386293"/>
          <c:h val="0.84563692919748035"/>
        </c:manualLayout>
      </c:layout>
      <c:barChart>
        <c:barDir val="col"/>
        <c:grouping val="stacked"/>
        <c:varyColors val="0"/>
        <c:ser>
          <c:idx val="6"/>
          <c:order val="6"/>
          <c:tx>
            <c:strRef>
              <c:f>'[data til sifra2022rapport.xlsx]Sheet1'!$H$2</c:f>
              <c:strCache>
                <c:ptCount val="1"/>
                <c:pt idx="0">
                  <c:v>Varsel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'[data til sifra2022rapport.xlsx]Sheet1'!$A$3:$A$10</c:f>
              <c:strCache>
                <c:ptCount val="8"/>
                <c:pt idx="0">
                  <c:v>TF</c:v>
                </c:pt>
                <c:pt idx="1">
                  <c:v>JUS</c:v>
                </c:pt>
                <c:pt idx="2">
                  <c:v>MED</c:v>
                </c:pt>
                <c:pt idx="3">
                  <c:v>HF</c:v>
                </c:pt>
                <c:pt idx="4">
                  <c:v>MN</c:v>
                </c:pt>
                <c:pt idx="5">
                  <c:v>OD</c:v>
                </c:pt>
                <c:pt idx="6">
                  <c:v>SV</c:v>
                </c:pt>
                <c:pt idx="7">
                  <c:v>UV</c:v>
                </c:pt>
              </c:strCache>
            </c:strRef>
          </c:cat>
          <c:val>
            <c:numRef>
              <c:f>'[data til sifra2022rapport.xlsx]Sheet1'!$H$3:$H$10</c:f>
              <c:numCache>
                <c:formatCode>0.0\ %</c:formatCode>
                <c:ptCount val="8"/>
                <c:pt idx="0">
                  <c:v>1.6949152542372881E-2</c:v>
                </c:pt>
                <c:pt idx="1">
                  <c:v>5.649717514124294E-4</c:v>
                </c:pt>
                <c:pt idx="2">
                  <c:v>4.5599635202918376E-3</c:v>
                </c:pt>
                <c:pt idx="3">
                  <c:v>2.6480045394363535E-3</c:v>
                </c:pt>
                <c:pt idx="4">
                  <c:v>2.2071307300509336E-3</c:v>
                </c:pt>
                <c:pt idx="5">
                  <c:v>2.336448598130841E-2</c:v>
                </c:pt>
                <c:pt idx="6">
                  <c:v>1.2419788863589319E-3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C-43AE-8BE7-EE2D105C6CDB}"/>
            </c:ext>
          </c:extLst>
        </c:ser>
        <c:ser>
          <c:idx val="7"/>
          <c:order val="7"/>
          <c:tx>
            <c:strRef>
              <c:f>'[data til sifra2022rapport.xlsx]Sheet1'!$I$2</c:f>
              <c:strCache>
                <c:ptCount val="1"/>
                <c:pt idx="0">
                  <c:v>Klage</c:v>
                </c:pt>
              </c:strCache>
            </c:strRef>
          </c:tx>
          <c:spPr>
            <a:solidFill>
              <a:srgbClr val="F9E971"/>
            </a:solidFill>
            <a:ln>
              <a:noFill/>
            </a:ln>
            <a:effectLst/>
          </c:spPr>
          <c:invertIfNegative val="0"/>
          <c:cat>
            <c:strRef>
              <c:f>'[data til sifra2022rapport.xlsx]Sheet1'!$A$3:$A$10</c:f>
              <c:strCache>
                <c:ptCount val="8"/>
                <c:pt idx="0">
                  <c:v>TF</c:v>
                </c:pt>
                <c:pt idx="1">
                  <c:v>JUS</c:v>
                </c:pt>
                <c:pt idx="2">
                  <c:v>MED</c:v>
                </c:pt>
                <c:pt idx="3">
                  <c:v>HF</c:v>
                </c:pt>
                <c:pt idx="4">
                  <c:v>MN</c:v>
                </c:pt>
                <c:pt idx="5">
                  <c:v>OD</c:v>
                </c:pt>
                <c:pt idx="6">
                  <c:v>SV</c:v>
                </c:pt>
                <c:pt idx="7">
                  <c:v>UV</c:v>
                </c:pt>
              </c:strCache>
            </c:strRef>
          </c:cat>
          <c:val>
            <c:numRef>
              <c:f>'[data til sifra2022rapport.xlsx]Sheet1'!$I$3:$I$10</c:f>
              <c:numCache>
                <c:formatCode>0.0\ %</c:formatCode>
                <c:ptCount val="8"/>
                <c:pt idx="0">
                  <c:v>0</c:v>
                </c:pt>
                <c:pt idx="1">
                  <c:v>2.542372881355932E-3</c:v>
                </c:pt>
                <c:pt idx="2">
                  <c:v>3.6479708162334701E-3</c:v>
                </c:pt>
                <c:pt idx="3">
                  <c:v>4.5394363533194631E-3</c:v>
                </c:pt>
                <c:pt idx="4">
                  <c:v>3.5653650254668929E-3</c:v>
                </c:pt>
                <c:pt idx="5">
                  <c:v>0</c:v>
                </c:pt>
                <c:pt idx="6">
                  <c:v>4.3469261022562617E-3</c:v>
                </c:pt>
                <c:pt idx="7">
                  <c:v>2.175940317065589E-3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1C-43AE-8BE7-EE2D105C6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60387768"/>
        <c:axId val="4603887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'[data til sifra2022rapport.xlsx]Sheet1'!$B$2</c15:sqref>
                        </c15:formulaRef>
                      </c:ext>
                    </c:extLst>
                    <c:strCache>
                      <c:ptCount val="1"/>
                      <c:pt idx="0">
                        <c:v>Varsel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'[data til sifra2022rapport.xlsx]Sheet1'!$A$3:$A$10</c15:sqref>
                        </c15:formulaRef>
                      </c:ext>
                    </c:extLst>
                    <c:strCache>
                      <c:ptCount val="8"/>
                      <c:pt idx="0">
                        <c:v>TF</c:v>
                      </c:pt>
                      <c:pt idx="1">
                        <c:v>JUS</c:v>
                      </c:pt>
                      <c:pt idx="2">
                        <c:v>MED</c:v>
                      </c:pt>
                      <c:pt idx="3">
                        <c:v>HF</c:v>
                      </c:pt>
                      <c:pt idx="4">
                        <c:v>MN</c:v>
                      </c:pt>
                      <c:pt idx="5">
                        <c:v>OD</c:v>
                      </c:pt>
                      <c:pt idx="6">
                        <c:v>SV</c:v>
                      </c:pt>
                      <c:pt idx="7">
                        <c:v>UV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'[data til sifra2022rapport.xlsx]Sheet1'!$B$3:$B$10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</c:v>
                      </c:pt>
                      <c:pt idx="1">
                        <c:v>2</c:v>
                      </c:pt>
                      <c:pt idx="2">
                        <c:v>10</c:v>
                      </c:pt>
                      <c:pt idx="3">
                        <c:v>14</c:v>
                      </c:pt>
                      <c:pt idx="4">
                        <c:v>13</c:v>
                      </c:pt>
                      <c:pt idx="5">
                        <c:v>10</c:v>
                      </c:pt>
                      <c:pt idx="6">
                        <c:v>6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B1C-43AE-8BE7-EE2D105C6CD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sifra2022rapport.xlsx]Sheet1'!$C$2</c15:sqref>
                        </c15:formulaRef>
                      </c:ext>
                    </c:extLst>
                    <c:strCache>
                      <c:ptCount val="1"/>
                      <c:pt idx="0">
                        <c:v>Klage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sifra2022rapport.xlsx]Sheet1'!$A$3:$A$10</c15:sqref>
                        </c15:formulaRef>
                      </c:ext>
                    </c:extLst>
                    <c:strCache>
                      <c:ptCount val="8"/>
                      <c:pt idx="0">
                        <c:v>TF</c:v>
                      </c:pt>
                      <c:pt idx="1">
                        <c:v>JUS</c:v>
                      </c:pt>
                      <c:pt idx="2">
                        <c:v>MED</c:v>
                      </c:pt>
                      <c:pt idx="3">
                        <c:v>HF</c:v>
                      </c:pt>
                      <c:pt idx="4">
                        <c:v>MN</c:v>
                      </c:pt>
                      <c:pt idx="5">
                        <c:v>OD</c:v>
                      </c:pt>
                      <c:pt idx="6">
                        <c:v>SV</c:v>
                      </c:pt>
                      <c:pt idx="7">
                        <c:v>UV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sifra2022rapport.xlsx]Sheet1'!$C$3:$C$10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9</c:v>
                      </c:pt>
                      <c:pt idx="2">
                        <c:v>8</c:v>
                      </c:pt>
                      <c:pt idx="3">
                        <c:v>24</c:v>
                      </c:pt>
                      <c:pt idx="4">
                        <c:v>21</c:v>
                      </c:pt>
                      <c:pt idx="5">
                        <c:v>0</c:v>
                      </c:pt>
                      <c:pt idx="6">
                        <c:v>21</c:v>
                      </c:pt>
                      <c:pt idx="7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B1C-43AE-8BE7-EE2D105C6CD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sifra2022rapport.xlsx]Sheet1'!$D$2</c15:sqref>
                        </c15:formulaRef>
                      </c:ext>
                    </c:extLst>
                    <c:strCache>
                      <c:ptCount val="1"/>
                      <c:pt idx="0">
                        <c:v>Ros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sifra2022rapport.xlsx]Sheet1'!$A$3:$A$10</c15:sqref>
                        </c15:formulaRef>
                      </c:ext>
                    </c:extLst>
                    <c:strCache>
                      <c:ptCount val="8"/>
                      <c:pt idx="0">
                        <c:v>TF</c:v>
                      </c:pt>
                      <c:pt idx="1">
                        <c:v>JUS</c:v>
                      </c:pt>
                      <c:pt idx="2">
                        <c:v>MED</c:v>
                      </c:pt>
                      <c:pt idx="3">
                        <c:v>HF</c:v>
                      </c:pt>
                      <c:pt idx="4">
                        <c:v>MN</c:v>
                      </c:pt>
                      <c:pt idx="5">
                        <c:v>OD</c:v>
                      </c:pt>
                      <c:pt idx="6">
                        <c:v>SV</c:v>
                      </c:pt>
                      <c:pt idx="7">
                        <c:v>UV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sifra2022rapport.xlsx]Sheet1'!$D$3:$D$10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B1C-43AE-8BE7-EE2D105C6CD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sifra2022rapport.xlsx]Sheet1'!$E$2</c15:sqref>
                        </c15:formulaRef>
                      </c:ext>
                    </c:extLst>
                    <c:strCache>
                      <c:ptCount val="1"/>
                      <c:pt idx="0">
                        <c:v>innkommet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sifra2022rapport.xlsx]Sheet1'!$A$3:$A$10</c15:sqref>
                        </c15:formulaRef>
                      </c:ext>
                    </c:extLst>
                    <c:strCache>
                      <c:ptCount val="8"/>
                      <c:pt idx="0">
                        <c:v>TF</c:v>
                      </c:pt>
                      <c:pt idx="1">
                        <c:v>JUS</c:v>
                      </c:pt>
                      <c:pt idx="2">
                        <c:v>MED</c:v>
                      </c:pt>
                      <c:pt idx="3">
                        <c:v>HF</c:v>
                      </c:pt>
                      <c:pt idx="4">
                        <c:v>MN</c:v>
                      </c:pt>
                      <c:pt idx="5">
                        <c:v>OD</c:v>
                      </c:pt>
                      <c:pt idx="6">
                        <c:v>SV</c:v>
                      </c:pt>
                      <c:pt idx="7">
                        <c:v>UV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sifra2022rapport.xlsx]Sheet1'!$E$3:$E$10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</c:v>
                      </c:pt>
                      <c:pt idx="1">
                        <c:v>14</c:v>
                      </c:pt>
                      <c:pt idx="2">
                        <c:v>28</c:v>
                      </c:pt>
                      <c:pt idx="3">
                        <c:v>40</c:v>
                      </c:pt>
                      <c:pt idx="4">
                        <c:v>66</c:v>
                      </c:pt>
                      <c:pt idx="5">
                        <c:v>11</c:v>
                      </c:pt>
                      <c:pt idx="6">
                        <c:v>32</c:v>
                      </c:pt>
                      <c:pt idx="7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B1C-43AE-8BE7-EE2D105C6CD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sifra2022rapport.xlsx]Sheet1'!$F$2</c15:sqref>
                        </c15:formulaRef>
                      </c:ext>
                    </c:extLst>
                    <c:strCache>
                      <c:ptCount val="1"/>
                      <c:pt idx="0">
                        <c:v>Aktive studenter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sifra2022rapport.xlsx]Sheet1'!$A$3:$A$10</c15:sqref>
                        </c15:formulaRef>
                      </c:ext>
                    </c:extLst>
                    <c:strCache>
                      <c:ptCount val="8"/>
                      <c:pt idx="0">
                        <c:v>TF</c:v>
                      </c:pt>
                      <c:pt idx="1">
                        <c:v>JUS</c:v>
                      </c:pt>
                      <c:pt idx="2">
                        <c:v>MED</c:v>
                      </c:pt>
                      <c:pt idx="3">
                        <c:v>HF</c:v>
                      </c:pt>
                      <c:pt idx="4">
                        <c:v>MN</c:v>
                      </c:pt>
                      <c:pt idx="5">
                        <c:v>OD</c:v>
                      </c:pt>
                      <c:pt idx="6">
                        <c:v>SV</c:v>
                      </c:pt>
                      <c:pt idx="7">
                        <c:v>UV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sifra2022rapport.xlsx]Sheet1'!$F$3:$F$10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295</c:v>
                      </c:pt>
                      <c:pt idx="1">
                        <c:v>3540</c:v>
                      </c:pt>
                      <c:pt idx="2">
                        <c:v>2193</c:v>
                      </c:pt>
                      <c:pt idx="3">
                        <c:v>5287</c:v>
                      </c:pt>
                      <c:pt idx="4">
                        <c:v>5890</c:v>
                      </c:pt>
                      <c:pt idx="5">
                        <c:v>428</c:v>
                      </c:pt>
                      <c:pt idx="6">
                        <c:v>4831</c:v>
                      </c:pt>
                      <c:pt idx="7">
                        <c:v>3217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B1C-43AE-8BE7-EE2D105C6CD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sifra2022rapport.xlsx]Sheet1'!$G$2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sifra2022rapport.xlsx]Sheet1'!$A$3:$A$10</c15:sqref>
                        </c15:formulaRef>
                      </c:ext>
                    </c:extLst>
                    <c:strCache>
                      <c:ptCount val="8"/>
                      <c:pt idx="0">
                        <c:v>TF</c:v>
                      </c:pt>
                      <c:pt idx="1">
                        <c:v>JUS</c:v>
                      </c:pt>
                      <c:pt idx="2">
                        <c:v>MED</c:v>
                      </c:pt>
                      <c:pt idx="3">
                        <c:v>HF</c:v>
                      </c:pt>
                      <c:pt idx="4">
                        <c:v>MN</c:v>
                      </c:pt>
                      <c:pt idx="5">
                        <c:v>OD</c:v>
                      </c:pt>
                      <c:pt idx="6">
                        <c:v>SV</c:v>
                      </c:pt>
                      <c:pt idx="7">
                        <c:v>UV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til sifra2022rapport.xlsx]Sheet1'!$G$3:$G$10</c15:sqref>
                        </c15:formulaRef>
                      </c:ext>
                    </c:extLst>
                    <c:numCache>
                      <c:formatCode>0.0\ %</c:formatCode>
                      <c:ptCount val="8"/>
                      <c:pt idx="0">
                        <c:v>1.6949152542372881E-2</c:v>
                      </c:pt>
                      <c:pt idx="1">
                        <c:v>3.9548022598870055E-3</c:v>
                      </c:pt>
                      <c:pt idx="2">
                        <c:v>1.2767897856817145E-2</c:v>
                      </c:pt>
                      <c:pt idx="3">
                        <c:v>7.5657272555324385E-3</c:v>
                      </c:pt>
                      <c:pt idx="4">
                        <c:v>1.1205432937181663E-2</c:v>
                      </c:pt>
                      <c:pt idx="5">
                        <c:v>2.5700934579439252E-2</c:v>
                      </c:pt>
                      <c:pt idx="6">
                        <c:v>6.6238873939143033E-3</c:v>
                      </c:pt>
                      <c:pt idx="7">
                        <c:v>3.4193347839602114E-3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B1C-43AE-8BE7-EE2D105C6CDB}"/>
                  </c:ext>
                </c:extLst>
              </c15:ser>
            </c15:filteredBarSeries>
          </c:ext>
        </c:extLst>
      </c:barChart>
      <c:catAx>
        <c:axId val="46038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0388752"/>
        <c:crosses val="autoZero"/>
        <c:auto val="1"/>
        <c:lblAlgn val="ctr"/>
        <c:lblOffset val="100"/>
        <c:noMultiLvlLbl val="0"/>
      </c:catAx>
      <c:valAx>
        <c:axId val="46038875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0387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en-US"/>
              <a:t>Ikke ferdig</a:t>
            </a:r>
            <a:endParaRPr lang="en-US" altLang="en-US"/>
          </a:p>
        </p:txBody>
      </p:sp>
      <p:sp>
        <p:nvSpPr>
          <p:cNvPr id="215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87CB6DA-3F6A-4A01-9370-EE09E44C07D2}" type="slidenum">
              <a:rPr lang="nb-NO" altLang="en-US" sz="1200" smtClean="0"/>
              <a:pPr/>
              <a:t>9</a:t>
            </a:fld>
            <a:endParaRPr lang="nb-NO" altLang="en-US" sz="1200"/>
          </a:p>
        </p:txBody>
      </p:sp>
    </p:spTree>
    <p:extLst>
      <p:ext uri="{BB962C8B-B14F-4D97-AF65-F5344CB8AC3E}">
        <p14:creationId xmlns:p14="http://schemas.microsoft.com/office/powerpoint/2010/main" val="304263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en-US"/>
              <a:t>ferdig</a:t>
            </a:r>
            <a:endParaRPr lang="en-US" altLang="en-US"/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8778C0D-DB18-4A56-8BE2-34CF572883F2}" type="slidenum">
              <a:rPr lang="nb-NO" altLang="en-US" sz="1200" smtClean="0"/>
              <a:pPr/>
              <a:t>10</a:t>
            </a:fld>
            <a:endParaRPr lang="nb-NO" altLang="en-US" sz="1200"/>
          </a:p>
        </p:txBody>
      </p:sp>
    </p:spTree>
    <p:extLst>
      <p:ext uri="{BB962C8B-B14F-4D97-AF65-F5344CB8AC3E}">
        <p14:creationId xmlns:p14="http://schemas.microsoft.com/office/powerpoint/2010/main" val="92544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Femten saker har blitt kategorisert å gjelde seksuell trakassering eller annen uønsket seksuell oppmerksomhet. 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en klar økning fra 2020 som hadde fire slike saker, men på nokså likt nivå som 2019 som mottok 13 saker gjeldende denne tematikken.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7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66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4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4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LMU April 2023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LMU April 2023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8E6F-9C44-44BB-A896-B188BCE320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81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</p:sldLayoutIdLst>
  <p:hf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0F2CA8-0297-22D4-991B-54FECD14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b-NO" dirty="0"/>
              <a:t>Til Læringsmiljøutvalget</a:t>
            </a:r>
            <a:endParaRPr lang="en-US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36" y="471055"/>
            <a:ext cx="5126182" cy="4549004"/>
          </a:xfrm>
        </p:spPr>
      </p:pic>
      <p:sp>
        <p:nvSpPr>
          <p:cNvPr id="9" name="Plassholder for tekst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Rapportering fra studentenes Si fra-system 2022</a:t>
            </a:r>
            <a:endParaRPr lang="en-US" sz="3200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/>
              <a:t>Til læringsmiljøutvalget 14.04.23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Ellen Marie Tefre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seniorrådgiver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Seksjon for studiekvalitet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>
          <a:xfrm>
            <a:off x="342900" y="-180924"/>
            <a:ext cx="10467131" cy="1325563"/>
          </a:xfrm>
        </p:spPr>
        <p:txBody>
          <a:bodyPr/>
          <a:lstStyle/>
          <a:p>
            <a:pPr algn="ctr">
              <a:defRPr/>
            </a:pPr>
            <a:br>
              <a:rPr lang="nb-NO" altLang="en-US" dirty="0"/>
            </a:br>
            <a:r>
              <a:rPr lang="nb-NO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47</a:t>
            </a:r>
            <a:r>
              <a:rPr lang="nb-NO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b-NO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saker</a:t>
            </a:r>
            <a:br>
              <a:rPr lang="nb-NO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nb-NO" dirty="0"/>
              <a:t>gjelder f</a:t>
            </a:r>
            <a:r>
              <a:rPr lang="nb-NO" altLang="en-US" dirty="0"/>
              <a:t>orstyrrende eller uakseptabel adferd fra medstudenter eller ansatte</a:t>
            </a:r>
            <a:endParaRPr lang="en-US" altLang="en-US" dirty="0"/>
          </a:p>
        </p:txBody>
      </p:sp>
      <p:sp>
        <p:nvSpPr>
          <p:cNvPr id="22531" name="Plassholder for innhold 2"/>
          <p:cNvSpPr>
            <a:spLocks noGrp="1"/>
          </p:cNvSpPr>
          <p:nvPr>
            <p:ph idx="1"/>
          </p:nvPr>
        </p:nvSpPr>
        <p:spPr>
          <a:xfrm>
            <a:off x="1837732" y="2190750"/>
            <a:ext cx="7696200" cy="26670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nb-NO" altLang="en-US" dirty="0"/>
              <a:t>Liten</a:t>
            </a:r>
            <a:r>
              <a:rPr lang="nb-NO" altLang="en-US" sz="2400" dirty="0"/>
              <a:t> økning fra i fjor (</a:t>
            </a:r>
            <a:r>
              <a:rPr lang="nb-NO" altLang="en-US" dirty="0"/>
              <a:t>41</a:t>
            </a:r>
            <a:r>
              <a:rPr lang="nb-NO" altLang="en-US" sz="2400" dirty="0"/>
              <a:t>)</a:t>
            </a:r>
          </a:p>
          <a:p>
            <a:pPr algn="ctr">
              <a:defRPr/>
            </a:pPr>
            <a:r>
              <a:rPr lang="nb-NO" altLang="en-US" dirty="0"/>
              <a:t>11</a:t>
            </a:r>
            <a:r>
              <a:rPr lang="nb-NO" altLang="en-US" sz="2400" dirty="0"/>
              <a:t> saker avdekket uheldige forhold (7)</a:t>
            </a:r>
          </a:p>
          <a:p>
            <a:pPr algn="ctr">
              <a:defRPr/>
            </a:pPr>
            <a:r>
              <a:rPr lang="nb-NO" altLang="en-US" sz="2400" dirty="0"/>
              <a:t> 3 sak avdekket kritikkverdige forhold (1)</a:t>
            </a:r>
            <a:endParaRPr lang="en-US" altLang="en-US" sz="24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778375"/>
            <a:ext cx="22733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80" y="4857750"/>
            <a:ext cx="287178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LMU April 2023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8E6F-9C44-44BB-A896-B188BCE320E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7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/>
          <p:cNvSpPr>
            <a:spLocks noGrp="1"/>
          </p:cNvSpPr>
          <p:nvPr>
            <p:ph type="title"/>
          </p:nvPr>
        </p:nvSpPr>
        <p:spPr>
          <a:xfrm>
            <a:off x="1481758" y="557064"/>
            <a:ext cx="7696200" cy="1143000"/>
          </a:xfrm>
        </p:spPr>
        <p:txBody>
          <a:bodyPr/>
          <a:lstStyle/>
          <a:p>
            <a:pPr algn="ctr">
              <a:defRPr/>
            </a:pPr>
            <a:r>
              <a:rPr lang="nb-NO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524B4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 </a:t>
            </a:r>
            <a:r>
              <a:rPr lang="nb-NO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524B4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saker </a:t>
            </a:r>
            <a:br>
              <a:rPr lang="nb-NO" altLang="en-US" sz="4800" dirty="0">
                <a:solidFill>
                  <a:srgbClr val="524B48"/>
                </a:solidFill>
              </a:rPr>
            </a:br>
            <a:r>
              <a:rPr lang="nb-NO" altLang="en-US" dirty="0"/>
              <a:t>Seksuell trakassering eller annen uønsket seksuell oppmerksomhet (9)</a:t>
            </a:r>
            <a:endParaRPr lang="en-US" altLang="en-US" dirty="0"/>
          </a:p>
        </p:txBody>
      </p:sp>
      <p:sp>
        <p:nvSpPr>
          <p:cNvPr id="24579" name="Plassholder for innhold 2"/>
          <p:cNvSpPr>
            <a:spLocks noGrp="1"/>
          </p:cNvSpPr>
          <p:nvPr>
            <p:ph idx="1"/>
          </p:nvPr>
        </p:nvSpPr>
        <p:spPr>
          <a:xfrm>
            <a:off x="1318246" y="2114550"/>
            <a:ext cx="7859712" cy="3962400"/>
          </a:xfrm>
        </p:spPr>
        <p:txBody>
          <a:bodyPr/>
          <a:lstStyle/>
          <a:p>
            <a:pPr marL="0" indent="0" algn="ctr">
              <a:buNone/>
            </a:pPr>
            <a:endParaRPr lang="nb-NO" altLang="en-US" sz="2000" dirty="0"/>
          </a:p>
          <a:p>
            <a:pPr algn="ctr"/>
            <a:r>
              <a:rPr lang="nb-NO" altLang="en-US" sz="2000" dirty="0"/>
              <a:t>7 ferdig behandlet </a:t>
            </a:r>
          </a:p>
          <a:p>
            <a:pPr algn="ctr"/>
            <a:r>
              <a:rPr lang="nb-NO" altLang="en-US" sz="2000" dirty="0"/>
              <a:t>2 uheldige og 1 kritikkverdig forhold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4652964"/>
            <a:ext cx="22733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71" y="4732339"/>
            <a:ext cx="2871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LMU April 2023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8E6F-9C44-44BB-A896-B188BCE320E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241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>
          <a:xfrm>
            <a:off x="2586182" y="535708"/>
            <a:ext cx="7624618" cy="867641"/>
          </a:xfrm>
        </p:spPr>
        <p:txBody>
          <a:bodyPr/>
          <a:lstStyle/>
          <a:p>
            <a:r>
              <a:rPr lang="nb-NO" altLang="en-US" dirty="0"/>
              <a:t>		HMS-avvik</a:t>
            </a:r>
            <a:endParaRPr lang="en-US" altLang="en-US" dirty="0"/>
          </a:p>
        </p:txBody>
      </p:sp>
      <p:sp>
        <p:nvSpPr>
          <p:cNvPr id="22531" name="Plassholder for innhold 2"/>
          <p:cNvSpPr>
            <a:spLocks noGrp="1"/>
          </p:cNvSpPr>
          <p:nvPr>
            <p:ph idx="1"/>
          </p:nvPr>
        </p:nvSpPr>
        <p:spPr>
          <a:xfrm>
            <a:off x="2319338" y="1306514"/>
            <a:ext cx="7696200" cy="36718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altLang="en-US" sz="2400" b="1" dirty="0"/>
              <a:t>Ingen saker om skade/ ulykke/ nestenulykke (0)</a:t>
            </a:r>
          </a:p>
          <a:p>
            <a:pPr marL="0" indent="0">
              <a:buNone/>
              <a:defRPr/>
            </a:pPr>
            <a:endParaRPr lang="nb-NO" altLang="en-US" sz="2400" dirty="0"/>
          </a:p>
          <a:p>
            <a:pPr marL="0" indent="0">
              <a:buNone/>
              <a:defRPr/>
            </a:pPr>
            <a:r>
              <a:rPr lang="nb-NO" altLang="en-US" sz="2400" b="1" dirty="0"/>
              <a:t>Potensiell fare HMS: </a:t>
            </a:r>
            <a:r>
              <a:rPr lang="nb-NO" altLang="en-US" b="1" dirty="0"/>
              <a:t>5</a:t>
            </a:r>
            <a:r>
              <a:rPr lang="nb-NO" altLang="en-US" sz="2400" b="1" dirty="0"/>
              <a:t> (</a:t>
            </a:r>
            <a:r>
              <a:rPr lang="nb-NO" altLang="en-US" b="1" dirty="0"/>
              <a:t>9</a:t>
            </a:r>
            <a:r>
              <a:rPr lang="nb-NO" altLang="en-US" sz="2400" b="1" dirty="0"/>
              <a:t>) </a:t>
            </a:r>
          </a:p>
          <a:p>
            <a:pPr>
              <a:defRPr/>
            </a:pPr>
            <a:r>
              <a:rPr lang="nb-NO" altLang="en-US" sz="2400" dirty="0"/>
              <a:t> </a:t>
            </a:r>
            <a:r>
              <a:rPr lang="nb-NO" altLang="en-US" dirty="0"/>
              <a:t>Ingen av disse var</a:t>
            </a:r>
            <a:r>
              <a:rPr lang="nb-NO" altLang="en-US" sz="2400" dirty="0"/>
              <a:t> koronarelatert</a:t>
            </a:r>
          </a:p>
          <a:p>
            <a:pPr>
              <a:defRPr/>
            </a:pPr>
            <a:r>
              <a:rPr lang="nb-NO" altLang="en-US" sz="2400" dirty="0"/>
              <a:t> </a:t>
            </a:r>
            <a:r>
              <a:rPr lang="nb-NO" altLang="en-US" dirty="0"/>
              <a:t>Ingen avdekket</a:t>
            </a:r>
            <a:r>
              <a:rPr lang="nb-NO" altLang="en-US" sz="2400" dirty="0"/>
              <a:t> uheldige eller kritikkverdige forhold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213226"/>
            <a:ext cx="22733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289425"/>
            <a:ext cx="2871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LMU April 2023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8E6F-9C44-44BB-A896-B188BCE320E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44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>
          <a:xfrm>
            <a:off x="1343025" y="260350"/>
            <a:ext cx="8867775" cy="1143000"/>
          </a:xfrm>
        </p:spPr>
        <p:txBody>
          <a:bodyPr/>
          <a:lstStyle/>
          <a:p>
            <a:r>
              <a:rPr lang="nb-NO" altLang="en-US" dirty="0"/>
              <a:t>		Andre forhold:</a:t>
            </a:r>
            <a:endParaRPr lang="en-US" altLang="en-US" dirty="0"/>
          </a:p>
        </p:txBody>
      </p:sp>
      <p:sp>
        <p:nvSpPr>
          <p:cNvPr id="22531" name="Plassholder for innhold 2"/>
          <p:cNvSpPr>
            <a:spLocks noGrp="1"/>
          </p:cNvSpPr>
          <p:nvPr>
            <p:ph idx="1"/>
          </p:nvPr>
        </p:nvSpPr>
        <p:spPr>
          <a:xfrm>
            <a:off x="2095501" y="1155700"/>
            <a:ext cx="7696200" cy="36718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altLang="en-US" sz="2400" b="1" dirty="0"/>
              <a:t>Andre kritikkverdige forhold: (</a:t>
            </a:r>
            <a:r>
              <a:rPr lang="nb-NO" altLang="en-US" b="1" dirty="0"/>
              <a:t>25</a:t>
            </a:r>
            <a:r>
              <a:rPr lang="nb-NO" altLang="en-US" sz="2400" b="1" dirty="0"/>
              <a:t>)</a:t>
            </a:r>
          </a:p>
          <a:p>
            <a:pPr>
              <a:defRPr/>
            </a:pPr>
            <a:r>
              <a:rPr lang="nb-NO" altLang="en-US" dirty="0"/>
              <a:t>4</a:t>
            </a:r>
            <a:r>
              <a:rPr lang="nb-NO" altLang="en-US" sz="2400" dirty="0"/>
              <a:t> avdekket uheldige forhold (3), ingen kritikkverdige forhold (0)</a:t>
            </a:r>
          </a:p>
          <a:p>
            <a:pPr marL="0" indent="0">
              <a:buNone/>
              <a:defRPr/>
            </a:pPr>
            <a:r>
              <a:rPr lang="nb-NO" altLang="en-US" sz="2400" b="1" dirty="0"/>
              <a:t>Andre forhold som bør forbedres </a:t>
            </a:r>
            <a:r>
              <a:rPr lang="nb-NO" altLang="en-US" b="1" dirty="0"/>
              <a:t>9</a:t>
            </a:r>
            <a:r>
              <a:rPr lang="nb-NO" altLang="en-US" sz="2400" b="1" dirty="0"/>
              <a:t> </a:t>
            </a:r>
            <a:r>
              <a:rPr lang="nb-NO" altLang="en-US" b="1" dirty="0"/>
              <a:t>(16</a:t>
            </a:r>
            <a:r>
              <a:rPr lang="nb-NO" altLang="en-US" sz="2400" b="1" dirty="0"/>
              <a:t>)</a:t>
            </a:r>
            <a:endParaRPr lang="nb-NO" altLang="en-US" sz="2400" dirty="0"/>
          </a:p>
          <a:p>
            <a:pPr>
              <a:defRPr/>
            </a:pPr>
            <a:r>
              <a:rPr lang="nb-NO" altLang="en-US" dirty="0"/>
              <a:t>1</a:t>
            </a:r>
            <a:r>
              <a:rPr lang="nb-NO" altLang="en-US" sz="2400" dirty="0"/>
              <a:t> avdekket uheldig forhold (0)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4418013"/>
            <a:ext cx="22733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497388"/>
            <a:ext cx="2871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LMU April 2023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8E6F-9C44-44BB-A896-B188BCE320E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86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>
          <a:xfrm>
            <a:off x="1054101" y="751949"/>
            <a:ext cx="10515600" cy="1325563"/>
          </a:xfrm>
        </p:spPr>
        <p:txBody>
          <a:bodyPr/>
          <a:lstStyle/>
          <a:p>
            <a:r>
              <a:rPr lang="nb-NO" altLang="en-US" dirty="0"/>
              <a:t>22 uheldige forhold avdekket om (21):</a:t>
            </a:r>
            <a:endParaRPr lang="en-US" altLang="en-US" dirty="0"/>
          </a:p>
        </p:txBody>
      </p:sp>
      <p:sp>
        <p:nvSpPr>
          <p:cNvPr id="22531" name="Plassholder for innhold 2"/>
          <p:cNvSpPr>
            <a:spLocks noGrp="1"/>
          </p:cNvSpPr>
          <p:nvPr>
            <p:ph idx="1"/>
          </p:nvPr>
        </p:nvSpPr>
        <p:spPr>
          <a:xfrm>
            <a:off x="961737" y="1414730"/>
            <a:ext cx="9434513" cy="50419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Med stor variasjon i alvorlighet er følgende uheldige forhold avdekket:</a:t>
            </a:r>
            <a:endParaRPr lang="en-US" dirty="0"/>
          </a:p>
          <a:p>
            <a:pPr lvl="0"/>
            <a:r>
              <a:rPr lang="nb-NO" dirty="0"/>
              <a:t>Uheldig kommunikasjon fra underviser.</a:t>
            </a:r>
            <a:endParaRPr lang="en-US" dirty="0"/>
          </a:p>
          <a:p>
            <a:pPr lvl="0"/>
            <a:r>
              <a:rPr lang="nb-NO" dirty="0"/>
              <a:t>Uheldig oppførsel fra underviser.</a:t>
            </a:r>
            <a:endParaRPr lang="en-US" dirty="0"/>
          </a:p>
          <a:p>
            <a:pPr lvl="0"/>
            <a:r>
              <a:rPr lang="nb-NO" dirty="0"/>
              <a:t>Student omtalt i brev til ekstern institusjon uten å være informert.</a:t>
            </a:r>
            <a:endParaRPr lang="en-US" dirty="0"/>
          </a:p>
          <a:p>
            <a:pPr lvl="0"/>
            <a:r>
              <a:rPr lang="nb-NO" dirty="0"/>
              <a:t>Diskriminerende utsagn fra medstudent.</a:t>
            </a:r>
            <a:endParaRPr lang="en-US" dirty="0"/>
          </a:p>
          <a:p>
            <a:pPr lvl="0"/>
            <a:r>
              <a:rPr lang="nb-NO" dirty="0"/>
              <a:t>Forsinket sensur.</a:t>
            </a:r>
            <a:endParaRPr lang="en-US" dirty="0"/>
          </a:p>
          <a:p>
            <a:pPr lvl="0"/>
            <a:r>
              <a:rPr lang="nb-NO" dirty="0"/>
              <a:t>Manglende veiledning/ oppfølging av masteroppgaven.</a:t>
            </a:r>
            <a:endParaRPr lang="en-US" dirty="0"/>
          </a:p>
          <a:p>
            <a:r>
              <a:rPr lang="nb-NO" dirty="0"/>
              <a:t>Uheldig behandling av student i forbindelse med et studentarrangement.</a:t>
            </a:r>
            <a:endParaRPr lang="en-US" dirty="0"/>
          </a:p>
          <a:p>
            <a:endParaRPr lang="en-US" dirty="0"/>
          </a:p>
          <a:p>
            <a:endParaRPr lang="nb-NO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LMU April 2023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8E6F-9C44-44BB-A896-B188BCE320E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5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>
          <a:xfrm>
            <a:off x="866775" y="465621"/>
            <a:ext cx="11228243" cy="1325563"/>
          </a:xfrm>
        </p:spPr>
        <p:txBody>
          <a:bodyPr/>
          <a:lstStyle/>
          <a:p>
            <a:r>
              <a:rPr lang="nb-NO" altLang="en-US" dirty="0"/>
              <a:t>forts. uheldige forhold avdekket:</a:t>
            </a:r>
            <a:endParaRPr lang="en-US" altLang="en-US" dirty="0"/>
          </a:p>
        </p:txBody>
      </p:sp>
      <p:sp>
        <p:nvSpPr>
          <p:cNvPr id="22531" name="Plassholder for innhold 2"/>
          <p:cNvSpPr>
            <a:spLocks noGrp="1"/>
          </p:cNvSpPr>
          <p:nvPr>
            <p:ph idx="1"/>
          </p:nvPr>
        </p:nvSpPr>
        <p:spPr>
          <a:xfrm>
            <a:off x="866775" y="1219200"/>
            <a:ext cx="10650969" cy="5522913"/>
          </a:xfrm>
        </p:spPr>
        <p:txBody>
          <a:bodyPr/>
          <a:lstStyle/>
          <a:p>
            <a:pPr lvl="0"/>
            <a:r>
              <a:rPr lang="nb-NO" dirty="0"/>
              <a:t>Utilstrekkelige prosedyrer for å sikre anonymitet ved levering av obligatoriske oppgaver på et emne.</a:t>
            </a:r>
            <a:endParaRPr lang="en-US" dirty="0"/>
          </a:p>
          <a:p>
            <a:pPr lvl="0"/>
            <a:r>
              <a:rPr lang="nb-NO" dirty="0"/>
              <a:t>Flere saker gjeldende forstyrrende oppførsel fra studenter.</a:t>
            </a:r>
            <a:endParaRPr lang="en-US" dirty="0"/>
          </a:p>
          <a:p>
            <a:pPr lvl="0"/>
            <a:r>
              <a:rPr lang="nb-NO" dirty="0"/>
              <a:t>Ikke fulgt offisielle prosedyrer ved mistanke om juks eller plagiat.</a:t>
            </a:r>
            <a:endParaRPr lang="en-US" dirty="0"/>
          </a:p>
          <a:p>
            <a:pPr lvl="0"/>
            <a:r>
              <a:rPr lang="nb-NO" dirty="0"/>
              <a:t>Uakseptabel adferd fra medstudenter.</a:t>
            </a:r>
            <a:endParaRPr lang="en-US" dirty="0"/>
          </a:p>
          <a:p>
            <a:pPr lvl="0"/>
            <a:r>
              <a:rPr lang="nb-NO" dirty="0"/>
              <a:t>Student opplever ubehagelig oppmerksomhet fra ansatt.</a:t>
            </a:r>
            <a:endParaRPr lang="en-US" dirty="0"/>
          </a:p>
          <a:p>
            <a:pPr lvl="0" eaLnBrk="0" fontAlgn="base" hangingPunct="0"/>
            <a:r>
              <a:rPr lang="nb-NO" dirty="0"/>
              <a:t>Uakseptabel adferd – seksuell uønsket oppmerksomhet fra medstudent.</a:t>
            </a:r>
            <a:endParaRPr lang="en-US" dirty="0"/>
          </a:p>
          <a:p>
            <a:pPr lvl="0"/>
            <a:r>
              <a:rPr lang="nb-NO" dirty="0"/>
              <a:t>Dårlig informasjon som har påvirket læringsmiljøet negativt.</a:t>
            </a:r>
            <a:endParaRPr lang="en-US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LMU April 2023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8E6F-9C44-44BB-A896-B188BCE320E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16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/>
          </p:nvPr>
        </p:nvSpPr>
        <p:spPr>
          <a:xfrm>
            <a:off x="926757" y="779658"/>
            <a:ext cx="9971372" cy="1325563"/>
          </a:xfrm>
        </p:spPr>
        <p:txBody>
          <a:bodyPr/>
          <a:lstStyle/>
          <a:p>
            <a:r>
              <a:rPr lang="nb-NO" altLang="en-US" dirty="0"/>
              <a:t>4 kritikkverdige forhold avdekket (3):</a:t>
            </a:r>
            <a:endParaRPr lang="en-US" altLang="en-US" dirty="0"/>
          </a:p>
        </p:txBody>
      </p:sp>
      <p:sp>
        <p:nvSpPr>
          <p:cNvPr id="23555" name="Plassholder for innhold 2"/>
          <p:cNvSpPr>
            <a:spLocks noGrp="1"/>
          </p:cNvSpPr>
          <p:nvPr>
            <p:ph idx="1"/>
          </p:nvPr>
        </p:nvSpPr>
        <p:spPr>
          <a:xfrm>
            <a:off x="926757" y="1698956"/>
            <a:ext cx="10416746" cy="4351338"/>
          </a:xfrm>
        </p:spPr>
        <p:txBody>
          <a:bodyPr/>
          <a:lstStyle/>
          <a:p>
            <a:pPr lvl="0"/>
            <a:r>
              <a:rPr lang="nb-NO" dirty="0"/>
              <a:t>Uakseptabel adferd fra student på studiestart-arrangement</a:t>
            </a:r>
            <a:endParaRPr lang="en-US" dirty="0"/>
          </a:p>
          <a:p>
            <a:pPr lvl="0"/>
            <a:r>
              <a:rPr lang="nb-NO" dirty="0"/>
              <a:t>Seksuell trakassering fra student i privat sammenheng etter arrangement i studiestart</a:t>
            </a:r>
            <a:endParaRPr lang="en-US" dirty="0"/>
          </a:p>
          <a:p>
            <a:pPr lvl="0"/>
            <a:r>
              <a:rPr lang="nb-NO" dirty="0"/>
              <a:t>Kritikkverdig adferd fra student</a:t>
            </a:r>
          </a:p>
          <a:p>
            <a:pPr lvl="0"/>
            <a:r>
              <a:rPr lang="nb-NO" dirty="0"/>
              <a:t>Uakseptabel adferd fra student- videresendt til skikkethetsvurdering</a:t>
            </a:r>
            <a:endParaRPr lang="en-US" dirty="0"/>
          </a:p>
          <a:p>
            <a:pPr marL="0" indent="0">
              <a:buNone/>
            </a:pPr>
            <a:endParaRPr lang="nb-NO" altLang="en-US" sz="2400" dirty="0"/>
          </a:p>
          <a:p>
            <a:endParaRPr lang="nb-NO" altLang="en-US" sz="1800" dirty="0"/>
          </a:p>
          <a:p>
            <a:endParaRPr lang="nb-NO" altLang="en-US" sz="18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LMU April 2023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8E6F-9C44-44BB-A896-B188BCE320E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7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76300" y="360045"/>
            <a:ext cx="10955654" cy="542658"/>
          </a:xfrm>
        </p:spPr>
        <p:txBody>
          <a:bodyPr/>
          <a:lstStyle/>
          <a:p>
            <a:r>
              <a:rPr lang="nb-NO" dirty="0"/>
              <a:t>Ferdigbehandling av saker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8"/>
          </p:nvPr>
        </p:nvSpPr>
        <p:spPr>
          <a:xfrm>
            <a:off x="876300" y="1036544"/>
            <a:ext cx="10955654" cy="48173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32 saker er ikke ferdig behandlet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er en dobling av saker som ikke er ferdig behandlet fra året før.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18 av disse er ved Det medisinske fakultet som selv kommenterer antallet slik: </a:t>
            </a:r>
          </a:p>
          <a:p>
            <a:pPr marL="0" indent="0"/>
            <a:r>
              <a:rPr lang="nb-NO" i="1" dirty="0"/>
              <a:t>«De fleste sakene er i realiteten avsluttet, men er formelt åpne da endelig rapport ikke er skrevet».</a:t>
            </a:r>
          </a:p>
        </p:txBody>
      </p:sp>
    </p:spTree>
    <p:extLst>
      <p:ext uri="{BB962C8B-B14F-4D97-AF65-F5344CB8AC3E}">
        <p14:creationId xmlns:p14="http://schemas.microsoft.com/office/powerpoint/2010/main" val="29250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LMU April 2023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 for 2022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b-NO" dirty="0">
                <a:solidFill>
                  <a:schemeClr val="tx1"/>
                </a:solidFill>
              </a:rPr>
              <a:t>Ingen endring i antall innkomne saker fra året før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b-NO" dirty="0">
                <a:solidFill>
                  <a:schemeClr val="tx1"/>
                </a:solidFill>
              </a:rPr>
              <a:t>Fortsatt nedgang i koronarelaterte saker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dirty="0">
                <a:solidFill>
                  <a:schemeClr val="tx1"/>
                </a:solidFill>
              </a:rPr>
              <a:t> 20 % nedgang i varslingssaker, men på samme nivå som 2019 og 2020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dirty="0">
                <a:solidFill>
                  <a:schemeClr val="tx1"/>
                </a:solidFill>
              </a:rPr>
              <a:t> Uendret omfang saker gjeldende seksuell trakassering eller uønsket seksuell oppmerksomhet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dirty="0">
                <a:solidFill>
                  <a:schemeClr val="tx1"/>
                </a:solidFill>
              </a:rPr>
              <a:t> Uendret omfang av uheldige og kritikkverdige forhold som er avdekket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A0000"/>
                </a:solidFill>
              </a:rPr>
              <a:t>Behov for økt fokus på ferdigstillelse av saker</a:t>
            </a:r>
            <a:endParaRPr lang="en-US" dirty="0">
              <a:solidFill>
                <a:srgbClr val="0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LMU April 2023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 for 2022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b-NO" dirty="0">
                <a:solidFill>
                  <a:schemeClr val="tx1"/>
                </a:solidFill>
              </a:rPr>
              <a:t>Ingen endring i antall innkomne saker fra året før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b-NO" dirty="0">
                <a:solidFill>
                  <a:schemeClr val="tx1"/>
                </a:solidFill>
              </a:rPr>
              <a:t>Fortsatt nedgang i koronarelaterte saker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dirty="0">
                <a:solidFill>
                  <a:schemeClr val="tx1"/>
                </a:solidFill>
              </a:rPr>
              <a:t> 20 % nedgang i varslingssaker, men på samme nivå som 2019 og 2020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dirty="0">
                <a:solidFill>
                  <a:schemeClr val="tx1"/>
                </a:solidFill>
              </a:rPr>
              <a:t> Uendret omfang saker gjeldende seksuell trakassering eller uønsket seksuell oppmerksomhet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dirty="0">
                <a:solidFill>
                  <a:schemeClr val="tx1"/>
                </a:solidFill>
              </a:rPr>
              <a:t> Uendret omfang av uheldige og kritikkverdige forhold som er avdekket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A0000"/>
                </a:solidFill>
              </a:rPr>
              <a:t>Behov for økt fokus på ferdigstillelse av saker</a:t>
            </a:r>
            <a:endParaRPr lang="en-US" dirty="0">
              <a:solidFill>
                <a:srgbClr val="0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Lovpålagt rapportering jfr. </a:t>
            </a:r>
            <a:r>
              <a:rPr lang="nb-NO" dirty="0" err="1"/>
              <a:t>uhl</a:t>
            </a:r>
            <a:r>
              <a:rPr lang="nb-NO" dirty="0"/>
              <a:t>. § 4-3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8"/>
          </p:nvPr>
        </p:nvSpPr>
        <p:spPr>
          <a:xfrm>
            <a:off x="360044" y="1550518"/>
            <a:ext cx="11471910" cy="4090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nb-NO" dirty="0"/>
              <a:t>Institusjonenes arbeid med læringsmiljøet skal dokumenteres og inngå som en del av institusjonenes interne system for kvalitetssikring etter § 1-6.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dirty="0"/>
              <a:t>Studenter har rett til å varsle om kritikkverdige forhold og gjengjeldelse mot studenten som varsler er forbudt.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err="1"/>
              <a:t>UiO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innenfor</a:t>
            </a:r>
            <a:r>
              <a:rPr lang="en-US" dirty="0"/>
              <a:t> </a:t>
            </a:r>
            <a:r>
              <a:rPr lang="en-US" dirty="0" err="1"/>
              <a:t>sitt</a:t>
            </a:r>
            <a:r>
              <a:rPr lang="en-US" dirty="0"/>
              <a:t> </a:t>
            </a:r>
            <a:r>
              <a:rPr lang="en-US" dirty="0" err="1"/>
              <a:t>ansvarsområde</a:t>
            </a:r>
            <a:r>
              <a:rPr lang="en-US" dirty="0"/>
              <a:t> </a:t>
            </a:r>
            <a:r>
              <a:rPr lang="en-US" dirty="0" err="1"/>
              <a:t>arbeide</a:t>
            </a:r>
            <a:r>
              <a:rPr lang="en-US" dirty="0"/>
              <a:t> for å </a:t>
            </a:r>
            <a:r>
              <a:rPr lang="en-US" dirty="0" err="1"/>
              <a:t>forebygge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forhindre</a:t>
            </a:r>
            <a:r>
              <a:rPr lang="en-US" dirty="0"/>
              <a:t> </a:t>
            </a:r>
            <a:r>
              <a:rPr lang="en-US" dirty="0" err="1"/>
              <a:t>trakassering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seksuell</a:t>
            </a:r>
            <a:r>
              <a:rPr lang="en-US" dirty="0"/>
              <a:t> </a:t>
            </a:r>
            <a:r>
              <a:rPr lang="en-US" dirty="0" err="1"/>
              <a:t>trakassering</a:t>
            </a:r>
            <a:r>
              <a:rPr lang="en-US" dirty="0"/>
              <a:t>, </a:t>
            </a:r>
            <a:r>
              <a:rPr lang="en-US" dirty="0" err="1"/>
              <a:t>jf</a:t>
            </a:r>
            <a:r>
              <a:rPr lang="en-US" dirty="0"/>
              <a:t>. </a:t>
            </a:r>
            <a:r>
              <a:rPr lang="en-US" dirty="0" err="1"/>
              <a:t>likestillings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diskrimineringsloven</a:t>
            </a:r>
            <a:r>
              <a:rPr lang="en-US" dirty="0"/>
              <a:t> § 13. </a:t>
            </a:r>
            <a:r>
              <a:rPr lang="nb-NO" dirty="0"/>
              <a:t> </a:t>
            </a:r>
          </a:p>
          <a:p>
            <a:pPr marL="0" indent="0">
              <a:defRPr/>
            </a:pPr>
            <a:r>
              <a:rPr lang="en-US" dirty="0"/>
              <a:t> </a:t>
            </a:r>
            <a:r>
              <a:rPr lang="nb-NO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/>
              <a:t>Totalt antall innkomne og behandlede saker i SI FRA-systemet </a:t>
            </a:r>
            <a:br>
              <a:rPr lang="nb-NO" sz="2800" b="1" dirty="0"/>
            </a:br>
            <a:r>
              <a:rPr lang="nb-NO" sz="2800" b="1" dirty="0"/>
              <a:t>for studenter fra 2018- 2022.</a:t>
            </a:r>
            <a:endParaRPr lang="en-US" sz="28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C601950-E094-14C5-5738-2D21E8287537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517886740"/>
              </p:ext>
            </p:extLst>
          </p:nvPr>
        </p:nvGraphicFramePr>
        <p:xfrm>
          <a:off x="360363" y="1082675"/>
          <a:ext cx="11471275" cy="505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654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US" sz="3600" dirty="0"/>
              <a:t>Hvorfor differanse i innkomne og behandlede saker?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b-NO" altLang="en-US" dirty="0">
                <a:solidFill>
                  <a:schemeClr val="tx1"/>
                </a:solidFill>
              </a:rPr>
              <a:t>Like saker slås sammen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b-NO" altLang="nb-NO" dirty="0">
                <a:solidFill>
                  <a:schemeClr val="tx1"/>
                </a:solidFill>
              </a:rPr>
              <a:t>Saker overføres andre enheter for behandling:</a:t>
            </a:r>
          </a:p>
          <a:p>
            <a:pPr marL="0" lvl="0" indent="0">
              <a:defRPr/>
            </a:pPr>
            <a:r>
              <a:rPr lang="nb-NO" altLang="en-US" dirty="0">
                <a:solidFill>
                  <a:prstClr val="black"/>
                </a:solidFill>
              </a:rPr>
              <a:t>	10 saker sendt til Eiendomsavdelingen for tiltak (2)</a:t>
            </a:r>
          </a:p>
          <a:p>
            <a:pPr marL="0" indent="0">
              <a:defRPr/>
            </a:pPr>
            <a:r>
              <a:rPr lang="nb-NO" altLang="nb-NO" dirty="0">
                <a:solidFill>
                  <a:schemeClr val="tx1"/>
                </a:solidFill>
              </a:rPr>
              <a:t>	6 saker gjelder tvil om skikkethet (2)</a:t>
            </a:r>
          </a:p>
          <a:p>
            <a:pPr marL="0" lvl="0" indent="0">
              <a:defRPr/>
            </a:pPr>
            <a:r>
              <a:rPr lang="nb-NO" altLang="en-US" dirty="0">
                <a:solidFill>
                  <a:prstClr val="black"/>
                </a:solidFill>
              </a:rPr>
              <a:t>	3 saker overført til sentral behandling (1)</a:t>
            </a:r>
          </a:p>
          <a:p>
            <a:pPr marL="0" indent="0">
              <a:defRPr/>
            </a:pPr>
            <a:r>
              <a:rPr lang="nb-NO" altLang="nb-NO" dirty="0">
                <a:solidFill>
                  <a:schemeClr val="tx1"/>
                </a:solidFill>
              </a:rPr>
              <a:t>	1 sak gjeldende personvern (2)</a:t>
            </a:r>
            <a:endParaRPr lang="nb-NO" altLang="en-US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nb-NO" altLang="en-US" dirty="0">
                <a:solidFill>
                  <a:schemeClr val="tx1"/>
                </a:solidFill>
              </a:rPr>
              <a:t>	Ingen saker innmeldt som HMS avvik (2) eller forskningsetikk (0)</a:t>
            </a:r>
            <a:endParaRPr lang="nb-NO" alt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altLang="nb-NO" dirty="0">
                <a:solidFill>
                  <a:schemeClr val="tx1"/>
                </a:solidFill>
              </a:rPr>
              <a:t> 15 saker overført fra 2021 (19)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altLang="en-US" dirty="0">
                <a:solidFill>
                  <a:schemeClr val="tx1"/>
                </a:solidFill>
              </a:rPr>
              <a:t> 3 saker vurdert som feilsendt (5)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sz="3600" dirty="0"/>
              <a:t>Antall saker behandlet som varsel, klage, ros </a:t>
            </a:r>
            <a:br>
              <a:rPr lang="nb-NO" altLang="nb-NO" sz="3600" dirty="0"/>
            </a:br>
            <a:r>
              <a:rPr lang="nb-NO" altLang="nb-NO" sz="3600" dirty="0"/>
              <a:t>fra 2016 - 2022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0CBDF9-9225-2521-648D-E0840FA02A51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4100118186"/>
              </p:ext>
            </p:extLst>
          </p:nvPr>
        </p:nvGraphicFramePr>
        <p:xfrm>
          <a:off x="360044" y="1244600"/>
          <a:ext cx="11471275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918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60044" y="360044"/>
            <a:ext cx="11471910" cy="759771"/>
          </a:xfrm>
        </p:spPr>
        <p:txBody>
          <a:bodyPr/>
          <a:lstStyle/>
          <a:p>
            <a:pPr algn="ctr"/>
            <a:r>
              <a:rPr lang="nb-NO" sz="2800" dirty="0"/>
              <a:t>Antall varsler, klager og positive tilbakemeldinger fordelt på fakultet</a:t>
            </a:r>
            <a:br>
              <a:rPr lang="nb-NO" sz="2800" dirty="0"/>
            </a:br>
            <a:r>
              <a:rPr lang="nb-NO" sz="2800" dirty="0"/>
              <a:t>2022</a:t>
            </a:r>
            <a:br>
              <a:rPr lang="nb-NO" sz="2800" dirty="0"/>
            </a:br>
            <a:endParaRPr lang="en-US" sz="2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51B9556-AF7D-D0A7-4721-6DF5CDD63C69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565488227"/>
              </p:ext>
            </p:extLst>
          </p:nvPr>
        </p:nvGraphicFramePr>
        <p:xfrm>
          <a:off x="360363" y="1082675"/>
          <a:ext cx="11471275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55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LMU April 2023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dirty="0"/>
              <a:t>Prosentandel SI FRA-saker per fakultet i forhold til studenttall (semesterregistrert H 2022)</a:t>
            </a:r>
            <a:endParaRPr lang="en-US" sz="28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49A806A-F7E8-9FBB-B178-7E60D07292F9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138936195"/>
              </p:ext>
            </p:extLst>
          </p:nvPr>
        </p:nvGraphicFramePr>
        <p:xfrm>
          <a:off x="360363" y="1082675"/>
          <a:ext cx="11471275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905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>
          <a:xfrm>
            <a:off x="911514" y="1525273"/>
            <a:ext cx="9190181" cy="4738255"/>
          </a:xfrm>
        </p:spPr>
        <p:txBody>
          <a:bodyPr/>
          <a:lstStyle/>
          <a:p>
            <a:pPr algn="ctr"/>
            <a:r>
              <a:rPr lang="nb-NO" altLang="en-US" sz="2400" dirty="0"/>
              <a:t>gjelder forhold som bør forbedres ved læringsmiljøet (72):</a:t>
            </a:r>
            <a:br>
              <a:rPr lang="nb-NO" altLang="en-US" sz="2400" dirty="0"/>
            </a:br>
            <a:br>
              <a:rPr lang="nb-NO" altLang="en-US" sz="2400" dirty="0"/>
            </a:br>
            <a:r>
              <a:rPr lang="nb-NO" altLang="en-US" sz="2400" dirty="0"/>
              <a:t>- undervisning</a:t>
            </a:r>
            <a:br>
              <a:rPr lang="nb-NO" altLang="en-US" sz="2400" dirty="0"/>
            </a:br>
            <a:r>
              <a:rPr lang="nb-NO" altLang="en-US" sz="2400" dirty="0"/>
              <a:t> - faglige tilbakemeldinger</a:t>
            </a:r>
            <a:br>
              <a:rPr lang="nb-NO" altLang="en-US" sz="2400" dirty="0"/>
            </a:br>
            <a:r>
              <a:rPr lang="nb-NO" altLang="en-US" sz="2400" dirty="0"/>
              <a:t>- organiseringen av studiene </a:t>
            </a:r>
            <a:br>
              <a:rPr lang="nb-NO" altLang="en-US" sz="2400" dirty="0"/>
            </a:br>
            <a:r>
              <a:rPr lang="nb-NO" altLang="en-US" sz="2400" dirty="0"/>
              <a:t>- forsinket sensur</a:t>
            </a:r>
            <a:br>
              <a:rPr lang="nb-NO" altLang="en-US" sz="2400" dirty="0"/>
            </a:br>
            <a:br>
              <a:rPr lang="nb-NO" altLang="en-US" sz="2400" dirty="0">
                <a:solidFill>
                  <a:srgbClr val="FF0000"/>
                </a:solidFill>
              </a:rPr>
            </a:br>
            <a:br>
              <a:rPr lang="nb-NO" altLang="en-US" sz="2400" dirty="0">
                <a:solidFill>
                  <a:srgbClr val="FF0000"/>
                </a:solidFill>
              </a:rPr>
            </a:br>
            <a:br>
              <a:rPr lang="nb-NO" altLang="en-US" sz="2400" dirty="0">
                <a:solidFill>
                  <a:srgbClr val="FF0000"/>
                </a:solidFill>
              </a:rPr>
            </a:b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4600" y="4365625"/>
            <a:ext cx="7696200" cy="1728788"/>
          </a:xfrm>
        </p:spPr>
        <p:txBody>
          <a:bodyPr/>
          <a:lstStyle/>
          <a:p>
            <a:pPr>
              <a:defRPr/>
            </a:pPr>
            <a:endParaRPr lang="nb-NO" dirty="0"/>
          </a:p>
          <a:p>
            <a:pPr marL="0" indent="0">
              <a:buNone/>
              <a:defRPr/>
            </a:pPr>
            <a:endParaRPr lang="nb-NO" dirty="0"/>
          </a:p>
          <a:p>
            <a:pPr marL="0" indent="0">
              <a:buNone/>
              <a:defRPr/>
            </a:pPr>
            <a:endParaRPr lang="nb-NO" dirty="0"/>
          </a:p>
          <a:p>
            <a:pPr marL="0" indent="0">
              <a:buNone/>
              <a:defRPr/>
            </a:pPr>
            <a:endParaRPr lang="nb-NO" dirty="0"/>
          </a:p>
          <a:p>
            <a:pPr>
              <a:defRPr/>
            </a:pPr>
            <a:endParaRPr lang="nb-NO" dirty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9" y="4868863"/>
            <a:ext cx="2871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3448050" y="267855"/>
            <a:ext cx="4339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b-NO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ヒラギノ角ゴ Pro W3" charset="-128"/>
              </a:rPr>
              <a:t>54 saker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LMU April 2023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8E6F-9C44-44BB-A896-B188BCE320E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0391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purl.org/dc/elements/1.1/"/>
    <ds:schemaRef ds:uri="45a9c032-1c21-4297-bc4a-1b0e359a6c15"/>
    <ds:schemaRef ds:uri="http://schemas.microsoft.com/office/2006/documentManagement/types"/>
    <ds:schemaRef ds:uri="e5e35b8c-bb2a-40e7-acd7-beed1d1f14b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4376</TotalTime>
  <Words>890</Words>
  <Application>Microsoft Office PowerPoint</Application>
  <PresentationFormat>Widescreen</PresentationFormat>
  <Paragraphs>138</Paragraphs>
  <Slides>18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Arial, sans-serif</vt:lpstr>
      <vt:lpstr>Calibri</vt:lpstr>
      <vt:lpstr>Wingdings</vt:lpstr>
      <vt:lpstr>Office-tema</vt:lpstr>
      <vt:lpstr>think-cell Slide</vt:lpstr>
      <vt:lpstr>Rapportering fra studentenes Si fra-system 2022</vt:lpstr>
      <vt:lpstr>Konklusjon for 2022</vt:lpstr>
      <vt:lpstr>Lovpålagt rapportering jfr. uhl. § 4-3</vt:lpstr>
      <vt:lpstr>Totalt antall innkomne og behandlede saker i SI FRA-systemet  for studenter fra 2018- 2022.</vt:lpstr>
      <vt:lpstr>Hvorfor differanse i innkomne og behandlede saker?</vt:lpstr>
      <vt:lpstr>Antall saker behandlet som varsel, klage, ros  fra 2016 - 2022</vt:lpstr>
      <vt:lpstr>Antall varsler, klager og positive tilbakemeldinger fordelt på fakultet 2022 </vt:lpstr>
      <vt:lpstr>Prosentandel SI FRA-saker per fakultet i forhold til studenttall (semesterregistrert H 2022)</vt:lpstr>
      <vt:lpstr>gjelder forhold som bør forbedres ved læringsmiljøet (72):  - undervisning  - faglige tilbakemeldinger - organiseringen av studiene  - forsinket sensur    </vt:lpstr>
      <vt:lpstr> 47 saker gjelder forstyrrende eller uakseptabel adferd fra medstudenter eller ansatte</vt:lpstr>
      <vt:lpstr>8 saker  Seksuell trakassering eller annen uønsket seksuell oppmerksomhet (9)</vt:lpstr>
      <vt:lpstr>  HMS-avvik</vt:lpstr>
      <vt:lpstr>  Andre forhold:</vt:lpstr>
      <vt:lpstr>22 uheldige forhold avdekket om (21):</vt:lpstr>
      <vt:lpstr>forts. uheldige forhold avdekket:</vt:lpstr>
      <vt:lpstr>4 kritikkverdige forhold avdekket (3):</vt:lpstr>
      <vt:lpstr>Ferdigbehandling av saker</vt:lpstr>
      <vt:lpstr>Konklusjon for 2022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Rapportering fra studentenes Si fra-system 2022</dc:title>
  <dc:creator>Ellen Marie Tefre</dc:creator>
  <cp:lastModifiedBy>Ellen Marie Tefre</cp:lastModifiedBy>
  <cp:revision>36</cp:revision>
  <dcterms:created xsi:type="dcterms:W3CDTF">2023-02-10T09:18:19Z</dcterms:created>
  <dcterms:modified xsi:type="dcterms:W3CDTF">2023-03-28T09:58:10Z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