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64" r:id="rId8"/>
    <p:sldId id="267" r:id="rId9"/>
    <p:sldId id="258" r:id="rId10"/>
    <p:sldId id="259" r:id="rId11"/>
    <p:sldId id="260" r:id="rId12"/>
    <p:sldId id="261" r:id="rId13"/>
    <p:sldId id="263" r:id="rId14"/>
    <p:sldId id="262" r:id="rId15"/>
    <p:sldId id="268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1B97F-A2F9-4716-A429-CC83CDCCFDF3}" v="2" dt="2023-11-02T07:30:05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93B-4E87-49AF-8AB3-A553D96D3D95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044F-B9EC-47AE-86BC-FD4C4D6ABC1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EEF043-02CC-4BF8-B678-AC4DA7CAC31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1356" y="6454751"/>
            <a:ext cx="1681687" cy="168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34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eiendom/vare-byggeprosjekter/livsvitenskapsbygget/index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5101A90-2BCC-75E3-F500-8F03F7B4AD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D1DEAE-7BE3-CF57-BC14-ED823D3A78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DEACA45-D1E0-5F64-F08E-55AD4B2E6B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D0CAD6-EEBB-CC69-8948-61550E154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C3568A-C7CA-1B5E-1DC9-542E7F8F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 læringsmiljø ved UiO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ABB3F10-B32A-3907-0B44-8CB990E48C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Læringsmiljøutvalget 6. november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DAC5F8-91A4-6C36-D9C2-86B88489A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Leif Johnny Johannessen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CA2E6E0-661F-0028-9FEB-D415EB9D2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Plan- og prosjektdirektør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EF4479B-69E2-2991-0303-D8D711E543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Eiendomsavdelingen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31.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1B3A1331-98BD-E435-ECA2-AB4F290F38F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tretch/>
        </p:blipFill>
        <p:spPr>
          <a:xfrm>
            <a:off x="1804810" y="357187"/>
            <a:ext cx="8246477" cy="6143625"/>
          </a:xfr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CFF82A5A-9AC4-C70F-F9DE-225B0BA094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69B0D26-8AD9-089E-4F4C-E964254776DB}"/>
              </a:ext>
            </a:extLst>
          </p:cNvPr>
          <p:cNvSpPr/>
          <p:nvPr/>
        </p:nvSpPr>
        <p:spPr>
          <a:xfrm>
            <a:off x="5928048" y="582469"/>
            <a:ext cx="3984171" cy="401871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1600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13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CE0ACB0-6893-E96F-5A13-41EC6152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6" y="135685"/>
            <a:ext cx="9640082" cy="555035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1F74554-D7EE-84A6-6121-EA4CDFD074C9}"/>
              </a:ext>
            </a:extLst>
          </p:cNvPr>
          <p:cNvSpPr txBox="1"/>
          <p:nvPr/>
        </p:nvSpPr>
        <p:spPr>
          <a:xfrm>
            <a:off x="2357775" y="578695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dirty="0" err="1">
                <a:hlinkClick r:id="rId3"/>
              </a:rPr>
              <a:t>Livsvitenskapsbygget</a:t>
            </a:r>
            <a:r>
              <a:rPr lang="nn-NO" dirty="0">
                <a:hlinkClick r:id="rId3"/>
              </a:rPr>
              <a:t> - Universitetet i Oslo (uio.no)</a:t>
            </a:r>
            <a:r>
              <a:rPr lang="nn-NO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187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E555F1E5-68E3-8C84-7918-8476A6646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78AC1492-0E5A-3BB7-38EF-5F8E659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B7508C48-7A38-7EF7-B8C6-C8B19B4B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4"/>
            <a:ext cx="5489214" cy="1212875"/>
          </a:xfrm>
        </p:spPr>
        <p:txBody>
          <a:bodyPr/>
          <a:lstStyle/>
          <a:p>
            <a:r>
              <a:rPr lang="en-US" sz="2800" dirty="0" err="1"/>
              <a:t>UiOs</a:t>
            </a:r>
            <a:r>
              <a:rPr lang="en-US" sz="2800" dirty="0"/>
              <a:t> </a:t>
            </a:r>
            <a:r>
              <a:rPr lang="en-US" sz="2800" dirty="0" err="1"/>
              <a:t>eiendommer</a:t>
            </a:r>
            <a:r>
              <a:rPr lang="en-US" sz="2800" dirty="0"/>
              <a:t> </a:t>
            </a:r>
            <a:r>
              <a:rPr lang="en-US" sz="2800" dirty="0" err="1"/>
              <a:t>skal</a:t>
            </a:r>
            <a:r>
              <a:rPr lang="en-US" sz="2800" dirty="0"/>
              <a:t> </a:t>
            </a:r>
            <a:r>
              <a:rPr lang="en-US" sz="2800" dirty="0" err="1"/>
              <a:t>bidra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studentopplevelsen</a:t>
            </a:r>
            <a:r>
              <a:rPr lang="en-US" sz="2800" dirty="0"/>
              <a:t> og et </a:t>
            </a:r>
            <a:r>
              <a:rPr lang="en-US" sz="2800" dirty="0" err="1"/>
              <a:t>godt</a:t>
            </a:r>
            <a:r>
              <a:rPr lang="en-US" sz="2800" dirty="0"/>
              <a:t> </a:t>
            </a:r>
            <a:r>
              <a:rPr lang="en-US" sz="2800" dirty="0" err="1"/>
              <a:t>læringsmiljø</a:t>
            </a:r>
            <a:endParaRPr lang="en-US" sz="2800" dirty="0"/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87149106-40E5-0AA4-BF34-E6B602A7EC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</p:spPr>
        <p:txBody>
          <a:bodyPr/>
          <a:lstStyle/>
          <a:p>
            <a:r>
              <a:rPr lang="en-US" sz="2000" dirty="0" err="1"/>
              <a:t>Bruke</a:t>
            </a:r>
            <a:r>
              <a:rPr lang="en-US" sz="2000" dirty="0"/>
              <a:t> </a:t>
            </a:r>
            <a:r>
              <a:rPr lang="en-US" sz="2000" dirty="0" err="1"/>
              <a:t>fagkompetansen</a:t>
            </a:r>
            <a:r>
              <a:rPr lang="en-US" sz="2000" dirty="0"/>
              <a:t> hos LINK</a:t>
            </a:r>
          </a:p>
          <a:p>
            <a:r>
              <a:rPr lang="en-US" sz="2000" dirty="0" err="1"/>
              <a:t>Gjennomført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rekke</a:t>
            </a:r>
            <a:r>
              <a:rPr lang="en-US" sz="2000" dirty="0"/>
              <a:t> </a:t>
            </a:r>
            <a:r>
              <a:rPr lang="en-US" sz="2000" dirty="0" err="1"/>
              <a:t>tiltak</a:t>
            </a:r>
            <a:r>
              <a:rPr lang="en-US" sz="2000" dirty="0"/>
              <a:t> </a:t>
            </a:r>
            <a:r>
              <a:rPr lang="en-US" sz="2000" dirty="0" err="1"/>
              <a:t>knyttet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læringssentre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fleksible</a:t>
            </a:r>
            <a:r>
              <a:rPr lang="en-US" sz="2000" dirty="0"/>
              <a:t> rom og </a:t>
            </a:r>
            <a:r>
              <a:rPr lang="en-US" sz="2000" dirty="0" err="1"/>
              <a:t>uformelle</a:t>
            </a:r>
            <a:r>
              <a:rPr lang="en-US" sz="2000" dirty="0"/>
              <a:t> </a:t>
            </a:r>
            <a:r>
              <a:rPr lang="en-US" sz="2000" dirty="0" err="1"/>
              <a:t>læringsmiljøer</a:t>
            </a:r>
            <a:endParaRPr lang="en-US" sz="2000" dirty="0"/>
          </a:p>
          <a:p>
            <a:r>
              <a:rPr lang="en-US" sz="2000" dirty="0" err="1"/>
              <a:t>Samarbeid</a:t>
            </a:r>
            <a:r>
              <a:rPr lang="en-US" sz="2000" dirty="0"/>
              <a:t> med </a:t>
            </a:r>
            <a:r>
              <a:rPr lang="en-US" sz="2000" dirty="0" err="1"/>
              <a:t>SiO</a:t>
            </a:r>
            <a:r>
              <a:rPr lang="en-US" sz="2000" dirty="0"/>
              <a:t> om </a:t>
            </a:r>
            <a:r>
              <a:rPr lang="en-US" sz="2000" dirty="0" err="1"/>
              <a:t>utvikling</a:t>
            </a:r>
            <a:r>
              <a:rPr lang="en-US" sz="2000" dirty="0"/>
              <a:t> av </a:t>
            </a:r>
            <a:r>
              <a:rPr lang="en-US" sz="2000" dirty="0" err="1"/>
              <a:t>sosiale</a:t>
            </a:r>
            <a:r>
              <a:rPr lang="en-US" sz="2000" dirty="0"/>
              <a:t> </a:t>
            </a:r>
            <a:r>
              <a:rPr lang="en-US" sz="2000" dirty="0" err="1"/>
              <a:t>møteplasser</a:t>
            </a:r>
            <a:endParaRPr lang="en-US" sz="2000" dirty="0"/>
          </a:p>
          <a:p>
            <a:r>
              <a:rPr lang="en-US" sz="2000" dirty="0" err="1"/>
              <a:t>Oppgradering</a:t>
            </a:r>
            <a:r>
              <a:rPr lang="en-US" sz="2000" dirty="0"/>
              <a:t> av </a:t>
            </a:r>
            <a:r>
              <a:rPr lang="en-US" sz="2000" dirty="0" err="1"/>
              <a:t>uteområdene</a:t>
            </a:r>
            <a:endParaRPr lang="en-US" sz="2000" dirty="0"/>
          </a:p>
          <a:p>
            <a:r>
              <a:rPr lang="en-US" sz="2000" dirty="0" err="1"/>
              <a:t>Fortsatt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del </a:t>
            </a:r>
            <a:r>
              <a:rPr lang="en-US" sz="2000" dirty="0" err="1"/>
              <a:t>gjenstående</a:t>
            </a:r>
            <a:r>
              <a:rPr lang="en-US" sz="2000" dirty="0"/>
              <a:t> </a:t>
            </a:r>
            <a:r>
              <a:rPr lang="en-US" sz="2000" dirty="0" err="1"/>
              <a:t>knyttet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auditorier</a:t>
            </a:r>
            <a:r>
              <a:rPr lang="en-US" sz="2000" dirty="0"/>
              <a:t> og </a:t>
            </a:r>
            <a:r>
              <a:rPr lang="en-US" sz="2000" dirty="0" err="1"/>
              <a:t>andre</a:t>
            </a:r>
            <a:r>
              <a:rPr lang="en-US" sz="2000" dirty="0"/>
              <a:t> </a:t>
            </a:r>
            <a:r>
              <a:rPr lang="en-US" sz="2000" dirty="0" err="1"/>
              <a:t>undervisningsrom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id="{C7C5698B-0190-A4BB-2EEE-C97B15287A6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/>
          <a:srcRect t="4923" b="4923"/>
          <a:stretch/>
        </p:blipFill>
        <p:spPr>
          <a:xfrm>
            <a:off x="7679219" y="360102"/>
            <a:ext cx="4152735" cy="5325883"/>
          </a:xfrm>
          <a:noFill/>
        </p:spPr>
      </p:pic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5BD7807-1E41-4C78-B6E3-B158806EC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9218" y="5870278"/>
            <a:ext cx="4152735" cy="1826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BCBA4EF-00FD-D7E7-56AB-1E50B9E9B71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C6D0D5B-7837-3559-40EB-7ED51E9496F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D7B10A8-48ED-4021-1936-3FF33018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gjennomførte tiltak læringsmiljø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BAC314DD-68D4-8A29-9920-945296A9EDB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C4F32CB9-A115-F542-9A80-BE0A45B297D5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sz="1800" dirty="0"/>
              <a:t>Sophus Bugges hus ble rehabilitert 2016 med oppgradert læringsmiljø og miljøsertifisert BREEAM </a:t>
            </a:r>
            <a:r>
              <a:rPr lang="nb-NO" sz="1800" dirty="0" err="1"/>
              <a:t>Excellent</a:t>
            </a:r>
            <a:endParaRPr lang="nb-NO" sz="1800" dirty="0"/>
          </a:p>
          <a:p>
            <a:r>
              <a:rPr lang="nb-NO" sz="1800" dirty="0"/>
              <a:t>Georg Sverdrups hus tilrettelagt læringsmiljø med ca. 400 nye leseplasser, grupperom, undervisningsrom</a:t>
            </a:r>
          </a:p>
          <a:p>
            <a:r>
              <a:rPr lang="nb-NO" sz="1800" dirty="0"/>
              <a:t>Læringssenter Teologisk fakultet rehabilitert og modernisert 2017</a:t>
            </a:r>
          </a:p>
          <a:p>
            <a:r>
              <a:rPr lang="nb-NO" sz="1800" dirty="0"/>
              <a:t>Nytt læringssenter ZEB-bygningen</a:t>
            </a:r>
          </a:p>
          <a:p>
            <a:r>
              <a:rPr lang="nb-NO" sz="1800" dirty="0"/>
              <a:t>LINK Senter for læring og utdanning åpent august 2018</a:t>
            </a:r>
          </a:p>
          <a:p>
            <a:r>
              <a:rPr lang="nb-NO" sz="1800" dirty="0"/>
              <a:t>Domus </a:t>
            </a:r>
            <a:r>
              <a:rPr lang="nb-NO" sz="1800" dirty="0" err="1"/>
              <a:t>Juridica</a:t>
            </a:r>
            <a:r>
              <a:rPr lang="nb-NO" sz="1800" dirty="0"/>
              <a:t> med læringssenter og nye undervisnings- og læringsmiljøer åpnet i 2020</a:t>
            </a:r>
          </a:p>
          <a:p>
            <a:endParaRPr lang="nb-NO" sz="1800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7970E40-3000-15AA-4B20-5BA3208663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2B0B9B47-70A4-02DE-03B3-967F3720B2D1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/>
          <a:p>
            <a:r>
              <a:rPr lang="nb-NO" sz="1800" dirty="0"/>
              <a:t>Læringssenter Bikuben, Kristine Bonnevies hus</a:t>
            </a:r>
          </a:p>
          <a:p>
            <a:r>
              <a:rPr lang="nb-NO" sz="1800" dirty="0"/>
              <a:t>Læringssenter Origo, Fysikkbygningen</a:t>
            </a:r>
          </a:p>
          <a:p>
            <a:r>
              <a:rPr lang="nb-NO" sz="1800" dirty="0"/>
              <a:t>Oppgradering Georg Morgenstiernes hus</a:t>
            </a:r>
          </a:p>
          <a:p>
            <a:r>
              <a:rPr lang="nb-NO" sz="1800" dirty="0"/>
              <a:t>Oppgradering Vilhelm Bjerknes’ hus</a:t>
            </a:r>
          </a:p>
          <a:p>
            <a:r>
              <a:rPr lang="nb-NO" sz="1800" dirty="0"/>
              <a:t>Union Frederikke</a:t>
            </a:r>
          </a:p>
          <a:p>
            <a:r>
              <a:rPr lang="nb-NO" sz="1800" dirty="0"/>
              <a:t>Kafe Niels</a:t>
            </a:r>
          </a:p>
          <a:p>
            <a:r>
              <a:rPr lang="nb-NO" sz="1800" dirty="0"/>
              <a:t>Underetasje Georg Sverdrups hus</a:t>
            </a:r>
          </a:p>
          <a:p>
            <a:r>
              <a:rPr lang="nb-NO" sz="1800" dirty="0"/>
              <a:t>Læringssenter Eilert Sundts hus</a:t>
            </a:r>
          </a:p>
          <a:p>
            <a:r>
              <a:rPr lang="nb-NO" sz="1800" dirty="0"/>
              <a:t>Lesesaler og uformelle soner Domus </a:t>
            </a:r>
            <a:r>
              <a:rPr lang="nb-NO" sz="1800" dirty="0" err="1"/>
              <a:t>Medica</a:t>
            </a:r>
            <a:endParaRPr lang="nb-NO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3869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arbeider Eiendomsavdelingen med prosjekter?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1810139"/>
            <a:ext cx="10161004" cy="4379524"/>
          </a:xfrm>
        </p:spPr>
        <p:txBody>
          <a:bodyPr>
            <a:normAutofit/>
          </a:bodyPr>
          <a:lstStyle/>
          <a:p>
            <a:r>
              <a:rPr lang="nb-NO" dirty="0"/>
              <a:t>Innmelding av brukerbehov fra fakultet og museum</a:t>
            </a:r>
          </a:p>
          <a:p>
            <a:r>
              <a:rPr lang="nb-NO" dirty="0"/>
              <a:t>Porteføljestyringsmodellen og dialog med dekan og fakultetsledelse</a:t>
            </a:r>
          </a:p>
          <a:p>
            <a:r>
              <a:rPr lang="nb-NO" dirty="0"/>
              <a:t>Dialog med bruker om behov</a:t>
            </a:r>
          </a:p>
          <a:p>
            <a:r>
              <a:rPr lang="nb-NO" dirty="0"/>
              <a:t>Skisseprosjekt basert på behov, LINK og egne erfaringer</a:t>
            </a:r>
          </a:p>
          <a:p>
            <a:r>
              <a:rPr lang="nb-NO" dirty="0"/>
              <a:t>Detaljprosjekt</a:t>
            </a:r>
          </a:p>
          <a:p>
            <a:r>
              <a:rPr lang="nb-NO" dirty="0"/>
              <a:t>Gjennomføring</a:t>
            </a:r>
          </a:p>
          <a:p>
            <a:endParaRPr lang="nb-NO" dirty="0"/>
          </a:p>
          <a:p>
            <a:r>
              <a:rPr lang="nb-NO" dirty="0"/>
              <a:t>Er behovene dekket gjennom innmeldinger fra fakultetene?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87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F30BCF0-E8A6-BCDB-E232-29AC8325A19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1392E53-311A-8050-C918-34BE2939205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5EF4A891-0698-CBFE-08BF-FAACEE00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Store fysiske lesesal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4DCE080-8766-41E7-FF1C-A3EA107C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21" y="3338818"/>
            <a:ext cx="4241592" cy="344423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DAAE1B4-C2C0-1289-CAB7-5F4BADC4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13" y="187085"/>
            <a:ext cx="4727600" cy="315173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F5A83107-CD20-5947-BEE6-B9135E59F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72" y="1047824"/>
            <a:ext cx="3537504" cy="52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959939C-E582-1276-1075-3FB3D8F8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4C15BF7-03ED-0C65-1BC7-B6137EA7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ACF0C4E-7134-AEDD-B265-6797CDCD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Hvordan prioritere type læringsmiljø?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0AAA78D4-19FD-CAB3-4B84-38E93CE3D1B5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Bygg står for 22 prosent av klimagassutslippene til UiO i 2022</a:t>
            </a:r>
          </a:p>
          <a:p>
            <a:r>
              <a:rPr lang="nb-NO" dirty="0">
                <a:solidFill>
                  <a:srgbClr val="000000"/>
                </a:solidFill>
                <a:latin typeface="Helvetica" panose="020B0604020202020204" pitchFamily="34" charset="0"/>
              </a:rPr>
              <a:t>Er det et dilemma mellom det tradisjonelle lesesalsmiljøet og det sosiale uformelle læringsmiljøet? </a:t>
            </a:r>
          </a:p>
          <a:p>
            <a:r>
              <a:rPr lang="nb-NO" dirty="0">
                <a:solidFill>
                  <a:srgbClr val="000000"/>
                </a:solidFill>
                <a:latin typeface="Helvetica" panose="020B0604020202020204" pitchFamily="34" charset="0"/>
              </a:rPr>
              <a:t>Kan vi forsvare å opprettholde begge deler med en til tider lav bruk?</a:t>
            </a:r>
          </a:p>
          <a:p>
            <a:r>
              <a:rPr lang="nb-NO" dirty="0">
                <a:solidFill>
                  <a:srgbClr val="000000"/>
                </a:solidFill>
                <a:latin typeface="Helvetica" panose="020B0604020202020204" pitchFamily="34" charset="0"/>
              </a:rPr>
              <a:t>Hvordan balansere?</a:t>
            </a:r>
            <a:endParaRPr lang="nb-NO" dirty="0"/>
          </a:p>
        </p:txBody>
      </p:sp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4907017F-4938-C9F2-184D-34CA626D880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27743" r="27743"/>
          <a:stretch>
            <a:fillRect/>
          </a:stretch>
        </p:blipFill>
        <p:spPr>
          <a:xfrm>
            <a:off x="9177882" y="33811"/>
            <a:ext cx="2687954" cy="344737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8C48CBB-DD82-4B79-D197-7CD2EC121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2AE96F1-F5BC-E4EC-F7E0-3B717018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77" y="3290170"/>
            <a:ext cx="4307356" cy="353401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F1FCAFB-0106-3F1C-D05F-EC4A62F57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135" y="167351"/>
            <a:ext cx="3212870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789ECA5-FAE3-F148-426E-ABDE536F1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17E61B0-129F-141F-CD35-2444499B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019BBB5-2BE8-AAB2-E3FC-EDB02685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Skisseprosjekt Frederikke 2021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9061F17-E0FC-9E12-F068-5E64F8A12D70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Tydeligere funksjonsdeling mellom Frederikke og Kristian Ottesens hus (KOH)</a:t>
            </a:r>
          </a:p>
          <a:p>
            <a:r>
              <a:rPr lang="nb-NO" dirty="0"/>
              <a:t>Frederikke som sted å være</a:t>
            </a:r>
          </a:p>
          <a:p>
            <a:r>
              <a:rPr lang="nb-NO" dirty="0"/>
              <a:t>Samle resepsjonstjenestene i KOH</a:t>
            </a:r>
          </a:p>
          <a:p>
            <a:r>
              <a:rPr lang="nb-NO" dirty="0"/>
              <a:t>Nedskalert, men følge opp konseptet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9210D3A-55D4-5535-A12D-5A3E8CE1C8D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FF1A8A-B7D9-95DB-D450-88CDBFF31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23F094D-C449-3025-A174-4AAE17C444EC}"/>
              </a:ext>
            </a:extLst>
          </p:cNvPr>
          <p:cNvSpPr txBox="1">
            <a:spLocks/>
          </p:cNvSpPr>
          <p:nvPr/>
        </p:nvSpPr>
        <p:spPr>
          <a:xfrm>
            <a:off x="7679218" y="360045"/>
            <a:ext cx="4152735" cy="5325998"/>
          </a:xfrm>
          <a:prstGeom prst="rect">
            <a:avLst/>
          </a:prstGeom>
          <a:noFill/>
        </p:spPr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635F21F-CF58-38D9-4ECF-9317380D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780" y="364441"/>
            <a:ext cx="4296375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677F544-1168-1AB6-DEAB-3443E7F9A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6E2623A-3E07-49D1-881A-A251F30B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541574F-929B-7826-7BEC-C2D0A342C6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6D89BC1-DDE3-092B-A5DD-AA3FE0C0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244" y="1775823"/>
            <a:ext cx="4048690" cy="28197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E888733-1EA2-7137-DF5D-D86A67F57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46" y="195256"/>
            <a:ext cx="3658111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0896898-039F-3A30-DDA2-1F7CF1EA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177FA9-33CD-ED0A-C493-5900B70E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EC0B414-802E-0B9E-1881-223A2775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39" y="355587"/>
            <a:ext cx="10088034" cy="567523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050511D7-F005-79DB-95F4-1367F7986315}"/>
              </a:ext>
            </a:extLst>
          </p:cNvPr>
          <p:cNvSpPr/>
          <p:nvPr/>
        </p:nvSpPr>
        <p:spPr>
          <a:xfrm>
            <a:off x="3536302" y="2771192"/>
            <a:ext cx="3984171" cy="30977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1600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822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729</TotalTime>
  <Words>319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Arial, sans-serif</vt:lpstr>
      <vt:lpstr>Calibri</vt:lpstr>
      <vt:lpstr>Helvetica</vt:lpstr>
      <vt:lpstr>Wingdings</vt:lpstr>
      <vt:lpstr>Office-tema</vt:lpstr>
      <vt:lpstr>think-cell Slide</vt:lpstr>
      <vt:lpstr>Fysisk læringsmiljø ved UiO</vt:lpstr>
      <vt:lpstr>UiOs eiendommer skal bidra til studentopplevelsen og et godt læringsmiljø</vt:lpstr>
      <vt:lpstr>Eksempler på gjennomførte tiltak læringsmiljø</vt:lpstr>
      <vt:lpstr>Hvordan arbeider Eiendomsavdelingen med prosjekter?</vt:lpstr>
      <vt:lpstr>Store fysiske lesesal</vt:lpstr>
      <vt:lpstr>Hvordan prioritere type læringsmiljø?</vt:lpstr>
      <vt:lpstr>Skisseprosjekt Frederikke 2021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Fysisk læringsmiljø ved UiO</dc:title>
  <dc:creator>Leif Johnny Johannessen</dc:creator>
  <cp:lastModifiedBy>Lise Egenberg</cp:lastModifiedBy>
  <cp:revision>2</cp:revision>
  <dcterms:created xsi:type="dcterms:W3CDTF">2023-11-01T19:23:27Z</dcterms:created>
  <dcterms:modified xsi:type="dcterms:W3CDTF">2023-11-02T07:51:33Z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