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4"/>
  </p:notesMasterIdLst>
  <p:handoutMasterIdLst>
    <p:handoutMasterId r:id="rId15"/>
  </p:handoutMasterIdLst>
  <p:sldIdLst>
    <p:sldId id="256" r:id="rId6"/>
    <p:sldId id="258" r:id="rId7"/>
    <p:sldId id="264" r:id="rId8"/>
    <p:sldId id="265" r:id="rId9"/>
    <p:sldId id="259" r:id="rId10"/>
    <p:sldId id="260" r:id="rId11"/>
    <p:sldId id="261" r:id="rId12"/>
    <p:sldId id="263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1C207-8E6F-F856-8D0C-4F05D5BB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Studiestart 2023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6.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010FC-EF4F-7513-1A25-CEEDD808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ABF136-F743-CFA8-369F-8B9014DE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Hovedelementer studiestart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AD76B-D50A-44EB-E8E1-4ACC4FB8CDF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3" y="1757499"/>
            <a:ext cx="6515479" cy="4301103"/>
          </a:xfrm>
        </p:spPr>
        <p:txBody>
          <a:bodyPr/>
          <a:lstStyle/>
          <a:p>
            <a:endParaRPr lang="nb-NO" dirty="0"/>
          </a:p>
          <a:p>
            <a:r>
              <a:rPr lang="nb-NO" dirty="0" err="1"/>
              <a:t>Studiestartsnettverket</a:t>
            </a:r>
            <a:r>
              <a:rPr lang="nb-NO" dirty="0"/>
              <a:t> og faddersjefnettverket</a:t>
            </a:r>
          </a:p>
          <a:p>
            <a:r>
              <a:rPr lang="nb-NO" dirty="0"/>
              <a:t>Fadderordning</a:t>
            </a:r>
          </a:p>
          <a:p>
            <a:r>
              <a:rPr lang="nb-NO" dirty="0"/>
              <a:t>Lokale arrangementer</a:t>
            </a:r>
          </a:p>
          <a:p>
            <a:r>
              <a:rPr lang="nb-NO" dirty="0"/>
              <a:t>Sentrale arrangementer</a:t>
            </a:r>
          </a:p>
        </p:txBody>
      </p:sp>
      <p:pic>
        <p:nvPicPr>
          <p:cNvPr id="1026" name="Picture 2" descr="Velkomstseremoni 2018">
            <a:extLst>
              <a:ext uri="{FF2B5EF4-FFF2-40B4-BE49-F238E27FC236}">
                <a16:creationId xmlns:a16="http://schemas.microsoft.com/office/drawing/2014/main" id="{A83CB42E-6A12-303D-EDD0-416F3082B546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7" b="7197"/>
          <a:stretch>
            <a:fillRect/>
          </a:stretch>
        </p:blipFill>
        <p:spPr bwMode="auto">
          <a:xfrm>
            <a:off x="6875523" y="229348"/>
            <a:ext cx="5058337" cy="64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1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01A51-80C4-4F0C-AE05-4B737FC2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FABE69-1453-E9E8-EC6E-E7585E0C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9222106" cy="542658"/>
          </a:xfrm>
        </p:spPr>
        <p:txBody>
          <a:bodyPr/>
          <a:lstStyle/>
          <a:p>
            <a:r>
              <a:rPr lang="nb-NO" dirty="0" err="1"/>
              <a:t>Studiestartsnettverket</a:t>
            </a: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C8229-CA96-641A-802C-8E4D37C65C6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3568" y="923574"/>
            <a:ext cx="10906325" cy="5010852"/>
          </a:xfrm>
        </p:spPr>
        <p:txBody>
          <a:bodyPr/>
          <a:lstStyle/>
          <a:p>
            <a:endParaRPr lang="nb-NO" sz="1800" dirty="0"/>
          </a:p>
          <a:p>
            <a:r>
              <a:rPr lang="nb-NO" sz="2000" dirty="0"/>
              <a:t>Medlemmer:</a:t>
            </a:r>
          </a:p>
          <a:p>
            <a:pPr lvl="1"/>
            <a:r>
              <a:rPr lang="nb-NO" sz="1600" dirty="0"/>
              <a:t>Alle fakultetene</a:t>
            </a:r>
          </a:p>
          <a:p>
            <a:pPr lvl="1"/>
            <a:r>
              <a:rPr lang="nb-NO" sz="1600" dirty="0"/>
              <a:t>Knutepunktet (ansvar for studiestart for internasjonale studenter) </a:t>
            </a:r>
          </a:p>
          <a:p>
            <a:pPr lvl="1"/>
            <a:r>
              <a:rPr lang="nb-NO" sz="1600" dirty="0"/>
              <a:t>AKS </a:t>
            </a:r>
          </a:p>
          <a:p>
            <a:r>
              <a:rPr lang="nb-NO" sz="2000" dirty="0"/>
              <a:t>Ledes av </a:t>
            </a:r>
            <a:r>
              <a:rPr lang="nb-NO" sz="2000" dirty="0" err="1"/>
              <a:t>studiestartskoordinator</a:t>
            </a:r>
            <a:r>
              <a:rPr lang="nb-NO" sz="2000" dirty="0"/>
              <a:t> ved AKS</a:t>
            </a:r>
          </a:p>
          <a:p>
            <a:r>
              <a:rPr lang="nb-NO" sz="2000" dirty="0"/>
              <a:t>Koordinering og forankring av fellestiltak og –tilbud, som:</a:t>
            </a:r>
          </a:p>
          <a:p>
            <a:pPr lvl="1"/>
            <a:r>
              <a:rPr lang="nb-NO" dirty="0"/>
              <a:t>Utvidelse av Mine studier</a:t>
            </a:r>
          </a:p>
          <a:p>
            <a:pPr lvl="1"/>
            <a:r>
              <a:rPr lang="nb-NO" dirty="0"/>
              <a:t>Utvikling av mal til </a:t>
            </a:r>
            <a:r>
              <a:rPr lang="nb-NO" dirty="0" err="1"/>
              <a:t>studiestartsnettsider</a:t>
            </a:r>
            <a:r>
              <a:rPr lang="nb-NO" dirty="0"/>
              <a:t> på programnivå</a:t>
            </a:r>
          </a:p>
          <a:p>
            <a:pPr lvl="1"/>
            <a:r>
              <a:rPr lang="nb-NO" dirty="0"/>
              <a:t>Mal til </a:t>
            </a:r>
            <a:r>
              <a:rPr lang="nb-NO" dirty="0" err="1"/>
              <a:t>velkomstsbrev</a:t>
            </a:r>
            <a:endParaRPr lang="nb-NO" dirty="0"/>
          </a:p>
          <a:p>
            <a:pPr lvl="1"/>
            <a:r>
              <a:rPr lang="nb-NO" dirty="0"/>
              <a:t>Uteområdebooking</a:t>
            </a:r>
          </a:p>
          <a:p>
            <a:pPr lvl="1"/>
            <a:r>
              <a:rPr lang="nb-NO" dirty="0"/>
              <a:t>Og mye mer</a:t>
            </a:r>
          </a:p>
          <a:p>
            <a:pPr marL="0" indent="0">
              <a:buNone/>
            </a:pP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61459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DF2AEC-A33E-72EC-DCC6-1A15B59C5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257EA-0476-728C-A801-FCB8CE7F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E13938-FAA2-346B-E10E-7D638456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Faddersjefnettverket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5B49E0-05CD-D1E0-C283-662327A9F1A2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b-NO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2000" dirty="0"/>
              <a:t>Deltagere:</a:t>
            </a:r>
          </a:p>
          <a:p>
            <a:pPr marL="846146" lvl="1" indent="-285750"/>
            <a:r>
              <a:rPr lang="nb-NO" sz="1800" dirty="0"/>
              <a:t>Fakultetenes faddersjefer </a:t>
            </a:r>
          </a:p>
          <a:p>
            <a:pPr marL="846146" lvl="1" indent="-285750"/>
            <a:r>
              <a:rPr lang="nb-NO" sz="1800" dirty="0"/>
              <a:t>AKS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2000" dirty="0"/>
              <a:t>Studentutgave av </a:t>
            </a:r>
            <a:r>
              <a:rPr lang="nb-NO" sz="2000" dirty="0" err="1"/>
              <a:t>studiestartsnettverket</a:t>
            </a:r>
            <a:endParaRPr lang="nb-NO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2000" dirty="0"/>
              <a:t>Utvikling av fadderordning og kompetansebygging på alle nivåer i fadderorganisasjonen</a:t>
            </a:r>
          </a:p>
          <a:p>
            <a:pPr marL="846146" lvl="1" indent="-285750"/>
            <a:r>
              <a:rPr lang="nb-NO" sz="1600" dirty="0"/>
              <a:t>Over 1000 faddere har fått opplæring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2000" dirty="0"/>
              <a:t>Forankring av faddergoder og fellesaktiviteter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2000" dirty="0"/>
              <a:t>Ledes av AKS’ faddersjefkoordinator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6F8E3-FB2F-D63C-7F7E-955629B17972}"/>
              </a:ext>
            </a:extLst>
          </p:cNvPr>
          <p:cNvSpPr txBox="1"/>
          <p:nvPr/>
        </p:nvSpPr>
        <p:spPr>
          <a:xfrm>
            <a:off x="7555723" y="288206"/>
            <a:ext cx="3506142" cy="2677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b="1" dirty="0"/>
              <a:t>Faddersjefseminar (fakultetsnivå) i februar: </a:t>
            </a:r>
            <a:r>
              <a:rPr lang="nb-NO" sz="1400" dirty="0"/>
              <a:t>Workshop om alkoholfrie arrangementer, arrangementssikkerhet, fadderrekruttering og seminar om frivillighetsledelse</a:t>
            </a:r>
            <a:br>
              <a:rPr lang="nb-NO" sz="1400" dirty="0"/>
            </a:br>
            <a:endParaRPr lang="nb-NO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b="1" dirty="0"/>
              <a:t>Opplæring for fadderkoordinatorer (institutt-/programnivå) i mai: </a:t>
            </a:r>
            <a:r>
              <a:rPr lang="nb-NO" sz="1400" dirty="0"/>
              <a:t>Førstehjelpskurs og arrangementssikkerhet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Innspill og vedtak av fadderopplæring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57C90CB-676A-BBE8-C2EE-CB35C394672A}"/>
              </a:ext>
            </a:extLst>
          </p:cNvPr>
          <p:cNvSpPr/>
          <p:nvPr/>
        </p:nvSpPr>
        <p:spPr>
          <a:xfrm rot="19813239">
            <a:off x="5997299" y="2698768"/>
            <a:ext cx="1157563" cy="197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997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01A51-80C4-4F0C-AE05-4B737FC2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FABE69-1453-E9E8-EC6E-E7585E0C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6492018" cy="542658"/>
          </a:xfrm>
        </p:spPr>
        <p:txBody>
          <a:bodyPr/>
          <a:lstStyle/>
          <a:p>
            <a:r>
              <a:rPr lang="nb-NO" dirty="0"/>
              <a:t>Fadderordning </a:t>
            </a:r>
            <a:r>
              <a:rPr lang="nb-NO" sz="2400" dirty="0"/>
              <a:t>– vårt viktigste verktøy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C8229-CA96-641A-802C-8E4D37C65C6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3" y="1199408"/>
            <a:ext cx="7204539" cy="4859193"/>
          </a:xfrm>
        </p:spPr>
        <p:txBody>
          <a:bodyPr/>
          <a:lstStyle/>
          <a:p>
            <a:r>
              <a:rPr lang="nb-NO" sz="1800" dirty="0"/>
              <a:t>De nye studentene er mest opptatt av å bli kjent med hverandre</a:t>
            </a:r>
          </a:p>
          <a:p>
            <a:r>
              <a:rPr lang="nb-NO" sz="1800" dirty="0"/>
              <a:t>Faddere… </a:t>
            </a:r>
          </a:p>
          <a:p>
            <a:pPr lvl="1"/>
            <a:r>
              <a:rPr lang="nb-NO" sz="1600" dirty="0"/>
              <a:t>…viser fram universitetet, praktisk hjelp og er sosialt bindemiddel</a:t>
            </a:r>
          </a:p>
          <a:p>
            <a:pPr lvl="1"/>
            <a:r>
              <a:rPr lang="nb-NO" sz="1600" dirty="0"/>
              <a:t>…forteller og viser nye studenter hvordan man skal være student</a:t>
            </a:r>
          </a:p>
          <a:p>
            <a:pPr lvl="1"/>
            <a:r>
              <a:rPr lang="nb-NO" sz="1600" dirty="0"/>
              <a:t>…var kanskje året før i samme situasjon - enkle å identifisere seg med</a:t>
            </a:r>
          </a:p>
          <a:p>
            <a:r>
              <a:rPr lang="nb-NO" sz="1800" dirty="0"/>
              <a:t>Over 1 000 faddere står klare til å ta imot de nye studentene</a:t>
            </a:r>
          </a:p>
          <a:p>
            <a:r>
              <a:rPr lang="nb-NO" sz="1800" dirty="0"/>
              <a:t>Vi er stolte av fadderne våre! Vektlegger tillit mellom frivillig og institusjon</a:t>
            </a:r>
          </a:p>
          <a:p>
            <a:r>
              <a:rPr lang="nb-NO" sz="1800" dirty="0"/>
              <a:t>Faddervettregler og fadderopplæring skaper trygghet i rollen: De skal gjøre det enklere, ikke vanskeligere, å være fadder</a:t>
            </a:r>
          </a:p>
          <a:p>
            <a:r>
              <a:rPr lang="nb-NO" sz="1800" dirty="0"/>
              <a:t>Inkludering, grenser og alkoholvett er viktige temaer i fadderopplæringa. </a:t>
            </a:r>
          </a:p>
          <a:p>
            <a:pPr lvl="1"/>
            <a:r>
              <a:rPr lang="nb-NO" sz="1400" dirty="0"/>
              <a:t>Vi forteller dem </a:t>
            </a:r>
            <a:r>
              <a:rPr lang="nb-NO" sz="1400" u="sng" dirty="0"/>
              <a:t>ikke</a:t>
            </a:r>
            <a:r>
              <a:rPr lang="nb-NO" sz="1400" dirty="0"/>
              <a:t> hva de ikke skal gjøre, men legger til rette for diskusjon, refleksjon og perspektivmangfold</a:t>
            </a:r>
          </a:p>
        </p:txBody>
      </p:sp>
      <p:pic>
        <p:nvPicPr>
          <p:cNvPr id="1026" name="Picture 2" descr="Velkomstseremoni 2018">
            <a:extLst>
              <a:ext uri="{FF2B5EF4-FFF2-40B4-BE49-F238E27FC236}">
                <a16:creationId xmlns:a16="http://schemas.microsoft.com/office/drawing/2014/main" id="{25B84BFB-2FC1-F2D0-D386-B9F17862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40" y="63319"/>
            <a:ext cx="4486225" cy="67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7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01A51-80C4-4F0C-AE05-4B737FC2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FABE69-1453-E9E8-EC6E-E7585E0C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6390380" cy="542658"/>
          </a:xfrm>
        </p:spPr>
        <p:txBody>
          <a:bodyPr/>
          <a:lstStyle/>
          <a:p>
            <a:r>
              <a:rPr lang="nb-NO" dirty="0"/>
              <a:t>En lokalt organisert studiestart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C8229-CA96-641A-802C-8E4D37C65C6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422390"/>
            <a:ext cx="6571915" cy="4301103"/>
          </a:xfrm>
        </p:spPr>
        <p:txBody>
          <a:bodyPr/>
          <a:lstStyle/>
          <a:p>
            <a:r>
              <a:rPr lang="nb-NO" sz="2000" dirty="0"/>
              <a:t>Mange elementer av studiestart er lokalt organisert.</a:t>
            </a:r>
          </a:p>
          <a:p>
            <a:pPr lvl="1"/>
            <a:r>
              <a:rPr lang="nb-NO" sz="1600" dirty="0"/>
              <a:t>skaper eierskap på institutter, fakultet og program til mottak av nye studenter</a:t>
            </a:r>
          </a:p>
          <a:p>
            <a:pPr lvl="1"/>
            <a:r>
              <a:rPr lang="nb-NO" sz="1600" dirty="0"/>
              <a:t>ha glede av fordelene det gir å ha faglige elementer i studiestartprogrammet</a:t>
            </a:r>
          </a:p>
          <a:p>
            <a:pPr lvl="1"/>
            <a:r>
              <a:rPr lang="nb-NO" sz="1600" dirty="0"/>
              <a:t>møte utfordringer med fadderrekruttering lokalt</a:t>
            </a:r>
          </a:p>
          <a:p>
            <a:pPr marL="457223" lvl="1" indent="0">
              <a:buNone/>
            </a:pPr>
            <a:endParaRPr lang="nb-NO" sz="1600" dirty="0"/>
          </a:p>
          <a:p>
            <a:r>
              <a:rPr lang="nb-NO" sz="2000" dirty="0"/>
              <a:t>På disse måtene er studiestart lokalt organisert</a:t>
            </a:r>
          </a:p>
          <a:p>
            <a:pPr lvl="1"/>
            <a:r>
              <a:rPr lang="nb-NO" sz="1600" dirty="0"/>
              <a:t>Fakultetene rekrutterer sine egne faddere</a:t>
            </a:r>
          </a:p>
          <a:p>
            <a:pPr lvl="1"/>
            <a:r>
              <a:rPr lang="nb-NO" sz="1600" dirty="0"/>
              <a:t>Fakultetene gir sine faddere opplæring</a:t>
            </a:r>
          </a:p>
          <a:p>
            <a:pPr lvl="1"/>
            <a:r>
              <a:rPr lang="nb-NO" sz="1600" dirty="0"/>
              <a:t>Studiestartprogrammet i uke 33 er hovedsakelig på program-, institutt- eller fakultetsnivå</a:t>
            </a:r>
          </a:p>
          <a:p>
            <a:pPr lvl="1"/>
            <a:endParaRPr lang="nb-NO" sz="1200" dirty="0"/>
          </a:p>
          <a:p>
            <a:pPr marL="457223" lvl="1" indent="0">
              <a:buNone/>
            </a:pPr>
            <a:endParaRPr lang="nb-NO" sz="1200" dirty="0"/>
          </a:p>
        </p:txBody>
      </p:sp>
      <p:pic>
        <p:nvPicPr>
          <p:cNvPr id="2050" name="Picture 2" descr="Studiestart 2022">
            <a:extLst>
              <a:ext uri="{FF2B5EF4-FFF2-40B4-BE49-F238E27FC236}">
                <a16:creationId xmlns:a16="http://schemas.microsoft.com/office/drawing/2014/main" id="{D1934253-0B9C-BD7D-4C27-8DF25D73833E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7" b="7197"/>
          <a:stretch>
            <a:fillRect/>
          </a:stretch>
        </p:blipFill>
        <p:spPr bwMode="auto">
          <a:xfrm>
            <a:off x="7042687" y="360045"/>
            <a:ext cx="4789267" cy="614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7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01A51-80C4-4F0C-AE05-4B737FC2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39DBCA-61EE-5676-A13F-EF94848A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65" y="521188"/>
            <a:ext cx="5399067" cy="26734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18DA62-A7BA-51C4-DF04-DCF50C465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806" y="1834712"/>
            <a:ext cx="4888624" cy="39690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76B90F-8D81-AFCF-9762-293391DBE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65" y="3663955"/>
            <a:ext cx="4035023" cy="213978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551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ABE69-1453-E9E8-EC6E-E7585E0C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Sentrale arrangementer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C8229-CA96-641A-802C-8E4D37C65C6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264024"/>
            <a:ext cx="6793792" cy="4794577"/>
          </a:xfrm>
        </p:spPr>
        <p:txBody>
          <a:bodyPr/>
          <a:lstStyle/>
          <a:p>
            <a:r>
              <a:rPr lang="nb-NO" sz="1800" b="1" dirty="0"/>
              <a:t>Velkomstsseremonien (Mandag 14.8): </a:t>
            </a:r>
            <a:r>
              <a:rPr lang="nb-NO" sz="1800" dirty="0"/>
              <a:t>Tradisjonell velkomstseremoni på Universitetsplassen</a:t>
            </a:r>
          </a:p>
          <a:p>
            <a:r>
              <a:rPr lang="nb-NO" sz="1800" b="1" dirty="0"/>
              <a:t>Frederikketeltet (hele uke 33): </a:t>
            </a:r>
            <a:r>
              <a:rPr lang="nb-NO" sz="1800" dirty="0"/>
              <a:t>et sted å treffes, òg lokale for aktiviteter som konsert, improteater, </a:t>
            </a:r>
            <a:r>
              <a:rPr lang="nb-NO" sz="1800" dirty="0" err="1"/>
              <a:t>kviss</a:t>
            </a:r>
            <a:r>
              <a:rPr lang="nb-NO" sz="1800" dirty="0"/>
              <a:t>, debatt og </a:t>
            </a:r>
            <a:r>
              <a:rPr lang="nb-NO" sz="1800" dirty="0" err="1"/>
              <a:t>livepod</a:t>
            </a:r>
            <a:r>
              <a:rPr lang="nb-NO" sz="1800" dirty="0"/>
              <a:t>. </a:t>
            </a:r>
            <a:r>
              <a:rPr lang="nb-NO" sz="1800" dirty="0" err="1"/>
              <a:t>SiO</a:t>
            </a:r>
            <a:r>
              <a:rPr lang="nb-NO" sz="1800" dirty="0"/>
              <a:t> serverte mat og drikke i teltet fra morgen til kveld. Alkohol på kveldstid</a:t>
            </a:r>
          </a:p>
          <a:p>
            <a:r>
              <a:rPr lang="nb-NO" sz="1800" b="1" dirty="0"/>
              <a:t>Ombruksdagen (24. august): </a:t>
            </a:r>
            <a:r>
              <a:rPr lang="nb-NO" sz="1800" dirty="0"/>
              <a:t>Torg på Frederikkeplassen med ulike tilbud orientert mot bærekraft og framtid</a:t>
            </a:r>
          </a:p>
          <a:p>
            <a:r>
              <a:rPr lang="nb-NO" sz="1800" b="1" dirty="0"/>
              <a:t>Studentslippet (2.-8. september): </a:t>
            </a:r>
            <a:r>
              <a:rPr lang="nb-NO" sz="1800" dirty="0"/>
              <a:t>Samarbeid mellom UiO, </a:t>
            </a:r>
            <a:r>
              <a:rPr lang="nb-NO" sz="1800" dirty="0" err="1"/>
              <a:t>OsloMet</a:t>
            </a:r>
            <a:r>
              <a:rPr lang="nb-NO" sz="1800" dirty="0"/>
              <a:t>, </a:t>
            </a:r>
            <a:r>
              <a:rPr lang="nb-NO" sz="1800" dirty="0" err="1"/>
              <a:t>SiO</a:t>
            </a:r>
            <a:r>
              <a:rPr lang="nb-NO" sz="1800" dirty="0"/>
              <a:t>, Høyskolen Kristiania og BI hvor formålet er å skape tilhørighet til Oslo. Gratis kultur-, by- og fritidstilbud som ellers koster penger</a:t>
            </a:r>
          </a:p>
        </p:txBody>
      </p:sp>
      <p:pic>
        <p:nvPicPr>
          <p:cNvPr id="3074" name="Picture 2" descr="Ombruksdagen 2022">
            <a:extLst>
              <a:ext uri="{FF2B5EF4-FFF2-40B4-BE49-F238E27FC236}">
                <a16:creationId xmlns:a16="http://schemas.microsoft.com/office/drawing/2014/main" id="{96B9D195-F26F-C0ED-05F5-ABCFDFD84AFA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r="23976"/>
          <a:stretch>
            <a:fillRect/>
          </a:stretch>
        </p:blipFill>
        <p:spPr bwMode="auto">
          <a:xfrm>
            <a:off x="7279189" y="360044"/>
            <a:ext cx="4552766" cy="58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91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Props1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196</TotalTime>
  <Words>462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Arial, sans-serif</vt:lpstr>
      <vt:lpstr>Calibri</vt:lpstr>
      <vt:lpstr>Wingdings</vt:lpstr>
      <vt:lpstr>Office Theme</vt:lpstr>
      <vt:lpstr>think-cell Slide</vt:lpstr>
      <vt:lpstr>Studiestart 2023</vt:lpstr>
      <vt:lpstr>Hovedelementer studiestart</vt:lpstr>
      <vt:lpstr>Studiestartsnettverket</vt:lpstr>
      <vt:lpstr>Faddersjefnettverket</vt:lpstr>
      <vt:lpstr>Fadderordning – vårt viktigste verktøy</vt:lpstr>
      <vt:lpstr>En lokalt organisert studiestart</vt:lpstr>
      <vt:lpstr>PowerPoint-presentasjon</vt:lpstr>
      <vt:lpstr>Sentrale arrangementer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Studiestart 2023</dc:title>
  <dc:creator>Morten Aase Løver</dc:creator>
  <cp:lastModifiedBy>Lise Egenberg</cp:lastModifiedBy>
  <cp:revision>2</cp:revision>
  <dcterms:created xsi:type="dcterms:W3CDTF">2023-06-11T09:36:15Z</dcterms:created>
  <dcterms:modified xsi:type="dcterms:W3CDTF">2023-11-06T11:04:58Z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