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4"/>
  </p:sldMasterIdLst>
  <p:notesMasterIdLst>
    <p:notesMasterId r:id="rId38"/>
  </p:notesMasterIdLst>
  <p:handoutMasterIdLst>
    <p:handoutMasterId r:id="rId39"/>
  </p:handoutMasterIdLst>
  <p:sldIdLst>
    <p:sldId id="260" r:id="rId5"/>
    <p:sldId id="261" r:id="rId6"/>
    <p:sldId id="262" r:id="rId7"/>
    <p:sldId id="263" r:id="rId8"/>
    <p:sldId id="265" r:id="rId9"/>
    <p:sldId id="264" r:id="rId10"/>
    <p:sldId id="266" r:id="rId11"/>
    <p:sldId id="361" r:id="rId12"/>
    <p:sldId id="365" r:id="rId13"/>
    <p:sldId id="356" r:id="rId14"/>
    <p:sldId id="366" r:id="rId15"/>
    <p:sldId id="2147469103" r:id="rId16"/>
    <p:sldId id="2147469104" r:id="rId17"/>
    <p:sldId id="2147469105" r:id="rId18"/>
    <p:sldId id="2147469106" r:id="rId19"/>
    <p:sldId id="2147469108" r:id="rId20"/>
    <p:sldId id="2147469109" r:id="rId21"/>
    <p:sldId id="2147469110" r:id="rId22"/>
    <p:sldId id="2147469111" r:id="rId23"/>
    <p:sldId id="2147469112" r:id="rId24"/>
    <p:sldId id="2147469113" r:id="rId25"/>
    <p:sldId id="2147469114" r:id="rId26"/>
    <p:sldId id="2147469115" r:id="rId27"/>
    <p:sldId id="2147469116" r:id="rId28"/>
    <p:sldId id="2147469100" r:id="rId29"/>
    <p:sldId id="2147469117" r:id="rId30"/>
    <p:sldId id="2147469118" r:id="rId31"/>
    <p:sldId id="2147469119" r:id="rId32"/>
    <p:sldId id="2147469120" r:id="rId33"/>
    <p:sldId id="2147469121" r:id="rId34"/>
    <p:sldId id="2147469122" r:id="rId35"/>
    <p:sldId id="2147469123" r:id="rId36"/>
    <p:sldId id="2147469124" r:id="rId3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B37"/>
    <a:srgbClr val="FFF2F2"/>
    <a:srgbClr val="E8F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56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sioedu.sharepoint.com/sites/SiOMatogDrikke-ledergruppe2/Shared%20Documents/General/&#216;konomi/Oversikt%20U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Styret</a:t>
            </a:r>
            <a:r>
              <a:rPr lang="nb-NO" baseline="0"/>
              <a:t> samarbeider godt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3947335387424398"/>
          <c:y val="0.19767965623447317"/>
          <c:w val="0.83991679029251776"/>
          <c:h val="0.64129676894785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73-41A8-8B8F-534F2A860D1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873-41A8-8B8F-534F2A860D1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73-41A8-8B8F-534F2A860D1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873-41A8-8B8F-534F2A860D14}"/>
              </c:ext>
            </c:extLst>
          </c:dPt>
          <c:cat>
            <c:strRef>
              <c:f>'Ark1'!$A$2:$A$5</c:f>
              <c:strCache>
                <c:ptCount val="4"/>
                <c:pt idx="0">
                  <c:v>Passer svært godt</c:v>
                </c:pt>
                <c:pt idx="1">
                  <c:v>Passer ganske godt</c:v>
                </c:pt>
                <c:pt idx="2">
                  <c:v>Verken eller</c:v>
                </c:pt>
                <c:pt idx="3">
                  <c:v>Passer ganske dårlig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47.5</c:v>
                </c:pt>
                <c:pt idx="1">
                  <c:v>42.5</c:v>
                </c:pt>
                <c:pt idx="2">
                  <c:v>2.5</c:v>
                </c:pt>
                <c:pt idx="3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3-41A8-8B8F-534F2A860D14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Passer svært godt</c:v>
                </c:pt>
                <c:pt idx="1">
                  <c:v>Passer ganske godt</c:v>
                </c:pt>
                <c:pt idx="2">
                  <c:v>Verken eller</c:v>
                </c:pt>
                <c:pt idx="3">
                  <c:v>Passer ganske dårlig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873-41A8-8B8F-534F2A860D14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Kolonne2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Passer svært godt</c:v>
                </c:pt>
                <c:pt idx="1">
                  <c:v>Passer ganske godt</c:v>
                </c:pt>
                <c:pt idx="2">
                  <c:v>Verken eller</c:v>
                </c:pt>
                <c:pt idx="3">
                  <c:v>Passer ganske dårlig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873-41A8-8B8F-534F2A860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7986608"/>
        <c:axId val="722264256"/>
      </c:barChart>
      <c:catAx>
        <c:axId val="107986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2264256"/>
        <c:crosses val="autoZero"/>
        <c:auto val="1"/>
        <c:lblAlgn val="ctr"/>
        <c:lblOffset val="100"/>
        <c:noMultiLvlLbl val="0"/>
      </c:catAx>
      <c:valAx>
        <c:axId val="72226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798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Konflikter blir løst tidlig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23-4F7C-A3A4-043DB6961E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223-4F7C-A3A4-043DB6961EC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23-4F7C-A3A4-043DB6961EC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223-4F7C-A3A4-043DB6961EC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23-4F7C-A3A4-043DB6961EC6}"/>
              </c:ext>
            </c:extLst>
          </c:dPt>
          <c:cat>
            <c:strRef>
              <c:f>'Ark1'!$A$2:$A$6</c:f>
              <c:strCache>
                <c:ptCount val="5"/>
                <c:pt idx="0">
                  <c:v>Passer svært godt</c:v>
                </c:pt>
                <c:pt idx="1">
                  <c:v>Passer ganske godt</c:v>
                </c:pt>
                <c:pt idx="2">
                  <c:v>Verken eller</c:v>
                </c:pt>
                <c:pt idx="3">
                  <c:v>Passer ganske dårlig</c:v>
                </c:pt>
                <c:pt idx="4">
                  <c:v>Passer svært dårlig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51.3</c:v>
                </c:pt>
                <c:pt idx="1">
                  <c:v>23.8</c:v>
                </c:pt>
                <c:pt idx="2">
                  <c:v>20</c:v>
                </c:pt>
                <c:pt idx="3">
                  <c:v>3.8</c:v>
                </c:pt>
                <c:pt idx="4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3-4F7C-A3A4-043DB6961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1378192"/>
        <c:axId val="119281584"/>
      </c:barChart>
      <c:catAx>
        <c:axId val="131378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281584"/>
        <c:crosses val="autoZero"/>
        <c:auto val="1"/>
        <c:lblAlgn val="ctr"/>
        <c:lblOffset val="100"/>
        <c:noMultiLvlLbl val="0"/>
      </c:catAx>
      <c:valAx>
        <c:axId val="119281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137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'Ark1'!$C$3</c:f>
              <c:strCache>
                <c:ptCount val="1"/>
                <c:pt idx="0">
                  <c:v>Antall senger (hybelenheter)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'Ark1'!$B$4:$B$9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'Ark1'!$C$4:$C$9</c:f>
              <c:numCache>
                <c:formatCode>_-* #\ ##0_-;\-* #\ ##0_-;_-* "-"??_-;_-@_-</c:formatCode>
                <c:ptCount val="6"/>
                <c:pt idx="0">
                  <c:v>10687</c:v>
                </c:pt>
                <c:pt idx="1">
                  <c:v>10785</c:v>
                </c:pt>
                <c:pt idx="2">
                  <c:v>11208</c:v>
                </c:pt>
                <c:pt idx="3">
                  <c:v>11483</c:v>
                </c:pt>
                <c:pt idx="4">
                  <c:v>12297</c:v>
                </c:pt>
                <c:pt idx="5">
                  <c:v>12517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A-4E9F-916B-EF5BB7A06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4544048"/>
        <c:axId val="1439461696"/>
      </c:barChart>
      <c:catAx>
        <c:axId val="114454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39461696"/>
        <c:crosses val="autoZero"/>
        <c:auto val="1"/>
        <c:lblAlgn val="ctr"/>
        <c:lblOffset val="100"/>
        <c:noMultiLvlLbl val="0"/>
      </c:catAx>
      <c:valAx>
        <c:axId val="1439461696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4454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Antall</a:t>
            </a:r>
            <a:r>
              <a:rPr lang="nb-NO" baseline="0"/>
              <a:t> kunder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'[Oversikt Athletica, Barnehager og SMD.xlsx]SMD'!$B$1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'[Oversikt Athletica, Barnehager og SMD.xlsx]SMD'!$A$2:$A$13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'[Oversikt Athletica, Barnehager og SMD.xlsx]SMD'!$B$2:$B$13</c:f>
              <c:numCache>
                <c:formatCode>_-* #\ ##0_-;\-* #\ ##0_-;_-* "-"??_-;_-@_-</c:formatCode>
                <c:ptCount val="12"/>
                <c:pt idx="0">
                  <c:v>259133</c:v>
                </c:pt>
                <c:pt idx="1">
                  <c:v>254639</c:v>
                </c:pt>
                <c:pt idx="2">
                  <c:v>274644</c:v>
                </c:pt>
                <c:pt idx="3">
                  <c:v>206866</c:v>
                </c:pt>
                <c:pt idx="4">
                  <c:v>240021</c:v>
                </c:pt>
                <c:pt idx="5">
                  <c:v>98140</c:v>
                </c:pt>
                <c:pt idx="6">
                  <c:v>15685</c:v>
                </c:pt>
                <c:pt idx="7">
                  <c:v>201075</c:v>
                </c:pt>
                <c:pt idx="8">
                  <c:v>320922</c:v>
                </c:pt>
                <c:pt idx="9">
                  <c:v>328290</c:v>
                </c:pt>
                <c:pt idx="10">
                  <c:v>316470.28572000004</c:v>
                </c:pt>
                <c:pt idx="11">
                  <c:v>157329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E2-411F-AE5A-8D56B25A3441}"/>
            </c:ext>
          </c:extLst>
        </c:ser>
        <c:ser>
          <c:idx val="1"/>
          <c:order val="1"/>
          <c:tx>
            <c:strRef>
              <c:f>'[Oversikt Athletica, Barnehager og SMD.xlsx]SMD'!$C$1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'[Oversikt Athletica, Barnehager og SMD.xlsx]SMD'!$A$2:$A$13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'[Oversikt Athletica, Barnehager og SMD.xlsx]SMD'!$C$2:$C$13</c:f>
              <c:numCache>
                <c:formatCode>_-* #\ ##0_-;\-* #\ ##0_-;_-* "-"??_-;_-@_-</c:formatCode>
                <c:ptCount val="12"/>
                <c:pt idx="0">
                  <c:v>270430</c:v>
                </c:pt>
                <c:pt idx="1">
                  <c:v>273668</c:v>
                </c:pt>
                <c:pt idx="2">
                  <c:v>108034</c:v>
                </c:pt>
                <c:pt idx="4">
                  <c:v>3659</c:v>
                </c:pt>
                <c:pt idx="5">
                  <c:v>9522</c:v>
                </c:pt>
                <c:pt idx="7">
                  <c:v>61675</c:v>
                </c:pt>
                <c:pt idx="8">
                  <c:v>124201</c:v>
                </c:pt>
                <c:pt idx="9">
                  <c:v>116886.00027342167</c:v>
                </c:pt>
                <c:pt idx="10">
                  <c:v>68699</c:v>
                </c:pt>
                <c:pt idx="11">
                  <c:v>26666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E2-411F-AE5A-8D56B25A3441}"/>
            </c:ext>
          </c:extLst>
        </c:ser>
        <c:ser>
          <c:idx val="2"/>
          <c:order val="2"/>
          <c:tx>
            <c:strRef>
              <c:f>'[Oversikt Athletica, Barnehager og SMD.xlsx]SMD'!$D$1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'[Oversikt Athletica, Barnehager og SMD.xlsx]SMD'!$A$2:$A$13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'[Oversikt Athletica, Barnehager og SMD.xlsx]SMD'!$D$2:$D$13</c:f>
              <c:numCache>
                <c:formatCode>_-* #\ ##0_-;\-* #\ ##0_-;_-* "-"??_-;_-@_-</c:formatCode>
                <c:ptCount val="12"/>
                <c:pt idx="0">
                  <c:v>11932</c:v>
                </c:pt>
                <c:pt idx="1">
                  <c:v>6828</c:v>
                </c:pt>
                <c:pt idx="2">
                  <c:v>9417</c:v>
                </c:pt>
                <c:pt idx="3">
                  <c:v>10136</c:v>
                </c:pt>
                <c:pt idx="4">
                  <c:v>13685</c:v>
                </c:pt>
                <c:pt idx="5">
                  <c:v>8871</c:v>
                </c:pt>
                <c:pt idx="7">
                  <c:v>65259</c:v>
                </c:pt>
                <c:pt idx="8">
                  <c:v>174983</c:v>
                </c:pt>
                <c:pt idx="9">
                  <c:v>167673</c:v>
                </c:pt>
                <c:pt idx="10">
                  <c:v>200076</c:v>
                </c:pt>
                <c:pt idx="11">
                  <c:v>75115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E2-411F-AE5A-8D56B25A3441}"/>
            </c:ext>
          </c:extLst>
        </c:ser>
        <c:ser>
          <c:idx val="3"/>
          <c:order val="3"/>
          <c:tx>
            <c:strRef>
              <c:f>'[Oversikt Athletica, Barnehager og SMD.xlsx]SMD'!$E$1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'[Oversikt Athletica, Barnehager og SMD.xlsx]SMD'!$A$2:$A$13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'[Oversikt Athletica, Barnehager og SMD.xlsx]SMD'!$E$2:$E$13</c:f>
              <c:numCache>
                <c:formatCode>_-* #\ ##0_-;\-* #\ ##0_-;_-* "-"??_-;_-@_-</c:formatCode>
                <c:ptCount val="12"/>
                <c:pt idx="0">
                  <c:v>78053</c:v>
                </c:pt>
                <c:pt idx="1">
                  <c:v>144311</c:v>
                </c:pt>
                <c:pt idx="2">
                  <c:v>209566</c:v>
                </c:pt>
                <c:pt idx="3">
                  <c:v>132350</c:v>
                </c:pt>
                <c:pt idx="4">
                  <c:v>168321</c:v>
                </c:pt>
                <c:pt idx="5">
                  <c:v>72566</c:v>
                </c:pt>
                <c:pt idx="6">
                  <c:v>3058</c:v>
                </c:pt>
                <c:pt idx="7">
                  <c:v>137460</c:v>
                </c:pt>
                <c:pt idx="8">
                  <c:v>254014</c:v>
                </c:pt>
                <c:pt idx="9">
                  <c:v>215439</c:v>
                </c:pt>
                <c:pt idx="10">
                  <c:v>240549</c:v>
                </c:pt>
                <c:pt idx="11">
                  <c:v>106293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E2-411F-AE5A-8D56B25A3441}"/>
            </c:ext>
          </c:extLst>
        </c:ser>
        <c:ser>
          <c:idx val="4"/>
          <c:order val="4"/>
          <c:tx>
            <c:strRef>
              <c:f>'[Oversikt Athletica, Barnehager og SMD.xlsx]SMD'!$F$1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'[Oversikt Athletica, Barnehager og SMD.xlsx]SMD'!$A$2:$A$13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'[Oversikt Athletica, Barnehager og SMD.xlsx]SMD'!$F$2:$F$13</c:f>
              <c:numCache>
                <c:formatCode>_-* #\ ##0_-;\-* #\ ##0_-;_-* "-"??_-;_-@_-</c:formatCode>
                <c:ptCount val="12"/>
                <c:pt idx="0">
                  <c:v>188076</c:v>
                </c:pt>
                <c:pt idx="1">
                  <c:v>201747</c:v>
                </c:pt>
                <c:pt idx="2">
                  <c:v>227124</c:v>
                </c:pt>
                <c:pt idx="3">
                  <c:v>140925</c:v>
                </c:pt>
                <c:pt idx="4">
                  <c:v>173666</c:v>
                </c:pt>
                <c:pt idx="5">
                  <c:v>88047</c:v>
                </c:pt>
                <c:pt idx="6">
                  <c:v>4548</c:v>
                </c:pt>
                <c:pt idx="7">
                  <c:v>163090</c:v>
                </c:pt>
                <c:pt idx="8">
                  <c:v>262254</c:v>
                </c:pt>
                <c:pt idx="9">
                  <c:v>248997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E2-411F-AE5A-8D56B25A3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7756127"/>
        <c:axId val="2077759039"/>
      </c:barChart>
      <c:catAx>
        <c:axId val="2077756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77759039"/>
        <c:crosses val="autoZero"/>
        <c:auto val="1"/>
        <c:lblAlgn val="ctr"/>
        <c:lblOffset val="100"/>
        <c:noMultiLvlLbl val="0"/>
      </c:catAx>
      <c:valAx>
        <c:axId val="2077759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77756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rgbClr val="FFFFCC"/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Antall</a:t>
            </a:r>
            <a:r>
              <a:rPr lang="nb-NO" baseline="0"/>
              <a:t> kunder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'[Oversikt UiO.xlsx]Oversikt'!$B$1</c:f>
              <c:strCache>
                <c:ptCount val="1"/>
                <c:pt idx="0">
                  <c:v>Pr okt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'[Oversikt UiO.xlsx]Oversikt'!$A$2:$A$8</c:f>
              <c:strCache>
                <c:ptCount val="7"/>
                <c:pt idx="0">
                  <c:v>Frederikkehuset</c:v>
                </c:pt>
                <c:pt idx="1">
                  <c:v>Georg</c:v>
                </c:pt>
                <c:pt idx="2">
                  <c:v>Helga</c:v>
                </c:pt>
                <c:pt idx="3">
                  <c:v>Ole Johan</c:v>
                </c:pt>
                <c:pt idx="4">
                  <c:v>Eilert</c:v>
                </c:pt>
                <c:pt idx="5">
                  <c:v>Sverdrup </c:v>
                </c:pt>
                <c:pt idx="6">
                  <c:v>Niels</c:v>
                </c:pt>
              </c:strCache>
            </c:strRef>
          </c:cat>
          <c:val>
            <c:numRef>
              <c:f>'[Oversikt UiO.xlsx]Oversikt'!$B$2:$B$8</c:f>
              <c:numCache>
                <c:formatCode>_-* #\ ##0_-;\-* #\ ##0_-;_-* "-"??_-;_-@_-</c:formatCode>
                <c:ptCount val="7"/>
                <c:pt idx="0">
                  <c:v>288665</c:v>
                </c:pt>
                <c:pt idx="1">
                  <c:v>77995</c:v>
                </c:pt>
                <c:pt idx="2">
                  <c:v>55535</c:v>
                </c:pt>
                <c:pt idx="3">
                  <c:v>92898</c:v>
                </c:pt>
                <c:pt idx="4">
                  <c:v>106324</c:v>
                </c:pt>
                <c:pt idx="5">
                  <c:v>81377</c:v>
                </c:pt>
                <c:pt idx="6">
                  <c:v>95326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2C-4462-A46B-10058C2F7678}"/>
            </c:ext>
          </c:extLst>
        </c:ser>
        <c:ser>
          <c:idx val="1"/>
          <c:order val="1"/>
          <c:tx>
            <c:strRef>
              <c:f>'[Oversikt UiO.xlsx]Oversikt'!$C$1</c:f>
              <c:strCache>
                <c:ptCount val="1"/>
                <c:pt idx="0">
                  <c:v>Pr okt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'[Oversikt UiO.xlsx]Oversikt'!$A$2:$A$8</c:f>
              <c:strCache>
                <c:ptCount val="7"/>
                <c:pt idx="0">
                  <c:v>Frederikkehuset</c:v>
                </c:pt>
                <c:pt idx="1">
                  <c:v>Georg</c:v>
                </c:pt>
                <c:pt idx="2">
                  <c:v>Helga</c:v>
                </c:pt>
                <c:pt idx="3">
                  <c:v>Ole Johan</c:v>
                </c:pt>
                <c:pt idx="4">
                  <c:v>Eilert</c:v>
                </c:pt>
                <c:pt idx="5">
                  <c:v>Sverdrup </c:v>
                </c:pt>
                <c:pt idx="6">
                  <c:v>Niels</c:v>
                </c:pt>
              </c:strCache>
            </c:strRef>
          </c:cat>
          <c:val>
            <c:numRef>
              <c:f>'[Oversikt UiO.xlsx]Oversikt'!$C$2:$C$8</c:f>
              <c:numCache>
                <c:formatCode>_-* #\ ##0_-;\-* #\ ##0_-;_-* "-"??_-;_-@_-</c:formatCode>
                <c:ptCount val="7"/>
                <c:pt idx="0">
                  <c:v>148986</c:v>
                </c:pt>
                <c:pt idx="1">
                  <c:v>85065</c:v>
                </c:pt>
                <c:pt idx="2">
                  <c:v>61185</c:v>
                </c:pt>
                <c:pt idx="3">
                  <c:v>86528</c:v>
                </c:pt>
                <c:pt idx="4">
                  <c:v>118924</c:v>
                </c:pt>
                <c:pt idx="5">
                  <c:v>0</c:v>
                </c:pt>
                <c:pt idx="6">
                  <c:v>61475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2C-4462-A46B-10058C2F7678}"/>
            </c:ext>
          </c:extLst>
        </c:ser>
        <c:ser>
          <c:idx val="2"/>
          <c:order val="2"/>
          <c:tx>
            <c:strRef>
              <c:f>'[Oversikt UiO.xlsx]Oversikt'!$D$1</c:f>
              <c:strCache>
                <c:ptCount val="1"/>
                <c:pt idx="0">
                  <c:v>Pr okt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'[Oversikt UiO.xlsx]Oversikt'!$A$2:$A$8</c:f>
              <c:strCache>
                <c:ptCount val="7"/>
                <c:pt idx="0">
                  <c:v>Frederikkehuset</c:v>
                </c:pt>
                <c:pt idx="1">
                  <c:v>Georg</c:v>
                </c:pt>
                <c:pt idx="2">
                  <c:v>Helga</c:v>
                </c:pt>
                <c:pt idx="3">
                  <c:v>Ole Johan</c:v>
                </c:pt>
                <c:pt idx="4">
                  <c:v>Eilert</c:v>
                </c:pt>
                <c:pt idx="5">
                  <c:v>Sverdrup </c:v>
                </c:pt>
                <c:pt idx="6">
                  <c:v>Niels</c:v>
                </c:pt>
              </c:strCache>
            </c:strRef>
          </c:cat>
          <c:val>
            <c:numRef>
              <c:f>'[Oversikt UiO.xlsx]Oversikt'!$D$2:$D$8</c:f>
              <c:numCache>
                <c:formatCode>_-* #\ ##0_-;\-* #\ ##0_-;_-* "-"??_-;_-@_-</c:formatCode>
                <c:ptCount val="7"/>
                <c:pt idx="0">
                  <c:v>154781</c:v>
                </c:pt>
                <c:pt idx="1">
                  <c:v>83100</c:v>
                </c:pt>
                <c:pt idx="2">
                  <c:v>61620</c:v>
                </c:pt>
                <c:pt idx="3">
                  <c:v>100459</c:v>
                </c:pt>
                <c:pt idx="4">
                  <c:v>131432</c:v>
                </c:pt>
                <c:pt idx="5">
                  <c:v>22095</c:v>
                </c:pt>
                <c:pt idx="6">
                  <c:v>70254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2C-4462-A46B-10058C2F7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9964128"/>
        <c:axId val="335305552"/>
      </c:barChart>
      <c:catAx>
        <c:axId val="185996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35305552"/>
        <c:crosses val="autoZero"/>
        <c:auto val="1"/>
        <c:lblAlgn val="ctr"/>
        <c:lblOffset val="100"/>
        <c:noMultiLvlLbl val="0"/>
      </c:catAx>
      <c:valAx>
        <c:axId val="33530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996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477A8B-7A7A-2A43-8C46-2530F9D03D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12B1E-9365-8846-B292-111485C66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64127-A409-184B-B821-FAF38CCFBBC5}" type="datetimeFigureOut">
              <a:rPr lang="en-NO" smtClean="0"/>
              <a:t>11/06/2023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2E630-1949-544B-923D-AB251E7551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570BF-DF0D-B54B-90C8-1AC8DBFDCA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3261-6AD5-9044-A0DA-FC2D80D4B5A9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2045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DE40C-5153-4E45-94D8-B571E72E3BF6}" type="datetimeFigureOut">
              <a:rPr lang="en-NO" smtClean="0"/>
              <a:t>11/06/2023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CC32-BAD4-BB46-827C-D7C59B622BF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7514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30EFF-E5AD-9B49-AE19-EDB4410F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22475"/>
            <a:ext cx="10515600" cy="4184650"/>
          </a:xfr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65C37-A00E-1F43-A4F2-DC3EF051055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F04B37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4261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2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63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10A4F973-3DAB-2A42-8FC6-267FAC2F2CB6}"/>
              </a:ext>
            </a:extLst>
          </p:cNvPr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423E57AC-F50B-1C4C-8823-51D7790A5FB6}"/>
              </a:ext>
            </a:extLst>
          </p:cNvPr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44592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DC429AE1-9342-DA45-BFE0-ED6B7551873B}"/>
              </a:ext>
            </a:extLst>
          </p:cNvPr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644CE22E-724E-E843-96D5-34AA3330FFAA}"/>
              </a:ext>
            </a:extLst>
          </p:cNvPr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2550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5801" y="351131"/>
            <a:ext cx="10068270" cy="140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801" y="2008570"/>
            <a:ext cx="10068270" cy="419576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4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30EFF-E5AD-9B49-AE19-EDB4410F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22475"/>
            <a:ext cx="10515600" cy="4184650"/>
          </a:xfrm>
        </p:spPr>
        <p:txBody>
          <a:bodyPr/>
          <a:lstStyle>
            <a:lvl1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65C37-A00E-1F43-A4F2-DC3EF051055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F04B37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8107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4274545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478" y="4594035"/>
            <a:ext cx="11037044" cy="102667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478" y="58630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9118E9C1-B346-4710-8190-3F838FDA212D}"/>
              </a:ext>
            </a:extLst>
          </p:cNvPr>
          <p:cNvCxnSpPr/>
          <p:nvPr userDrawn="1"/>
        </p:nvCxnSpPr>
        <p:spPr>
          <a:xfrm>
            <a:off x="3672" y="4274545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11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" y="0"/>
            <a:ext cx="5158953" cy="685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4493" y="401001"/>
            <a:ext cx="5968805" cy="140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F849AF-5386-F748-BB3B-1C46EAA216E5}"/>
              </a:ext>
            </a:extLst>
          </p:cNvPr>
          <p:cNvCxnSpPr/>
          <p:nvPr userDrawn="1"/>
        </p:nvCxnSpPr>
        <p:spPr>
          <a:xfrm>
            <a:off x="5159022" y="0"/>
            <a:ext cx="0" cy="685800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C20898-F87E-E747-A857-00ADA9A6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4298" y="2033551"/>
            <a:ext cx="5969000" cy="411982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7080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32" y="397353"/>
            <a:ext cx="9404350" cy="14001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7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 rød bakgrunn">
    <p:bg>
      <p:bgPr>
        <a:solidFill>
          <a:srgbClr val="FF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6526-2E59-4575-B152-D5EA90BD5D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22475"/>
            <a:ext cx="10515600" cy="4184650"/>
          </a:xfr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C3E4C8D-2353-4C4C-BE34-B842B198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/>
          <a:lstStyle>
            <a:lvl1pPr>
              <a:defRPr>
                <a:solidFill>
                  <a:srgbClr val="F04B37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4899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 grønn bakgrunn">
    <p:bg>
      <p:bgPr>
        <a:solidFill>
          <a:srgbClr val="E8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4E2BF-EA3C-46B8-B447-B4FB66DD9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22475"/>
            <a:ext cx="10515600" cy="4184650"/>
          </a:xfr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F6DA196-9874-42D0-BB79-D524EE9E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/>
          <a:lstStyle>
            <a:lvl1pPr>
              <a:defRPr>
                <a:solidFill>
                  <a:srgbClr val="F04B37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60388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Placeholder 2">
            <a:extLst>
              <a:ext uri="{FF2B5EF4-FFF2-40B4-BE49-F238E27FC236}">
                <a16:creationId xmlns:a16="http://schemas.microsoft.com/office/drawing/2014/main" id="{0E4A2CD3-56D8-6D42-83E9-6A7DC3DA43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012882"/>
            <a:ext cx="9770096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 dirty="0"/>
              <a:t>Rediger tekststiler i malen</a:t>
            </a:r>
          </a:p>
          <a:p>
            <a:pPr lvl="1"/>
            <a:r>
              <a:rPr lang="nb-NO" altLang="en-NO" dirty="0"/>
              <a:t>Andre nivå</a:t>
            </a:r>
          </a:p>
          <a:p>
            <a:pPr lvl="2"/>
            <a:r>
              <a:rPr lang="nb-NO" altLang="en-NO" dirty="0"/>
              <a:t>Tredje nivå</a:t>
            </a:r>
          </a:p>
          <a:p>
            <a:pPr lvl="3"/>
            <a:r>
              <a:rPr lang="nb-NO" altLang="en-NO" dirty="0"/>
              <a:t>Fjerde nivå</a:t>
            </a:r>
          </a:p>
          <a:p>
            <a:pPr lvl="4"/>
            <a:r>
              <a:rPr lang="nb-NO" altLang="en-NO" dirty="0"/>
              <a:t>Femte nivå</a:t>
            </a:r>
            <a:endParaRPr lang="en-US" altLang="en-NO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53BD3-58A3-5D44-B84E-AA332F56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57EC180-5110-2644-AC58-175ACCC7BE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556" y="5371961"/>
            <a:ext cx="1190487" cy="11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96" r:id="rId2"/>
    <p:sldLayoutId id="2147483815" r:id="rId3"/>
    <p:sldLayoutId id="2147483804" r:id="rId4"/>
    <p:sldLayoutId id="2147483810" r:id="rId5"/>
    <p:sldLayoutId id="2147483800" r:id="rId6"/>
    <p:sldLayoutId id="2147483801" r:id="rId7"/>
    <p:sldLayoutId id="2147483813" r:id="rId8"/>
    <p:sldLayoutId id="2147483814" r:id="rId9"/>
    <p:sldLayoutId id="2147483798" r:id="rId10"/>
    <p:sldLayoutId id="2147483799" r:id="rId11"/>
    <p:sldLayoutId id="2147483808" r:id="rId12"/>
    <p:sldLayoutId id="2147483809" r:id="rId1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5200" kern="1200" baseline="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 Light" panose="020F030202020403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 Light" panose="020F030202020403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 Light" panose="020F030202020403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alibri Light" panose="020F03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200" indent="-457200" algn="l" defTabSz="457200" rtl="0" eaLnBrk="1" fontAlgn="base" hangingPunct="1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marL="8001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2pPr>
      <a:lvl3pPr marL="12573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3pPr>
      <a:lvl4pPr marL="16573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4pPr>
      <a:lvl5pPr marL="21145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8CA987-D2E6-C146-8CA8-26FF54AD4E38}"/>
              </a:ext>
            </a:extLst>
          </p:cNvPr>
          <p:cNvSpPr/>
          <p:nvPr/>
        </p:nvSpPr>
        <p:spPr>
          <a:xfrm>
            <a:off x="10654748" y="5325179"/>
            <a:ext cx="1298713" cy="143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2" name="Picture 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223A0888-9F08-A748-9C98-AA524FD64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91" t="31685" r="22034" b="4858"/>
          <a:stretch/>
        </p:blipFill>
        <p:spPr>
          <a:xfrm>
            <a:off x="0" y="-56496"/>
            <a:ext cx="12192000" cy="6914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DB1264-9935-9F44-AA19-83CC2F78FE92}"/>
              </a:ext>
            </a:extLst>
          </p:cNvPr>
          <p:cNvSpPr/>
          <p:nvPr/>
        </p:nvSpPr>
        <p:spPr>
          <a:xfrm>
            <a:off x="1" y="4246879"/>
            <a:ext cx="12191999" cy="2682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518FA-9E7D-814E-9D1F-8E8510CBE182}"/>
              </a:ext>
            </a:extLst>
          </p:cNvPr>
          <p:cNvSpPr/>
          <p:nvPr/>
        </p:nvSpPr>
        <p:spPr>
          <a:xfrm>
            <a:off x="0" y="4168557"/>
            <a:ext cx="12192000" cy="103636"/>
          </a:xfrm>
          <a:prstGeom prst="rect">
            <a:avLst/>
          </a:prstGeom>
          <a:solidFill>
            <a:srgbClr val="F04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61756-3EA5-D347-99D3-C0F025D2E1ED}"/>
              </a:ext>
            </a:extLst>
          </p:cNvPr>
          <p:cNvSpPr txBox="1"/>
          <p:nvPr/>
        </p:nvSpPr>
        <p:spPr>
          <a:xfrm>
            <a:off x="1424403" y="4625409"/>
            <a:ext cx="761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solidFill>
                  <a:srgbClr val="515151"/>
                </a:solidFill>
                <a:latin typeface="+mj-lt"/>
              </a:rPr>
              <a:t>Semesterstart 2023</a:t>
            </a:r>
            <a:endParaRPr lang="en-NO" sz="5400" b="1" dirty="0">
              <a:solidFill>
                <a:srgbClr val="51515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B3F87-CC3D-5B44-A0D6-93FD6EA9524D}"/>
              </a:ext>
            </a:extLst>
          </p:cNvPr>
          <p:cNvSpPr txBox="1"/>
          <p:nvPr/>
        </p:nvSpPr>
        <p:spPr>
          <a:xfrm>
            <a:off x="1424404" y="5615203"/>
            <a:ext cx="8804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04837"/>
                </a:solidFill>
                <a:latin typeface="+mn-lt"/>
              </a:rPr>
              <a:t>SiO Studentsamskipnaden</a:t>
            </a:r>
            <a:endParaRPr lang="en-NO" sz="4400" dirty="0">
              <a:solidFill>
                <a:srgbClr val="F04837"/>
              </a:solidFill>
              <a:latin typeface="+mn-lt"/>
            </a:endParaRPr>
          </a:p>
        </p:txBody>
      </p:sp>
      <p:pic>
        <p:nvPicPr>
          <p:cNvPr id="14" name="Picture 13" descr="A picture containing room&#10;&#10;Description automatically generated">
            <a:extLst>
              <a:ext uri="{FF2B5EF4-FFF2-40B4-BE49-F238E27FC236}">
                <a16:creationId xmlns:a16="http://schemas.microsoft.com/office/drawing/2014/main" id="{27AEB6BA-D6F6-FD4D-BE40-9468978D1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36" y="341409"/>
            <a:ext cx="2217881" cy="9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6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BE3EC86-918E-22D7-0565-CF04D892A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nb-NO" b="1" dirty="0"/>
            </a:br>
            <a:r>
              <a:rPr lang="nb-NO" b="1" dirty="0"/>
              <a:t>Viktige momenter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Dette er tall fra ledere i foreninger. Vi har ikke tall fra </a:t>
            </a:r>
            <a:r>
              <a:rPr lang="nb-NO" i="1" dirty="0"/>
              <a:t>vanlige </a:t>
            </a:r>
            <a:r>
              <a:rPr lang="nb-NO" dirty="0"/>
              <a:t>medlemmer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Tallene viser at en stor andel trives sosialt i foreningen, og at det er et fåtall som føler seg ensomme i foreningen.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De aller fleste føler seg sett og hørt i foreningen.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Det er også fint å se at nye medlemmer blir tatt godt i mot. </a:t>
            </a:r>
          </a:p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5113839-61D4-F042-9C8B-45F7D3FD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8" y="0"/>
            <a:ext cx="2543175" cy="2390775"/>
          </a:xfrm>
          <a:prstGeom prst="rect">
            <a:avLst/>
          </a:prstGeom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EDFF2B46-2AE1-1DB5-39D2-68E291042808}"/>
              </a:ext>
            </a:extLst>
          </p:cNvPr>
          <p:cNvSpPr txBox="1">
            <a:spLocks/>
          </p:cNvSpPr>
          <p:nvPr/>
        </p:nvSpPr>
        <p:spPr>
          <a:xfrm>
            <a:off x="3151662" y="488321"/>
            <a:ext cx="10333075" cy="14141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200" kern="1200" baseline="0">
                <a:solidFill>
                  <a:srgbClr val="F04B37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dirty="0"/>
              <a:t>Stemningsrapport</a:t>
            </a:r>
          </a:p>
        </p:txBody>
      </p:sp>
    </p:spTree>
    <p:extLst>
      <p:ext uri="{BB962C8B-B14F-4D97-AF65-F5344CB8AC3E}">
        <p14:creationId xmlns:p14="http://schemas.microsoft.com/office/powerpoint/2010/main" val="4024614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0F0CED92-4C77-4548-ECFB-037F8CCE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391" y="573909"/>
            <a:ext cx="10515600" cy="1325563"/>
          </a:xfrm>
        </p:spPr>
        <p:txBody>
          <a:bodyPr/>
          <a:lstStyle/>
          <a:p>
            <a:r>
              <a:rPr lang="nb-NO" dirty="0"/>
              <a:t>Stemningsrapport</a:t>
            </a:r>
          </a:p>
        </p:txBody>
      </p:sp>
      <p:sp>
        <p:nvSpPr>
          <p:cNvPr id="5" name="Plassholder for innhold 10">
            <a:extLst>
              <a:ext uri="{FF2B5EF4-FFF2-40B4-BE49-F238E27FC236}">
                <a16:creationId xmlns:a16="http://schemas.microsoft.com/office/drawing/2014/main" id="{CAFA0E9C-4251-5ECA-5FC4-B35896193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204272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Foreningene melder at det generelt er sunne forhold</a:t>
            </a:r>
            <a:b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Det er noen som drikker for mye, men det meldes generelt om lavt drikkepress</a:t>
            </a:r>
            <a:b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Foreningene spør gjerne tidligere styremedlemmer om råd før de kontakter oss. De prøver i stor grad å finne løsninger på egenhånd. </a:t>
            </a:r>
            <a:b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Ved mer kompliserte problemstillinger tar de kontakt med SiO Foreninger.</a:t>
            </a:r>
            <a:b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Foreningene melder om at det fremdeles er klare ettervirkninger etter pandemien. </a:t>
            </a:r>
            <a:b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Særlig nevnes rekruttering og medlemstap, men også kompetanseoverføring </a:t>
            </a:r>
            <a:b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og generell drift. </a:t>
            </a:r>
          </a:p>
          <a:p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C948A46-A0BD-3D26-ECFD-41D19B1C9090}"/>
              </a:ext>
            </a:extLst>
          </p:cNvPr>
          <p:cNvSpPr/>
          <p:nvPr/>
        </p:nvSpPr>
        <p:spPr>
          <a:xfrm>
            <a:off x="0" y="222236"/>
            <a:ext cx="1932941" cy="1831989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500">
                <a:solidFill>
                  <a:schemeClr val="tx1"/>
                </a:solidFill>
                <a:latin typeface="Gotham Light" pitchFamily="50" charset="0"/>
                <a:cs typeface="Gotham Light" pitchFamily="50" charset="0"/>
              </a:rPr>
              <a:t>Utfordringer</a:t>
            </a:r>
          </a:p>
        </p:txBody>
      </p:sp>
    </p:spTree>
    <p:extLst>
      <p:ext uri="{BB962C8B-B14F-4D97-AF65-F5344CB8AC3E}">
        <p14:creationId xmlns:p14="http://schemas.microsoft.com/office/powerpoint/2010/main" val="80010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BB2EB0B5-8258-2BA1-366B-329BD3EBAD6B}"/>
              </a:ext>
            </a:extLst>
          </p:cNvPr>
          <p:cNvSpPr/>
          <p:nvPr/>
        </p:nvSpPr>
        <p:spPr>
          <a:xfrm>
            <a:off x="647422" y="2572167"/>
            <a:ext cx="10515600" cy="5339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8A7BE6E-B95A-4B22-9DEF-80383B4377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Status fra studentfrivilligheten på UiO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Ny inntaksordning psykisk Helse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Boligsituasjonen i Oslo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Livet på campus – en stikkprøve fra de som er tettest på studentene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3D45455-12CC-4703-A9A3-414AAAC4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7678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94731-4009-DD5A-CB24-A699E75A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7E035E-D08F-041F-153B-A2BFA536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BADCD53-7199-032B-CF34-39074AF1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0" y="0"/>
            <a:ext cx="12144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BB038C-65A3-0856-5AC8-D55DD15A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4BCFC4-D473-AF45-0228-A7C0968DC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740EE03-A971-60AA-B53D-940152AA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" y="0"/>
            <a:ext cx="12160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40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401869-DEF1-9743-EAF7-1EC86DEA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E430DC-8EB6-3BB4-77E7-C45AF76BF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D2678B-2734-6296-055C-C6CAF997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" y="0"/>
            <a:ext cx="12185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60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387513-49B3-F496-933B-471B5BB6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43D34C-38BE-E92D-D673-71D870DB3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54A913-1836-16C4-0D1C-BA2D00CBF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" y="0"/>
            <a:ext cx="12174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7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62E06-3809-1F7B-2F57-10D52FC4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CBD7A4-E10F-057F-648A-EDC786E11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ED9D44A-7AFD-6DCB-E495-98E9ACFE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0"/>
            <a:ext cx="12192000" cy="68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74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90C9FE-B563-C468-8E74-40A5878F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D3D96A-C039-327A-73E8-AF9D42D1A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9951988-D2CD-9152-B775-AEE36441F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"/>
            <a:ext cx="12192000" cy="68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C95C8B-3C3F-24B4-86D8-7B4B3E8E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194C85-7AAF-DA2A-4FBE-3D73BB573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2CF6EC7-D535-2626-4440-FFFACE658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3"/>
            <a:ext cx="12192000" cy="68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3AEBEDD8-34AC-22E4-0F74-E10C5D4B4CBC}"/>
              </a:ext>
            </a:extLst>
          </p:cNvPr>
          <p:cNvSpPr/>
          <p:nvPr/>
        </p:nvSpPr>
        <p:spPr>
          <a:xfrm>
            <a:off x="647422" y="2013597"/>
            <a:ext cx="10515600" cy="5339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1">
            <a:extLst>
              <a:ext uri="{FF2B5EF4-FFF2-40B4-BE49-F238E27FC236}">
                <a16:creationId xmlns:a16="http://schemas.microsoft.com/office/drawing/2014/main" id="{DB428DDB-BD3A-464D-39A2-0E8BCF160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22475"/>
            <a:ext cx="10515600" cy="41846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Status fra studentfrivilligheten på UiO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Ny inntaksordning psykisk Helse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Boligsituasjonen i Oslo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Livet på campus – en stikkprøve fra de som er tettest på studentene</a:t>
            </a:r>
          </a:p>
        </p:txBody>
      </p:sp>
      <p:sp>
        <p:nvSpPr>
          <p:cNvPr id="5" name="Tittel 2">
            <a:extLst>
              <a:ext uri="{FF2B5EF4-FFF2-40B4-BE49-F238E27FC236}">
                <a16:creationId xmlns:a16="http://schemas.microsoft.com/office/drawing/2014/main" id="{9BCAEEBA-121C-AB4D-D6F7-163402F2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63158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FBE9A5-11FA-02E8-8169-6B5E1637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0498AA-5FFB-D113-EC1C-58CF21600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E05B5F8-0645-D64B-7703-AF1854ECC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1"/>
            <a:ext cx="12192000" cy="68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4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72E2FD-C374-CB2B-FB82-E3288433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77A411-2E2D-5B1F-E512-722899AD6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F6A1F58-66F8-01E8-C041-0C3C00883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7"/>
            <a:ext cx="12192000" cy="68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AAB42D-B2BF-40F9-34B0-F4BEA7D7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D48573-30CF-4942-0F95-193480F71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11A719-60A3-208C-976B-D092ED041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"/>
            <a:ext cx="12192000" cy="68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13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729CF8-C8F1-C4DF-D702-5347009C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E1D657-C4CA-3268-6642-DA6F3AD46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9AEE410-3815-AE91-6C07-DAB3FDC4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6"/>
            <a:ext cx="12192000" cy="68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F50F77-8839-CFC1-495C-0EE7E3EA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2713B5-89E2-5754-08B3-33CE8B24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42A200C-B792-5E15-AEF0-37F894DD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" y="0"/>
            <a:ext cx="1217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4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BB2EB0B5-8258-2BA1-366B-329BD3EBAD6B}"/>
              </a:ext>
            </a:extLst>
          </p:cNvPr>
          <p:cNvSpPr/>
          <p:nvPr/>
        </p:nvSpPr>
        <p:spPr>
          <a:xfrm>
            <a:off x="647422" y="3105567"/>
            <a:ext cx="10515600" cy="5339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8A7BE6E-B95A-4B22-9DEF-80383B4377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Status fra studentfrivilligheten på UiO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Ny inntaksordning psykisk Helse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Boligsituasjonen i Oslo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Livet på campus – en stikkprøve fra de som er tettest på studentene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3D45455-12CC-4703-A9A3-414AAAC4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23149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7DF1BA-463A-E6C3-84F9-87EC352FD665}"/>
              </a:ext>
            </a:extLst>
          </p:cNvPr>
          <p:cNvSpPr txBox="1">
            <a:spLocks/>
          </p:cNvSpPr>
          <p:nvPr/>
        </p:nvSpPr>
        <p:spPr>
          <a:xfrm>
            <a:off x="834956" y="1034173"/>
            <a:ext cx="10310813" cy="968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200" kern="1200" baseline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sz="4400" b="1"/>
              <a:t>Semesterstart Bolig</a:t>
            </a:r>
            <a:endParaRPr lang="en-NO" sz="4400"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33430F-B745-324A-B4C8-11A8B39728EB}"/>
              </a:ext>
            </a:extLst>
          </p:cNvPr>
          <p:cNvSpPr txBox="1">
            <a:spLocks/>
          </p:cNvSpPr>
          <p:nvPr/>
        </p:nvSpPr>
        <p:spPr>
          <a:xfrm>
            <a:off x="834956" y="3107632"/>
            <a:ext cx="7631711" cy="284072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Arial"/>
            </a:endParaRPr>
          </a:p>
        </p:txBody>
      </p:sp>
      <p:sp>
        <p:nvSpPr>
          <p:cNvPr id="6" name="Plus 5">
            <a:extLst>
              <a:ext uri="{FF2B5EF4-FFF2-40B4-BE49-F238E27FC236}">
                <a16:creationId xmlns:a16="http://schemas.microsoft.com/office/drawing/2014/main" id="{99830B2F-9AB6-2BA7-C113-10D525715F19}"/>
              </a:ext>
            </a:extLst>
          </p:cNvPr>
          <p:cNvSpPr/>
          <p:nvPr/>
        </p:nvSpPr>
        <p:spPr>
          <a:xfrm>
            <a:off x="8829673" y="5620888"/>
            <a:ext cx="628650" cy="628650"/>
          </a:xfrm>
          <a:prstGeom prst="mathPlus">
            <a:avLst/>
          </a:prstGeom>
          <a:solidFill>
            <a:srgbClr val="F04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2599C-92AB-91EF-52D3-4A448476E802}"/>
              </a:ext>
            </a:extLst>
          </p:cNvPr>
          <p:cNvSpPr/>
          <p:nvPr/>
        </p:nvSpPr>
        <p:spPr>
          <a:xfrm flipV="1">
            <a:off x="982133" y="817416"/>
            <a:ext cx="8002841" cy="80049"/>
          </a:xfrm>
          <a:prstGeom prst="rect">
            <a:avLst/>
          </a:prstGeom>
          <a:solidFill>
            <a:srgbClr val="F04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2" descr="Ingen alternativ tekstbeskrivelse tilgjengelig for dette bildet">
            <a:extLst>
              <a:ext uri="{FF2B5EF4-FFF2-40B4-BE49-F238E27FC236}">
                <a16:creationId xmlns:a16="http://schemas.microsoft.com/office/drawing/2014/main" id="{5E1FCDF2-FB1A-C309-8868-B40BFB283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0"/>
          <a:stretch/>
        </p:blipFill>
        <p:spPr bwMode="auto">
          <a:xfrm>
            <a:off x="8305800" y="0"/>
            <a:ext cx="388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047B7C-87A9-28AC-D65D-4BF040523253}"/>
              </a:ext>
            </a:extLst>
          </p:cNvPr>
          <p:cNvSpPr txBox="1">
            <a:spLocks/>
          </p:cNvSpPr>
          <p:nvPr/>
        </p:nvSpPr>
        <p:spPr>
          <a:xfrm>
            <a:off x="818022" y="2314642"/>
            <a:ext cx="7124772" cy="372594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3000 innflyttinger i august (totalt 6400 fra mai til september)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800" dirty="0">
                <a:solidFill>
                  <a:srgbClr val="4D4D4F"/>
                </a:solidFill>
                <a:latin typeface="Arial" panose="020B0604020202020204"/>
              </a:rPr>
              <a:t>Over 7000 i kø på det meste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Tilbake til «før-korona-tid»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sz="2800" dirty="0">
                <a:solidFill>
                  <a:srgbClr val="4D4D4F"/>
                </a:solidFill>
                <a:latin typeface="Arial" panose="020B0604020202020204"/>
              </a:rPr>
              <a:t>Arrangert: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Gjenbruksmarked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Utekino 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9640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E4D62-FC0F-9427-1A1C-5A21B704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4400" b="1"/>
              <a:t>Midlertidig overnattingstilbud i august </a:t>
            </a:r>
            <a:endParaRPr lang="en-NO" sz="4400"/>
          </a:p>
        </p:txBody>
      </p:sp>
      <p:pic>
        <p:nvPicPr>
          <p:cNvPr id="3" name="Plassholder for innhold 4" descr="Et bilde som inneholder klær, person, sko, innendørs&#10;&#10;Automatisk generert beskrivelse">
            <a:extLst>
              <a:ext uri="{FF2B5EF4-FFF2-40B4-BE49-F238E27FC236}">
                <a16:creationId xmlns:a16="http://schemas.microsoft.com/office/drawing/2014/main" id="{E20FF110-DB2F-FC20-0FDC-750B0452B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 r="-2" b="-2"/>
          <a:stretch/>
        </p:blipFill>
        <p:spPr>
          <a:xfrm>
            <a:off x="1103312" y="2060575"/>
            <a:ext cx="4396339" cy="4195763"/>
          </a:xfrm>
          <a:noFill/>
        </p:spPr>
      </p:pic>
      <p:pic>
        <p:nvPicPr>
          <p:cNvPr id="4" name="Bilde 3" descr="Et bilde som inneholder person, klær, mann, innendørs&#10;&#10;Automatisk generert beskrivelse">
            <a:extLst>
              <a:ext uri="{FF2B5EF4-FFF2-40B4-BE49-F238E27FC236}">
                <a16:creationId xmlns:a16="http://schemas.microsoft.com/office/drawing/2014/main" id="{F7191CA1-2493-BAA6-584B-1F6DAA8CA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4" r="-3" b="6669"/>
          <a:stretch/>
        </p:blipFill>
        <p:spPr>
          <a:xfrm>
            <a:off x="5654493" y="2056092"/>
            <a:ext cx="4396341" cy="420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485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4">
            <a:extLst>
              <a:ext uri="{FF2B5EF4-FFF2-40B4-BE49-F238E27FC236}">
                <a16:creationId xmlns:a16="http://schemas.microsoft.com/office/drawing/2014/main" id="{474F2F43-EE77-1143-A0ED-2DFD6615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01" y="351131"/>
            <a:ext cx="10068270" cy="1400175"/>
          </a:xfrm>
        </p:spPr>
        <p:txBody>
          <a:bodyPr>
            <a:normAutofit fontScale="90000"/>
          </a:bodyPr>
          <a:lstStyle/>
          <a:p>
            <a:r>
              <a:rPr lang="nb-NO"/>
              <a:t>Utvikling av antall hybelenheter i SiO</a:t>
            </a:r>
          </a:p>
        </p:txBody>
      </p:sp>
      <p:graphicFrame>
        <p:nvGraphicFramePr>
          <p:cNvPr id="3" name="Plassholder for innhold 6">
            <a:extLst>
              <a:ext uri="{FF2B5EF4-FFF2-40B4-BE49-F238E27FC236}">
                <a16:creationId xmlns:a16="http://schemas.microsoft.com/office/drawing/2014/main" id="{8D5B8A81-B22C-9E26-A26F-676E07CD6D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6288" y="2008188"/>
          <a:ext cx="10067925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B2F0B093-5AD4-86E1-C8CB-A214F09C978D}"/>
              </a:ext>
            </a:extLst>
          </p:cNvPr>
          <p:cNvSpPr txBox="1"/>
          <p:nvPr/>
        </p:nvSpPr>
        <p:spPr>
          <a:xfrm>
            <a:off x="3126263" y="3651423"/>
            <a:ext cx="203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+Kringsjå</a:t>
            </a:r>
          </a:p>
          <a:p>
            <a:r>
              <a:rPr lang="nb-NO" sz="1600"/>
              <a:t>-Tøyen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977B2BC-DA63-BC43-0802-752A1C5047C5}"/>
              </a:ext>
            </a:extLst>
          </p:cNvPr>
          <p:cNvSpPr txBox="1"/>
          <p:nvPr/>
        </p:nvSpPr>
        <p:spPr>
          <a:xfrm>
            <a:off x="4485505" y="3157150"/>
            <a:ext cx="114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+Kringsjå</a:t>
            </a:r>
          </a:p>
          <a:p>
            <a:r>
              <a:rPr lang="nb-NO" sz="1600"/>
              <a:t>+Vulkan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338D8E9-BF2A-6BD9-4009-0F02C0650F45}"/>
              </a:ext>
            </a:extLst>
          </p:cNvPr>
          <p:cNvSpPr txBox="1"/>
          <p:nvPr/>
        </p:nvSpPr>
        <p:spPr>
          <a:xfrm>
            <a:off x="5737201" y="3058295"/>
            <a:ext cx="1149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+Kringsjå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443C93F-D80A-4F76-397B-C6BF12E5A91C}"/>
              </a:ext>
            </a:extLst>
          </p:cNvPr>
          <p:cNvSpPr txBox="1"/>
          <p:nvPr/>
        </p:nvSpPr>
        <p:spPr>
          <a:xfrm>
            <a:off x="7161897" y="2415738"/>
            <a:ext cx="1290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+Nydalen</a:t>
            </a:r>
          </a:p>
          <a:p>
            <a:r>
              <a:rPr lang="nb-NO" sz="1600"/>
              <a:t>+Nordberg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580F2B9-3DE5-9A71-9E9E-CDB7977B4B9E}"/>
              </a:ext>
            </a:extLst>
          </p:cNvPr>
          <p:cNvSpPr txBox="1"/>
          <p:nvPr/>
        </p:nvSpPr>
        <p:spPr>
          <a:xfrm>
            <a:off x="8702823" y="2119174"/>
            <a:ext cx="1290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/>
              <a:t>+Lillestrøm</a:t>
            </a:r>
          </a:p>
        </p:txBody>
      </p:sp>
      <p:cxnSp>
        <p:nvCxnSpPr>
          <p:cNvPr id="9" name="Kobling: buet 8">
            <a:extLst>
              <a:ext uri="{FF2B5EF4-FFF2-40B4-BE49-F238E27FC236}">
                <a16:creationId xmlns:a16="http://schemas.microsoft.com/office/drawing/2014/main" id="{CE1734C6-0137-2BDD-9BE2-40D834988438}"/>
              </a:ext>
            </a:extLst>
          </p:cNvPr>
          <p:cNvCxnSpPr>
            <a:cxnSpLocks/>
          </p:cNvCxnSpPr>
          <p:nvPr/>
        </p:nvCxnSpPr>
        <p:spPr>
          <a:xfrm flipV="1">
            <a:off x="2842052" y="4273269"/>
            <a:ext cx="889686" cy="484083"/>
          </a:xfrm>
          <a:prstGeom prst="curvedConnector3">
            <a:avLst>
              <a:gd name="adj1" fmla="val 402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Kobling: buet 9">
            <a:extLst>
              <a:ext uri="{FF2B5EF4-FFF2-40B4-BE49-F238E27FC236}">
                <a16:creationId xmlns:a16="http://schemas.microsoft.com/office/drawing/2014/main" id="{7081C646-667A-A1DC-4D0A-04423FBC5CA1}"/>
              </a:ext>
            </a:extLst>
          </p:cNvPr>
          <p:cNvCxnSpPr>
            <a:cxnSpLocks/>
          </p:cNvCxnSpPr>
          <p:nvPr/>
        </p:nvCxnSpPr>
        <p:spPr>
          <a:xfrm flipV="1">
            <a:off x="4296489" y="3998807"/>
            <a:ext cx="942774" cy="48408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Kobling: buet 10">
            <a:extLst>
              <a:ext uri="{FF2B5EF4-FFF2-40B4-BE49-F238E27FC236}">
                <a16:creationId xmlns:a16="http://schemas.microsoft.com/office/drawing/2014/main" id="{95E61CB4-55CB-79CF-B6BA-F118A1D49570}"/>
              </a:ext>
            </a:extLst>
          </p:cNvPr>
          <p:cNvCxnSpPr>
            <a:cxnSpLocks/>
          </p:cNvCxnSpPr>
          <p:nvPr/>
        </p:nvCxnSpPr>
        <p:spPr>
          <a:xfrm flipV="1">
            <a:off x="5811343" y="3717211"/>
            <a:ext cx="932707" cy="36414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Kobling: buet 11">
            <a:extLst>
              <a:ext uri="{FF2B5EF4-FFF2-40B4-BE49-F238E27FC236}">
                <a16:creationId xmlns:a16="http://schemas.microsoft.com/office/drawing/2014/main" id="{5E5BE2DF-97BE-8207-E7A5-284CAC4E0574}"/>
              </a:ext>
            </a:extLst>
          </p:cNvPr>
          <p:cNvCxnSpPr>
            <a:cxnSpLocks/>
          </p:cNvCxnSpPr>
          <p:nvPr/>
        </p:nvCxnSpPr>
        <p:spPr>
          <a:xfrm flipV="1">
            <a:off x="7306740" y="3000513"/>
            <a:ext cx="935217" cy="76048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Kobling: buet 12">
            <a:extLst>
              <a:ext uri="{FF2B5EF4-FFF2-40B4-BE49-F238E27FC236}">
                <a16:creationId xmlns:a16="http://schemas.microsoft.com/office/drawing/2014/main" id="{B002A380-1552-CE4E-C43A-56CB43FD96BF}"/>
              </a:ext>
            </a:extLst>
          </p:cNvPr>
          <p:cNvCxnSpPr>
            <a:cxnSpLocks/>
          </p:cNvCxnSpPr>
          <p:nvPr/>
        </p:nvCxnSpPr>
        <p:spPr>
          <a:xfrm flipV="1">
            <a:off x="8767576" y="2568714"/>
            <a:ext cx="932478" cy="43179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7DA6FC9-25FD-CE58-873D-76A22FB5FC10}"/>
              </a:ext>
            </a:extLst>
          </p:cNvPr>
          <p:cNvGrpSpPr/>
          <p:nvPr/>
        </p:nvGrpSpPr>
        <p:grpSpPr>
          <a:xfrm>
            <a:off x="2551814" y="1676400"/>
            <a:ext cx="7316086" cy="1992447"/>
            <a:chOff x="2551814" y="1676400"/>
            <a:chExt cx="7316086" cy="1992447"/>
          </a:xfrm>
        </p:grpSpPr>
        <p:cxnSp>
          <p:nvCxnSpPr>
            <p:cNvPr id="15" name="Rett pilkobling 14">
              <a:extLst>
                <a:ext uri="{FF2B5EF4-FFF2-40B4-BE49-F238E27FC236}">
                  <a16:creationId xmlns:a16="http://schemas.microsoft.com/office/drawing/2014/main" id="{D5076B41-DF43-744E-33EA-A41D798BF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1814" y="1676400"/>
              <a:ext cx="7316086" cy="1992447"/>
            </a:xfrm>
            <a:prstGeom prst="straightConnector1">
              <a:avLst/>
            </a:prstGeom>
            <a:ln>
              <a:solidFill>
                <a:schemeClr val="tx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D0CF1DF-C56C-ACE8-1382-E87C7D54FDCC}"/>
                </a:ext>
              </a:extLst>
            </p:cNvPr>
            <p:cNvSpPr/>
            <p:nvPr/>
          </p:nvSpPr>
          <p:spPr>
            <a:xfrm>
              <a:off x="5609551" y="2449063"/>
              <a:ext cx="913277" cy="48453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/>
                <a:t>17% økning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514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BD86-2B14-43C3-A1E2-1A4EFA1F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01" y="351131"/>
            <a:ext cx="10068270" cy="1400175"/>
          </a:xfrm>
        </p:spPr>
        <p:txBody>
          <a:bodyPr/>
          <a:lstStyle/>
          <a:p>
            <a:r>
              <a:rPr lang="en-US"/>
              <a:t>Ny boligreise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64E6320-B8C8-5194-A7E0-DE6F6044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000"/>
          <a:stretch/>
        </p:blipFill>
        <p:spPr>
          <a:xfrm>
            <a:off x="775801" y="2008570"/>
            <a:ext cx="10068270" cy="4195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5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2">
            <a:extLst>
              <a:ext uri="{FF2B5EF4-FFF2-40B4-BE49-F238E27FC236}">
                <a16:creationId xmlns:a16="http://schemas.microsoft.com/office/drawing/2014/main" id="{FCEC9119-137D-E67A-F0B4-EC425817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362900"/>
            <a:ext cx="10333075" cy="1414131"/>
          </a:xfrm>
        </p:spPr>
        <p:txBody>
          <a:bodyPr/>
          <a:lstStyle/>
          <a:p>
            <a:r>
              <a:rPr lang="nb-NO" dirty="0"/>
              <a:t>Foreningsdagen UiO</a:t>
            </a:r>
          </a:p>
        </p:txBody>
      </p:sp>
      <p:pic>
        <p:nvPicPr>
          <p:cNvPr id="7" name="Foreningsdag UiO_24_8-2023">
            <a:hlinkClick r:id="" action="ppaction://media"/>
            <a:extLst>
              <a:ext uri="{FF2B5EF4-FFF2-40B4-BE49-F238E27FC236}">
                <a16:creationId xmlns:a16="http://schemas.microsoft.com/office/drawing/2014/main" id="{631308D2-2F23-401E-55A5-4D72DCAD3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8284" y="1605064"/>
            <a:ext cx="7875432" cy="44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3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9B2BAB7D-36D9-4739-46EF-EAF0A4AAFD1C}"/>
              </a:ext>
            </a:extLst>
          </p:cNvPr>
          <p:cNvSpPr/>
          <p:nvPr/>
        </p:nvSpPr>
        <p:spPr>
          <a:xfrm>
            <a:off x="660122" y="3651667"/>
            <a:ext cx="10515600" cy="5339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1">
            <a:extLst>
              <a:ext uri="{FF2B5EF4-FFF2-40B4-BE49-F238E27FC236}">
                <a16:creationId xmlns:a16="http://schemas.microsoft.com/office/drawing/2014/main" id="{521FD1BD-D52A-2346-2FE7-6D69402DA88D}"/>
              </a:ext>
            </a:extLst>
          </p:cNvPr>
          <p:cNvSpPr txBox="1">
            <a:spLocks/>
          </p:cNvSpPr>
          <p:nvPr/>
        </p:nvSpPr>
        <p:spPr>
          <a:xfrm>
            <a:off x="838200" y="2022475"/>
            <a:ext cx="10515600" cy="4184650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8001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1257300" indent="-34290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16573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2114550" indent="-28575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nb-NO"/>
              <a:t>Status fra studentfrivilligheten på UiO</a:t>
            </a:r>
          </a:p>
          <a:p>
            <a:r>
              <a:rPr lang="nb-NO"/>
              <a:t>Ny inntaksordning psykisk Helse</a:t>
            </a:r>
          </a:p>
          <a:p>
            <a:r>
              <a:rPr lang="nb-NO"/>
              <a:t>Boligsituasjonen i Oslo</a:t>
            </a:r>
          </a:p>
          <a:p>
            <a:r>
              <a:rPr lang="nb-NO"/>
              <a:t>Livet på campus – en stikkprøve fra de som er tettest på studentene</a:t>
            </a:r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28C005AA-713B-5281-D588-6D5AAAEC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19225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49676CC-C1FA-9812-244A-5D9329E770BB}"/>
              </a:ext>
            </a:extLst>
          </p:cNvPr>
          <p:cNvGraphicFramePr>
            <a:graphicFrameLocks/>
          </p:cNvGraphicFramePr>
          <p:nvPr/>
        </p:nvGraphicFramePr>
        <p:xfrm>
          <a:off x="784274" y="1998606"/>
          <a:ext cx="8983614" cy="420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tel 1">
            <a:extLst>
              <a:ext uri="{FF2B5EF4-FFF2-40B4-BE49-F238E27FC236}">
                <a16:creationId xmlns:a16="http://schemas.microsoft.com/office/drawing/2014/main" id="{C4DC3189-57DB-8BFD-A416-8F5E7773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01" y="351131"/>
            <a:ext cx="9879499" cy="1400175"/>
          </a:xfrm>
        </p:spPr>
        <p:txBody>
          <a:bodyPr>
            <a:noAutofit/>
          </a:bodyPr>
          <a:lstStyle/>
          <a:p>
            <a:r>
              <a:rPr lang="nb-NO" sz="3200"/>
              <a:t>I 2023 har vi 23% færre kunder enn toppåret 2019. </a:t>
            </a:r>
            <a:br>
              <a:rPr lang="nb-NO" sz="3200"/>
            </a:br>
            <a:r>
              <a:rPr lang="nb-NO" sz="3200"/>
              <a:t>Fra 2022 til 2023 har vi en positiv utvikling på 20 %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BB07CB1-26BD-EA3C-3C2D-059ABFEFD168}"/>
              </a:ext>
            </a:extLst>
          </p:cNvPr>
          <p:cNvSpPr/>
          <p:nvPr/>
        </p:nvSpPr>
        <p:spPr>
          <a:xfrm>
            <a:off x="1428376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-27 %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660EAE2-6766-82AC-2B38-EE15E0F44EA1}"/>
              </a:ext>
            </a:extLst>
          </p:cNvPr>
          <p:cNvSpPr/>
          <p:nvPr/>
        </p:nvSpPr>
        <p:spPr>
          <a:xfrm>
            <a:off x="2109823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-21 %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EAB54A-0D51-D426-B29B-B5D0671F414B}"/>
              </a:ext>
            </a:extLst>
          </p:cNvPr>
          <p:cNvSpPr/>
          <p:nvPr/>
        </p:nvSpPr>
        <p:spPr>
          <a:xfrm>
            <a:off x="2791270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-17 %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AD36568-2E15-9785-845D-C62928EAB7CB}"/>
              </a:ext>
            </a:extLst>
          </p:cNvPr>
          <p:cNvSpPr/>
          <p:nvPr/>
        </p:nvSpPr>
        <p:spPr>
          <a:xfrm>
            <a:off x="3472717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-32 %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84DA038-6D58-057C-6FD7-CEE04E3495BC}"/>
              </a:ext>
            </a:extLst>
          </p:cNvPr>
          <p:cNvSpPr/>
          <p:nvPr/>
        </p:nvSpPr>
        <p:spPr>
          <a:xfrm>
            <a:off x="4154164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-28 %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FE0F552-6D8D-E252-83B9-3DAD09430F75}"/>
              </a:ext>
            </a:extLst>
          </p:cNvPr>
          <p:cNvSpPr/>
          <p:nvPr/>
        </p:nvSpPr>
        <p:spPr>
          <a:xfrm>
            <a:off x="4835611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-10 %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0CE0C88-4ED9-1DFB-67E3-61E20BFD3876}"/>
              </a:ext>
            </a:extLst>
          </p:cNvPr>
          <p:cNvSpPr/>
          <p:nvPr/>
        </p:nvSpPr>
        <p:spPr>
          <a:xfrm>
            <a:off x="5517058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-71 %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4422FC4-B5D7-6CA1-E43F-C53C27A74ACB}"/>
              </a:ext>
            </a:extLst>
          </p:cNvPr>
          <p:cNvSpPr/>
          <p:nvPr/>
        </p:nvSpPr>
        <p:spPr>
          <a:xfrm>
            <a:off x="6198505" y="248933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-19 %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417E78A-E3A5-F0E7-E52C-5393E0F2B82D}"/>
              </a:ext>
            </a:extLst>
          </p:cNvPr>
          <p:cNvSpPr/>
          <p:nvPr/>
        </p:nvSpPr>
        <p:spPr>
          <a:xfrm>
            <a:off x="6879952" y="2191555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-18 %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02BA98-6C69-53F4-B2A6-3E34F71DD942}"/>
              </a:ext>
            </a:extLst>
          </p:cNvPr>
          <p:cNvSpPr/>
          <p:nvPr/>
        </p:nvSpPr>
        <p:spPr>
          <a:xfrm>
            <a:off x="7693010" y="2171816"/>
            <a:ext cx="549836" cy="411945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-24 %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74E617-3473-96D4-6F67-3028260C71C6}"/>
              </a:ext>
            </a:extLst>
          </p:cNvPr>
          <p:cNvSpPr txBox="1"/>
          <p:nvPr/>
        </p:nvSpPr>
        <p:spPr>
          <a:xfrm>
            <a:off x="766763" y="6291425"/>
            <a:ext cx="3300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Note: Det er ikke tatt høyde for endringer i portefølje mellom 2023 og 2019</a:t>
            </a:r>
          </a:p>
        </p:txBody>
      </p:sp>
    </p:spTree>
    <p:extLst>
      <p:ext uri="{BB962C8B-B14F-4D97-AF65-F5344CB8AC3E}">
        <p14:creationId xmlns:p14="http://schemas.microsoft.com/office/powerpoint/2010/main" val="227233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639490E9-B250-3028-3A7A-F44874D7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/>
              <a:t>Kundeutvikling UiO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4F644A6-99F1-61BE-BE7F-EB42BE11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365" y="2110255"/>
            <a:ext cx="10801350" cy="348615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B248F95-8766-6694-D7B1-36BBCE7B27EA}"/>
              </a:ext>
            </a:extLst>
          </p:cNvPr>
          <p:cNvSpPr txBox="1"/>
          <p:nvPr/>
        </p:nvSpPr>
        <p:spPr>
          <a:xfrm>
            <a:off x="766763" y="6291425"/>
            <a:ext cx="3300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Note: Det er ikke tatt høyde for endringer i portefølje mellom 2023 og 2019</a:t>
            </a:r>
          </a:p>
        </p:txBody>
      </p:sp>
    </p:spTree>
    <p:extLst>
      <p:ext uri="{BB962C8B-B14F-4D97-AF65-F5344CB8AC3E}">
        <p14:creationId xmlns:p14="http://schemas.microsoft.com/office/powerpoint/2010/main" val="1702104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6">
            <a:extLst>
              <a:ext uri="{FF2B5EF4-FFF2-40B4-BE49-F238E27FC236}">
                <a16:creationId xmlns:a16="http://schemas.microsoft.com/office/drawing/2014/main" id="{03B75444-A9D9-1FD4-6608-5077620C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01" y="351131"/>
            <a:ext cx="10068270" cy="1400175"/>
          </a:xfrm>
        </p:spPr>
        <p:txBody>
          <a:bodyPr>
            <a:noAutofit/>
          </a:bodyPr>
          <a:lstStyle/>
          <a:p>
            <a:r>
              <a:rPr lang="nb-NO" sz="3200"/>
              <a:t>På UiO har «lokale» avdelinger gjenopprettet eller økt kundeantallet. Frederikkehuset har nesten halvert antall kunder mot 2019.</a:t>
            </a:r>
          </a:p>
        </p:txBody>
      </p:sp>
      <p:graphicFrame>
        <p:nvGraphicFramePr>
          <p:cNvPr id="3" name="Plassholder for innhold 8">
            <a:extLst>
              <a:ext uri="{FF2B5EF4-FFF2-40B4-BE49-F238E27FC236}">
                <a16:creationId xmlns:a16="http://schemas.microsoft.com/office/drawing/2014/main" id="{5627BD8C-8161-02ED-1A14-A6D8544B46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6288" y="2008188"/>
          <a:ext cx="10067925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577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klær, person, Menneskeansikt, kvinne&#10;&#10;Automatisk generert beskrivelse">
            <a:extLst>
              <a:ext uri="{FF2B5EF4-FFF2-40B4-BE49-F238E27FC236}">
                <a16:creationId xmlns:a16="http://schemas.microsoft.com/office/drawing/2014/main" id="{6D364A30-D888-26E3-399E-09794EA49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r="2525"/>
          <a:stretch/>
        </p:blipFill>
        <p:spPr>
          <a:xfrm>
            <a:off x="69" y="10"/>
            <a:ext cx="5158953" cy="6857990"/>
          </a:xfrm>
          <a:prstGeom prst="rect">
            <a:avLst/>
          </a:prstGeo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A1B1672E-CFA0-3256-7CA5-9DF52C49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493" y="401001"/>
            <a:ext cx="5968805" cy="1400175"/>
          </a:xfrm>
        </p:spPr>
        <p:txBody>
          <a:bodyPr/>
          <a:lstStyle/>
          <a:p>
            <a:r>
              <a:rPr lang="en-US" dirty="0" err="1"/>
              <a:t>Foreningsdagen</a:t>
            </a:r>
            <a:r>
              <a:rPr lang="en-US" dirty="0"/>
              <a:t> UiO</a:t>
            </a:r>
          </a:p>
        </p:txBody>
      </p:sp>
      <p:sp>
        <p:nvSpPr>
          <p:cNvPr id="10" name="Tittel 2">
            <a:extLst>
              <a:ext uri="{FF2B5EF4-FFF2-40B4-BE49-F238E27FC236}">
                <a16:creationId xmlns:a16="http://schemas.microsoft.com/office/drawing/2014/main" id="{89C2CD7D-5C37-AE29-7A90-6D1F5818D529}"/>
              </a:ext>
            </a:extLst>
          </p:cNvPr>
          <p:cNvSpPr txBox="1">
            <a:spLocks/>
          </p:cNvSpPr>
          <p:nvPr/>
        </p:nvSpPr>
        <p:spPr bwMode="auto">
          <a:xfrm>
            <a:off x="5654298" y="2033551"/>
            <a:ext cx="5969000" cy="41198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200" kern="1200" baseline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Georg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Sverdrups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Hus 24. august</a:t>
            </a:r>
          </a:p>
          <a:p>
            <a:pPr marL="457200" indent="-45720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3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etasjer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med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foreninger</a:t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Årets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viktigste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rekrutteringsarena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Ca. 4-5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tusen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besøkende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120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foreninger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Ca. 5000 leads </a:t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Innsamlede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epostadresser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24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A1B1672E-CFA0-3256-7CA5-9DF52C49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Årets</a:t>
            </a:r>
            <a:r>
              <a:rPr lang="en-US" dirty="0"/>
              <a:t> Forening UiO</a:t>
            </a:r>
          </a:p>
        </p:txBody>
      </p:sp>
      <p:sp>
        <p:nvSpPr>
          <p:cNvPr id="10" name="Tittel 2">
            <a:extLst>
              <a:ext uri="{FF2B5EF4-FFF2-40B4-BE49-F238E27FC236}">
                <a16:creationId xmlns:a16="http://schemas.microsoft.com/office/drawing/2014/main" id="{89C2CD7D-5C37-AE29-7A90-6D1F5818D529}"/>
              </a:ext>
            </a:extLst>
          </p:cNvPr>
          <p:cNvSpPr txBox="1">
            <a:spLocks/>
          </p:cNvSpPr>
          <p:nvPr/>
        </p:nvSpPr>
        <p:spPr bwMode="auto"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200" kern="1200" baseline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Kor i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Granskaugen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Heder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  og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ære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Premie10.000 kroner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D364A30-D888-26E3-399E-09794EA49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r="19610" b="1"/>
          <a:stretch/>
        </p:blipFill>
        <p:spPr>
          <a:xfrm>
            <a:off x="6902268" y="655917"/>
            <a:ext cx="4396341" cy="420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3882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">
            <a:extLst>
              <a:ext uri="{FF2B5EF4-FFF2-40B4-BE49-F238E27FC236}">
                <a16:creationId xmlns:a16="http://schemas.microsoft.com/office/drawing/2014/main" id="{505CB46F-1821-3C6E-7BBB-B8E533FC1A15}"/>
              </a:ext>
            </a:extLst>
          </p:cNvPr>
          <p:cNvSpPr txBox="1">
            <a:spLocks/>
          </p:cNvSpPr>
          <p:nvPr/>
        </p:nvSpPr>
        <p:spPr bwMode="auto">
          <a:xfrm>
            <a:off x="838200" y="2262172"/>
            <a:ext cx="10515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91440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137160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1828800" indent="0" algn="l" defTabSz="457200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nb-NO" dirty="0"/>
              <a:t>Antallet studentforeninger er stabilt tilbake til antallet før pandemien: 292 foreninger ved UiO</a:t>
            </a:r>
            <a:br>
              <a:rPr lang="nb-NO" dirty="0"/>
            </a:br>
            <a:endParaRPr lang="nb-NO" dirty="0"/>
          </a:p>
          <a:p>
            <a:r>
              <a:rPr lang="nb-NO" dirty="0"/>
              <a:t>En studentforening ved UiO skal være autonom (Egne vedtekter og organisasjonsnummer), bestå av minimum 4 medlemmer og skal ikke diskriminere på bakgrunn av hudfarge, kjønn eller religion.</a:t>
            </a:r>
          </a:p>
        </p:txBody>
      </p:sp>
      <p:sp>
        <p:nvSpPr>
          <p:cNvPr id="7" name="Tittel 2">
            <a:extLst>
              <a:ext uri="{FF2B5EF4-FFF2-40B4-BE49-F238E27FC236}">
                <a16:creationId xmlns:a16="http://schemas.microsoft.com/office/drawing/2014/main" id="{E3147EDD-2FCC-E943-313C-6E7E5784B985}"/>
              </a:ext>
            </a:extLst>
          </p:cNvPr>
          <p:cNvSpPr txBox="1">
            <a:spLocks/>
          </p:cNvSpPr>
          <p:nvPr/>
        </p:nvSpPr>
        <p:spPr>
          <a:xfrm>
            <a:off x="1020724" y="558209"/>
            <a:ext cx="10333075" cy="14141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200" kern="1200" baseline="0">
                <a:solidFill>
                  <a:srgbClr val="F04B37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dirty="0"/>
              <a:t>Foreninger på UiO</a:t>
            </a:r>
          </a:p>
        </p:txBody>
      </p:sp>
    </p:spTree>
    <p:extLst>
      <p:ext uri="{BB962C8B-B14F-4D97-AF65-F5344CB8AC3E}">
        <p14:creationId xmlns:p14="http://schemas.microsoft.com/office/powerpoint/2010/main" val="286967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EA369E2-C4BC-C7FE-E239-F758EC07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06" y="2305050"/>
            <a:ext cx="3160888" cy="304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22E0E4F-CCFD-6BF8-13D9-46DAA55E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834" y="2133600"/>
            <a:ext cx="5293668" cy="3347574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B8F8441-A59A-AC79-F5BA-2BE749E9C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59" y="5986462"/>
            <a:ext cx="9201150" cy="6572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D38939C-20B4-C021-5AFF-6EEFC8436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8" y="0"/>
            <a:ext cx="2543175" cy="2390775"/>
          </a:xfrm>
          <a:prstGeom prst="rect">
            <a:avLst/>
          </a:prstGeom>
        </p:spPr>
      </p:pic>
      <p:sp>
        <p:nvSpPr>
          <p:cNvPr id="16" name="Tittel 2">
            <a:extLst>
              <a:ext uri="{FF2B5EF4-FFF2-40B4-BE49-F238E27FC236}">
                <a16:creationId xmlns:a16="http://schemas.microsoft.com/office/drawing/2014/main" id="{50016F74-6C80-8FC8-513F-521D9BE6EDFF}"/>
              </a:ext>
            </a:extLst>
          </p:cNvPr>
          <p:cNvSpPr txBox="1">
            <a:spLocks/>
          </p:cNvSpPr>
          <p:nvPr/>
        </p:nvSpPr>
        <p:spPr>
          <a:xfrm>
            <a:off x="3045130" y="402763"/>
            <a:ext cx="10333075" cy="14141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5200" kern="1200" baseline="0">
                <a:solidFill>
                  <a:srgbClr val="F04B37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dirty="0"/>
              <a:t>Stemningsrapport</a:t>
            </a:r>
          </a:p>
        </p:txBody>
      </p:sp>
    </p:spTree>
    <p:extLst>
      <p:ext uri="{BB962C8B-B14F-4D97-AF65-F5344CB8AC3E}">
        <p14:creationId xmlns:p14="http://schemas.microsoft.com/office/powerpoint/2010/main" val="260190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lassholder for innhold 8">
            <a:extLst>
              <a:ext uri="{FF2B5EF4-FFF2-40B4-BE49-F238E27FC236}">
                <a16:creationId xmlns:a16="http://schemas.microsoft.com/office/drawing/2014/main" id="{FA9D346B-9801-F1AF-E381-84A68618D9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833437"/>
          <a:ext cx="10515600" cy="5343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02E5E5E9-EA72-ACEC-4FDD-311CF83F6A31}"/>
              </a:ext>
            </a:extLst>
          </p:cNvPr>
          <p:cNvSpPr/>
          <p:nvPr/>
        </p:nvSpPr>
        <p:spPr>
          <a:xfrm>
            <a:off x="445762" y="428085"/>
            <a:ext cx="1932941" cy="183198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600">
                <a:solidFill>
                  <a:srgbClr val="37332F"/>
                </a:solidFill>
                <a:latin typeface="Gotham Light" pitchFamily="50" charset="0"/>
                <a:cs typeface="Gotham Light" pitchFamily="50" charset="0"/>
              </a:rPr>
              <a:t>Å være med i et styre</a:t>
            </a:r>
          </a:p>
        </p:txBody>
      </p:sp>
    </p:spTree>
    <p:extLst>
      <p:ext uri="{BB962C8B-B14F-4D97-AF65-F5344CB8AC3E}">
        <p14:creationId xmlns:p14="http://schemas.microsoft.com/office/powerpoint/2010/main" val="194497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520C7473-4BBC-5E79-9E23-94FC3CEF552C}"/>
              </a:ext>
            </a:extLst>
          </p:cNvPr>
          <p:cNvSpPr/>
          <p:nvPr/>
        </p:nvSpPr>
        <p:spPr>
          <a:xfrm>
            <a:off x="476726" y="454794"/>
            <a:ext cx="1932941" cy="183198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600">
                <a:solidFill>
                  <a:srgbClr val="37332F"/>
                </a:solidFill>
                <a:latin typeface="Gotham Light" pitchFamily="50" charset="0"/>
                <a:cs typeface="Gotham Light" pitchFamily="50" charset="0"/>
              </a:rPr>
              <a:t>Å være med i et styre</a:t>
            </a:r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869ECDDA-21D8-4700-61A1-F25B0FD0A1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19753"/>
          <a:ext cx="10515600" cy="4857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8038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O_theme">
  <a:themeElements>
    <a:clrScheme name="Egendefinert SiO">
      <a:dk1>
        <a:srgbClr val="4D4D4F"/>
      </a:dk1>
      <a:lt1>
        <a:srgbClr val="FFFFFF"/>
      </a:lt1>
      <a:dk2>
        <a:srgbClr val="F04B37"/>
      </a:dk2>
      <a:lt2>
        <a:srgbClr val="FFFFFF"/>
      </a:lt2>
      <a:accent1>
        <a:srgbClr val="F04B37"/>
      </a:accent1>
      <a:accent2>
        <a:srgbClr val="FC604E"/>
      </a:accent2>
      <a:accent3>
        <a:srgbClr val="FC7B6C"/>
      </a:accent3>
      <a:accent4>
        <a:srgbClr val="FFB0A7"/>
      </a:accent4>
      <a:accent5>
        <a:srgbClr val="FFD8D2"/>
      </a:accent5>
      <a:accent6>
        <a:srgbClr val="FFF2F2"/>
      </a:accent6>
      <a:hlink>
        <a:srgbClr val="F04937"/>
      </a:hlink>
      <a:folHlink>
        <a:srgbClr val="7CECA1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O 2" id="{149E835F-2DA6-49CC-BB82-EBEF2B1C5410}" vid="{4B00E929-2A92-4089-AB8B-33727807BC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998646B7B764E803894AB3132C76A" ma:contentTypeVersion="5" ma:contentTypeDescription="Create a new document." ma:contentTypeScope="" ma:versionID="7941cd3a0110cf73c6dba1bb6e669066">
  <xsd:schema xmlns:xsd="http://www.w3.org/2001/XMLSchema" xmlns:xs="http://www.w3.org/2001/XMLSchema" xmlns:p="http://schemas.microsoft.com/office/2006/metadata/properties" xmlns:ns2="ad9d350b-2c8c-4e9c-818f-5b806a2eca52" xmlns:ns3="40ace344-1a00-4265-9a30-6e5bf73ad200" targetNamespace="http://schemas.microsoft.com/office/2006/metadata/properties" ma:root="true" ma:fieldsID="f95fd6b876846a90399504b94a87f418" ns2:_="" ns3:_="">
    <xsd:import namespace="ad9d350b-2c8c-4e9c-818f-5b806a2eca52"/>
    <xsd:import namespace="40ace344-1a00-4265-9a30-6e5bf73ad2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d350b-2c8c-4e9c-818f-5b806a2eca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ce344-1a00-4265-9a30-6e5bf73ad2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4EF9A1-C84C-4245-B362-CEBF616F3E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9d350b-2c8c-4e9c-818f-5b806a2eca52"/>
    <ds:schemaRef ds:uri="40ace344-1a00-4265-9a30-6e5bf73ad2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D8B9B6-5C24-47D7-B802-1F03F5E141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EF1274-A016-4308-A4B4-663EFA2F07AF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40ace344-1a00-4265-9a30-6e5bf73ad200"/>
    <ds:schemaRef ds:uri="ad9d350b-2c8c-4e9c-818f-5b806a2eca52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SiO Mal</Template>
  <TotalTime>68</TotalTime>
  <Words>558</Words>
  <Application>Microsoft Office PowerPoint</Application>
  <PresentationFormat>Widescreen</PresentationFormat>
  <Paragraphs>93</Paragraphs>
  <Slides>33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Gotham Light</vt:lpstr>
      <vt:lpstr>Times New Roman</vt:lpstr>
      <vt:lpstr>Wingdings 3</vt:lpstr>
      <vt:lpstr>SiO_theme</vt:lpstr>
      <vt:lpstr>PowerPoint-presentasjon</vt:lpstr>
      <vt:lpstr>Agenda</vt:lpstr>
      <vt:lpstr>Foreningsdagen UiO</vt:lpstr>
      <vt:lpstr>Foreningsdagen UiO</vt:lpstr>
      <vt:lpstr>Årets Forening UiO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Stemningsrapport</vt:lpstr>
      <vt:lpstr>Agenda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Agenda</vt:lpstr>
      <vt:lpstr>PowerPoint-presentasjon</vt:lpstr>
      <vt:lpstr>Midlertidig overnattingstilbud i august </vt:lpstr>
      <vt:lpstr>Utvikling av antall hybelenheter i SiO</vt:lpstr>
      <vt:lpstr>Ny boligreise</vt:lpstr>
      <vt:lpstr>Agenda</vt:lpstr>
      <vt:lpstr>I 2023 har vi 23% færre kunder enn toppåret 2019.  Fra 2022 til 2023 har vi en positiv utvikling på 20 %</vt:lpstr>
      <vt:lpstr>Kundeutvikling UiO</vt:lpstr>
      <vt:lpstr>På UiO har «lokale» avdelinger gjenopprettet eller økt kundeantallet. Frederikkehuset har nesten halvert antall kunder mot 2019.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Mike Fürstenberg</dc:creator>
  <cp:lastModifiedBy>Mike Fürstenberg</cp:lastModifiedBy>
  <cp:revision>1</cp:revision>
  <dcterms:created xsi:type="dcterms:W3CDTF">2023-11-06T07:05:31Z</dcterms:created>
  <dcterms:modified xsi:type="dcterms:W3CDTF">2023-11-06T08:13:41Z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0x01010033B998646B7B764E803894AB3132C76A</vt:lpwstr>
  </property>
</Properties>
</file>