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2" r:id="rId4"/>
  </p:sldMasterIdLst>
  <p:notesMasterIdLst>
    <p:notesMasterId r:id="rId31"/>
  </p:notesMasterIdLst>
  <p:sldIdLst>
    <p:sldId id="1816" r:id="rId5"/>
    <p:sldId id="3252" r:id="rId6"/>
    <p:sldId id="1822" r:id="rId7"/>
    <p:sldId id="1612" r:id="rId8"/>
    <p:sldId id="1645" r:id="rId9"/>
    <p:sldId id="3183" r:id="rId10"/>
    <p:sldId id="1596" r:id="rId11"/>
    <p:sldId id="1725" r:id="rId12"/>
    <p:sldId id="1764" r:id="rId13"/>
    <p:sldId id="1839" r:id="rId14"/>
    <p:sldId id="1700" r:id="rId15"/>
    <p:sldId id="1739" r:id="rId16"/>
    <p:sldId id="1698" r:id="rId17"/>
    <p:sldId id="1738" r:id="rId18"/>
    <p:sldId id="1740" r:id="rId19"/>
    <p:sldId id="1742" r:id="rId20"/>
    <p:sldId id="1768" r:id="rId21"/>
    <p:sldId id="1755" r:id="rId22"/>
    <p:sldId id="1763" r:id="rId23"/>
    <p:sldId id="1775" r:id="rId24"/>
    <p:sldId id="1830" r:id="rId25"/>
    <p:sldId id="1760" r:id="rId26"/>
    <p:sldId id="1819" r:id="rId27"/>
    <p:sldId id="1773" r:id="rId28"/>
    <p:sldId id="3253" r:id="rId29"/>
    <p:sldId id="3188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FD34-8BD4-4568-AD27-F00A160CBB50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AB4D1-B99C-4F62-B1A1-9DE94EBBFD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We believe everyone can be an entrepreneur. We don’t have the luxury of selecting a few fields to monopolize innovation and entrepreneurship if we want to solve the problems of today &amp; tomorrow.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14049-A955-4B8C-A80E-07E19C698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5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14049-A955-4B8C-A80E-07E19C698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7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40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14049-A955-4B8C-A80E-07E19C698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5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Hjelp finansiering og søknader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Fokus på tverrfaglighet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Innhenting av internasjonal innsikt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latin typeface="Californian FB" panose="0207040306080B030204" pitchFamily="18" charset="0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80% intraprenører og 20</a:t>
            </a:r>
            <a:r>
              <a:rPr lang="nb-NO" sz="120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% entreprenører</a:t>
            </a:r>
            <a:endParaRPr lang="nb-NO" sz="1200" dirty="0">
              <a:latin typeface="Californian FB" panose="0207040306080B030204" pitchFamily="18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1426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76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fornian FB" panose="0207040306080B030204" pitchFamily="18" charset="0"/>
              </a:rPr>
              <a:t>Vi </a:t>
            </a:r>
            <a:r>
              <a:rPr lang="en-US" sz="1200" dirty="0" err="1">
                <a:latin typeface="Californian FB" panose="0207040306080B030204" pitchFamily="18" charset="0"/>
              </a:rPr>
              <a:t>skal</a:t>
            </a:r>
            <a:r>
              <a:rPr lang="en-US" sz="1200" dirty="0">
                <a:latin typeface="Californian FB" panose="0207040306080B030204" pitchFamily="18" charset="0"/>
              </a:rPr>
              <a:t> </a:t>
            </a:r>
            <a:r>
              <a:rPr lang="en-US" sz="1200" dirty="0" err="1">
                <a:latin typeface="Californian FB" panose="0207040306080B030204" pitchFamily="18" charset="0"/>
              </a:rPr>
              <a:t>ikke</a:t>
            </a:r>
            <a:r>
              <a:rPr lang="en-US" sz="1200" dirty="0">
                <a:latin typeface="Californian FB" panose="0207040306080B030204" pitchFamily="18" charset="0"/>
              </a:rPr>
              <a:t> </a:t>
            </a:r>
            <a:r>
              <a:rPr lang="en-US" sz="1200" dirty="0" err="1">
                <a:latin typeface="Californian FB" panose="0207040306080B030204" pitchFamily="18" charset="0"/>
              </a:rPr>
              <a:t>vurdere</a:t>
            </a:r>
            <a:r>
              <a:rPr lang="en-US" sz="1200" dirty="0">
                <a:latin typeface="Californian FB" panose="0207040306080B030204" pitchFamily="18" charset="0"/>
              </a:rPr>
              <a:t> om </a:t>
            </a:r>
            <a:r>
              <a:rPr lang="en-US" sz="1200" dirty="0" err="1">
                <a:latin typeface="Californian FB" panose="0207040306080B030204" pitchFamily="18" charset="0"/>
              </a:rPr>
              <a:t>ideen</a:t>
            </a:r>
            <a:r>
              <a:rPr lang="en-US" sz="1200" dirty="0">
                <a:latin typeface="Californian FB" panose="0207040306080B030204" pitchFamily="18" charset="0"/>
              </a:rPr>
              <a:t> er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26B49-AFD0-483B-A6A8-82D5EA51FD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6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14049-A955-4B8C-A80E-07E19C698C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1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Flytende overgang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D0F3B-707C-4046-8F9D-298895ED5D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07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D0F3B-707C-4046-8F9D-298895ED5D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2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D0F3B-707C-4046-8F9D-298895ED5D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1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D0F3B-707C-4046-8F9D-298895ED5D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8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D0F3B-707C-4046-8F9D-298895ED5D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8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Hjelp finansiering og søknader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Fokus på tverrfaglighet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Innhenting av internasjonal innsikt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latin typeface="Californian FB" panose="0207040306080B030204" pitchFamily="18" charset="0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80% intraprenører og 20</a:t>
            </a:r>
            <a:r>
              <a:rPr lang="nb-NO" sz="1200">
                <a:latin typeface="Californian FB" panose="0207040306080B030204" pitchFamily="18" charset="0"/>
                <a:ea typeface="Montserrat"/>
                <a:cs typeface="Montserrat"/>
                <a:sym typeface="Montserrat"/>
              </a:rPr>
              <a:t>% entreprenører</a:t>
            </a:r>
            <a:endParaRPr lang="nb-NO" sz="1200" dirty="0">
              <a:latin typeface="Californian FB" panose="0207040306080B030204" pitchFamily="18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458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575D-5E9D-4E29-BB9B-437F4FD1C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1E5C-460C-4BB9-8608-F5C4E39E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2A0BC-9F39-4703-9333-6F8775E0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378A-99A5-405A-8208-442D3588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D609E-9EF8-4DD0-9F81-541656F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42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8ADF-9668-4B37-B55A-0C53B772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55E02-FA20-41DF-A676-42F434FBC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0B2C7-197F-4B6E-B688-2A9C7BB5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A0D13-655A-4477-82E8-B0267108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16F5-F728-4FE9-9634-BA86D817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7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13FDA-B66F-432E-B65B-BDFF302CD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3E793-A101-456E-A901-AD2741039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28BC-0809-486F-9EA5-5DA858B0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BED8-BC4E-46C6-B4AF-95826EC4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1B6E8-7151-4A34-B6BE-5347BB14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27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8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BB38C-E337-4F6F-9717-FE684646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85D47E-C485-40DA-A26F-7283FF44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E98147-BD6A-4570-8067-3EA94584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3771CC-808D-47A7-91AA-B4A10E0440FF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6DF83-369D-4678-A8CF-EC05D899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CA9016-ABBA-45EF-840C-6D390D90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j U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11801B-F701-4440-BD27-68D19F2F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9B425-E1D3-4268-8B20-C1D8F5AF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5C55A1-EDDC-4249-AF93-70BF1BD6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74360C-146F-43D0-A498-9F50B7BA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DCE38E-B2B5-4C63-85A2-17E16EDC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4431D5-62BF-47F4-A167-AA43A44E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9A58E-CB58-45A3-BB08-C57F721B46C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A3A9D7-FB2F-4E09-9377-17AADFD8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ADA8D6-A334-4A86-A328-9D75DDBA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1FF59C-9F12-4E7C-888A-B5246676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A30EC0-B624-4EE1-9BA2-E6C7FEAF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55866F-9E20-41CD-83FE-21E4188F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8AA98A-6E08-4177-A32C-9B4D4087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4A55D-68B9-4A11-B30B-429B9EFDE3C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8F438A-BF95-4E3B-A993-D824C300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FDD3F3-F97A-47C0-8D96-62438F3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0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23814-032B-4E5C-A691-AD0D9DC0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C85996-BF1F-4300-BD53-B367617D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93DBC7-4D12-4B13-8502-404CC8F1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DE0ACE-8DBD-4A0C-9A03-56537A96B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20F148-EBD0-4070-A339-779A23228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E3879F-07CD-420E-BD42-52237172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C6603-BFC0-44BF-809C-001BC041B50D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8C0A63D-B735-4E24-93C1-5E67100C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6ABA04-CA20-4843-8439-EA42C5AA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C3580-897C-4040-82A5-B2AFF995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4C982C6-9323-49DA-8064-38CD7349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E9EAC-B991-4090-B72B-CB7AC65FBA2A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1E178C-4A2F-4310-A818-3CD99299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6CD81B-2ACE-4447-996C-9E00467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D02E36-9E94-4D56-BC18-C51A34C7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BD266-0649-4801-8707-91D5B4819470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88A8C4-E3E1-482A-A10A-43DF8A4A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11D5C8-9D87-4F8E-B537-626F69A4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9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4C90-8BDD-48C4-BA08-0363CA2F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3462-7271-4771-AC61-6F685AF2D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519F7-87BE-48F1-A7BB-FD5862BA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5D0A0-B9C7-4039-A90F-97D6B279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8C68C-FED8-4DC2-87BE-6DC63D2D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66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CBD34-068E-4FA5-80AA-A2B190F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D4C1D-EBEB-41CB-BB5F-D58A8E7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D3D438-B620-49C5-81CB-F0323212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2AFB3D-DC1F-43DA-B67D-5C112D0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2AA9-802D-4CE3-B499-4611DD61DA1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19A270B-2CD3-47FA-995B-74C51D65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768846-E6DA-412F-B1D7-448253B9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55791-8EA5-4571-86CB-DED8494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AB35E4-3053-4C51-B052-ADE9C2FE7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040B57-E0E3-4AB9-8865-85987544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D02118-D000-4BFF-B5FB-6C18B82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37801-B919-485F-9E31-3C99715FD685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18E91C-475D-4A3E-A854-537C1C3C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83391A-8E44-4A05-91C2-2E6C9267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34C3C-91D0-4E78-9A03-C37B0A1A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C0791C-241E-4D8C-85BE-DF9E0B69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B583CF-5F55-4880-BADC-F0CDF21D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99E4-B6A4-4CF3-A0DB-043680930B8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4A036B-2F7F-467D-814D-65EC1872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1A1C15-3D4F-435E-B416-E72C30C1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0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B0C7EA5-032A-4072-854D-B4426581D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4E13AB-2002-492C-A0CC-C0A384D65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5C21D-CDD6-4A28-BBC2-F692B17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723E21-569A-4FF8-90BC-969B8CFB389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19243-A6B9-4451-92B4-F0B96BA8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08CB55-D1C9-4A09-93C5-2F887942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4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soppsett for tre inndelin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nb-NO" noProof="0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 dirty="0"/>
              <a:t>DD.MM.20XX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nb-NO" noProof="0" smtClean="0"/>
              <a:t>‹#›</a:t>
            </a:fld>
            <a:endParaRPr lang="nb-NO" noProof="0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179751" cy="100800"/>
            <a:chOff x="0" y="3240138"/>
            <a:chExt cx="3179751" cy="1008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15126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78951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b-NO" noProof="0" dirty="0"/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 dirty="0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nb-NO" noProof="0" dirty="0"/>
              <a:t>1</a:t>
            </a:r>
          </a:p>
        </p:txBody>
      </p:sp>
      <p:sp>
        <p:nvSpPr>
          <p:cNvPr id="22" name="Plassholder for tekst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nb-NO" noProof="0" dirty="0"/>
              <a:t>2</a:t>
            </a:r>
          </a:p>
        </p:txBody>
      </p: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nb-NO" noProof="0" dirty="0"/>
              <a:t>3</a:t>
            </a:r>
          </a:p>
        </p:txBody>
      </p: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58734" y="2278780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55134" y="1386502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79113" y="1580380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6124" y="1387244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31" name="Plassholder for tekst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</a:t>
            </a:r>
          </a:p>
        </p:txBody>
      </p:sp>
      <p:sp>
        <p:nvSpPr>
          <p:cNvPr id="43" name="Plassholder for tekst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44" name="Plassholder for tekst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45" name="Plassholder for tekst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</a:t>
            </a:r>
          </a:p>
        </p:txBody>
      </p:sp>
      <p:sp>
        <p:nvSpPr>
          <p:cNvPr id="46" name="Plassholder for tekst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47" name="Plassholder for tekst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hovedtekststiler</a:t>
            </a:r>
          </a:p>
        </p:txBody>
      </p:sp>
      <p:sp>
        <p:nvSpPr>
          <p:cNvPr id="48" name="Plassholder for tekst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Rediger hovedtekst</a:t>
            </a:r>
          </a:p>
        </p:txBody>
      </p:sp>
    </p:spTree>
    <p:extLst>
      <p:ext uri="{BB962C8B-B14F-4D97-AF65-F5344CB8AC3E}">
        <p14:creationId xmlns:p14="http://schemas.microsoft.com/office/powerpoint/2010/main" val="238186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no" smtClean="0"/>
              <a:pPr algn="r"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09356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BB38C-E337-4F6F-9717-FE684646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85D47E-C485-40DA-A26F-7283FF44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E98147-BD6A-4570-8067-3EA94584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71CC-808D-47A7-91AA-B4A10E0440FF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6DF83-369D-4678-A8CF-EC05D899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CA9016-ABBA-45EF-840C-6D390D90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j U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11801B-F701-4440-BD27-68D19F2F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9B425-E1D3-4268-8B20-C1D8F5AF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5F643A-5EC7-485D-A6D3-1E8F97F9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DF69-BB51-4FBD-8546-4772219753A5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705798-353B-4FF7-9882-888C2C4D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5C55A1-EDDC-4249-AF93-70BF1BD6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0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74360C-146F-43D0-A498-9F50B7BA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DCE38E-B2B5-4C63-85A2-17E16EDC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4431D5-62BF-47F4-A167-AA43A44E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A58E-CB58-45A3-BB08-C57F721B46C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A3A9D7-FB2F-4E09-9377-17AADFD8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ADA8D6-A334-4A86-A328-9D75DDBA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9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1FF59C-9F12-4E7C-888A-B5246676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A30EC0-B624-4EE1-9BA2-E6C7FEAF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55866F-9E20-41CD-83FE-21E4188F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8AA98A-6E08-4177-A32C-9B4D4087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A55D-68B9-4A11-B30B-429B9EFDE3C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8F438A-BF95-4E3B-A993-D824C300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FDD3F3-F97A-47C0-8D96-62438F3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0752-4C70-4392-B5CC-202D1B7D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1DF13-DAB3-4EB2-9900-CDAE7EF3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7317-EAD0-426F-9A47-8E213AA4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7A9D-5336-4228-8B82-A5811CB4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0162-93BC-4B17-848A-7C94E73C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804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23814-032B-4E5C-A691-AD0D9DC0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C85996-BF1F-4300-BD53-B367617D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93DBC7-4D12-4B13-8502-404CC8F1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DE0ACE-8DBD-4A0C-9A03-56537A96B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20F148-EBD0-4070-A339-779A23228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E3879F-07CD-420E-BD42-52237172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6603-BFC0-44BF-809C-001BC041B50D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8C0A63D-B735-4E24-93C1-5E67100C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6ABA04-CA20-4843-8439-EA42C5AA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C3580-897C-4040-82A5-B2AFF995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4C982C6-9323-49DA-8064-38CD7349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9EAC-B991-4090-B72B-CB7AC65FBA2A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1E178C-4A2F-4310-A818-3CD99299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6CD81B-2ACE-4447-996C-9E00467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D02E36-9E94-4D56-BC18-C51A34C7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D266-0649-4801-8707-91D5B4819470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88A8C4-E3E1-482A-A10A-43DF8A4A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11D5C8-9D87-4F8E-B537-626F69A4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1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CBD34-068E-4FA5-80AA-A2B190F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D4C1D-EBEB-41CB-BB5F-D58A8E7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D3D438-B620-49C5-81CB-F0323212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2AFB3D-DC1F-43DA-B67D-5C112D0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2AA9-802D-4CE3-B499-4611DD61DA1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19A270B-2CD3-47FA-995B-74C51D65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768846-E6DA-412F-B1D7-448253B9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23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55791-8EA5-4571-86CB-DED8494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AB35E4-3053-4C51-B052-ADE9C2FE7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040B57-E0E3-4AB9-8865-85987544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D02118-D000-4BFF-B5FB-6C18B82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7801-B919-485F-9E31-3C99715FD685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18E91C-475D-4A3E-A854-537C1C3C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83391A-8E44-4A05-91C2-2E6C9267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34C3C-91D0-4E78-9A03-C37B0A1A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C0791C-241E-4D8C-85BE-DF9E0B69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B583CF-5F55-4880-BADC-F0CDF21D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9E4-B6A4-4CF3-A0DB-043680930B8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4A036B-2F7F-467D-814D-65EC1872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1A1C15-3D4F-435E-B416-E72C30C1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7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B0C7EA5-032A-4072-854D-B4426581D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4E13AB-2002-492C-A0CC-C0A384D65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5C21D-CDD6-4A28-BBC2-F692B17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3E21-569A-4FF8-90BC-969B8CFB389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19243-A6B9-4451-92B4-F0B96BA8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08CB55-D1C9-4A09-93C5-2F887942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7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836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rgbClr val="909090">
              <a:alpha val="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rgbClr val="909090">
              <a:alpha val="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5370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7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0E21-A065-4E38-8740-E7BEDE33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CFD7E-D438-4F95-A338-006AFF26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92DFC-52DE-4666-98C6-9DFD6547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437EB-65DC-4EDF-A488-C03896A0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F25CA-ED76-4DD9-91A9-64843CF9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F146C-1AFA-4E68-A913-410232EF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99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BB38C-E337-4F6F-9717-FE684646D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85D47E-C485-40DA-A26F-7283FF44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E98147-BD6A-4570-8067-3EA94584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3771CC-808D-47A7-91AA-B4A10E0440FF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6DF83-369D-4678-A8CF-EC05D899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CA9016-ABBA-45EF-840C-6D390D90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2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j U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11801B-F701-4440-BD27-68D19F2F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9B425-E1D3-4268-8B20-C1D8F5AF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7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74360C-146F-43D0-A498-9F50B7BA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DCE38E-B2B5-4C63-85A2-17E16EDC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4431D5-62BF-47F4-A167-AA43A44E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F9A58E-CB58-45A3-BB08-C57F721B46C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A3A9D7-FB2F-4E09-9377-17AADFD8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ADA8D6-A334-4A86-A328-9D75DDBA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8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1FF59C-9F12-4E7C-888A-B5246676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A30EC0-B624-4EE1-9BA2-E6C7FEAF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55866F-9E20-41CD-83FE-21E4188F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8AA98A-6E08-4177-A32C-9B4D4087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64A55D-68B9-4A11-B30B-429B9EFDE3C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8F438A-BF95-4E3B-A993-D824C300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FDD3F3-F97A-47C0-8D96-62438F3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5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23814-032B-4E5C-A691-AD0D9DC0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C85996-BF1F-4300-BD53-B367617D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93DBC7-4D12-4B13-8502-404CC8F10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DE0ACE-8DBD-4A0C-9A03-56537A96B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20F148-EBD0-4070-A339-779A23228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E3879F-07CD-420E-BD42-52237172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C6603-BFC0-44BF-809C-001BC041B50D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8C0A63D-B735-4E24-93C1-5E67100C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86ABA04-CA20-4843-8439-EA42C5AA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5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C3580-897C-4040-82A5-B2AFF995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4C982C6-9323-49DA-8064-38CD7349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E9EAC-B991-4090-B72B-CB7AC65FBA2A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1E178C-4A2F-4310-A818-3CD99299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6CD81B-2ACE-4447-996C-9E00467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D02E36-9E94-4D56-BC18-C51A34C7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BD266-0649-4801-8707-91D5B4819470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88A8C4-E3E1-482A-A10A-43DF8A4A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11D5C8-9D87-4F8E-B537-626F69A4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51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CBD34-068E-4FA5-80AA-A2B190F3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7D4C1D-EBEB-41CB-BB5F-D58A8E7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D3D438-B620-49C5-81CB-F0323212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2AFB3D-DC1F-43DA-B67D-5C112D0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472AA9-802D-4CE3-B499-4611DD61DA1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19A270B-2CD3-47FA-995B-74C51D65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768846-E6DA-412F-B1D7-448253B9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72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55791-8EA5-4571-86CB-DED8494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CAB35E4-3053-4C51-B052-ADE9C2FE7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040B57-E0E3-4AB9-8865-85987544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D02118-D000-4BFF-B5FB-6C18B82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37801-B919-485F-9E31-3C99715FD685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18E91C-475D-4A3E-A854-537C1C3C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83391A-8E44-4A05-91C2-2E6C9267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7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34C3C-91D0-4E78-9A03-C37B0A1A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C0791C-241E-4D8C-85BE-DF9E0B69D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B583CF-5F55-4880-BADC-F0CDF21D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C599E4-B6A4-4CF3-A0DB-043680930B8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4A036B-2F7F-467D-814D-65EC1872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1A1C15-3D4F-435E-B416-E72C30C1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4B43-B210-4461-BB2C-1ACE8773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427-0062-416F-A142-FB7D5370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09876-25F1-4AA3-99B1-40A185559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DE91E-0383-41F4-A0D0-9D0AD4DE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D1E46-4DAF-4269-ACD7-83591463E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3D1F7-BA69-4552-8881-69C1E94B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571B3-8BB9-4A5B-897E-71F2638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46F7C-CB18-4AE7-845C-CE76361D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350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B0C7EA5-032A-4072-854D-B4426581D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C4E13AB-2002-492C-A0CC-C0A384D65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55C21D-CDD6-4A28-BBC2-F692B17F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723E21-569A-4FF8-90BC-969B8CFB389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19243-A6B9-4451-92B4-F0B96BA8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For those who want to take the next step!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08CB55-D1C9-4A09-93C5-2F887942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16DAF-8543-4098-A3B5-1C85906C7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04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56A7-446F-4894-BEFC-48805EF9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6925-151E-4E23-84C0-343D82F1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87310-1B05-4F9A-903A-59D80DDD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E51F-E8E8-4B2A-BE87-2CACBB35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1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D71E4-937A-435D-959B-533AACEE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BCC7E-FC85-4EED-9CD0-9829A072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E0DB-0958-4259-B138-660084CB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3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2916-5B71-4861-814B-0768A356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80E8-6713-4715-BD72-2AED280A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E37F6-4708-4F86-B06B-4A72F2B7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CA1EE-80AD-4238-958F-14706613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45108-DC11-4D6F-BFEE-95938FB8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EF285-55B8-46BB-B1F8-7C66132C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30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F119-0086-4EBF-9BC5-F78C0470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8E9D1-5553-44E9-99F3-A2A4C486D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F82C-540F-49FD-8334-9B4A59CEA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AA4C5-770A-4D9C-B254-8DC6792D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B338E-8EBE-4664-8C97-AB0D680C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02765-2C62-4CED-ADEC-923ACAF8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85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8F9F8-87B2-4119-BF91-5636A5B5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C0CCA-88CD-49A3-B4FD-862AEFE8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3CBA-3CFE-4A57-AB77-B7410B560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BFCF-5306-4317-A0E0-BF555CB8D3D9}" type="datetimeFigureOut">
              <a:rPr lang="nb-NO" smtClean="0"/>
              <a:t>06.04.2022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4C34-6253-4FF3-8EDD-50CE28E2C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3816-7145-40F5-81A8-83D13D566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01E3-D3DF-44D4-84E9-BB4C3D36FCB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AF2189B1-B254-4F69-BABE-6E50CA1996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9" y="238273"/>
            <a:ext cx="647060" cy="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AF63C6-27E4-48B3-AB46-C94C8328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9D546-5D0E-4201-B9FD-22D8AE03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B061E2-5B4D-40D6-94E0-79E69E5F5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A4D0CE7-190A-462E-A5A0-0671F36218F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63" y="6261742"/>
            <a:ext cx="699837" cy="4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AF63C6-27E4-48B3-AB46-C94C8328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9D546-5D0E-4201-B9FD-22D8AE03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54AD40-8102-4BF2-99A7-08EE3D0F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D27A-F955-4D30-B3E1-94785D2AFCAA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A27D09-019F-48D6-B27E-44E13C15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A577"/>
                </a:solidFill>
              </a:defRPr>
            </a:lvl1pPr>
          </a:lstStyle>
          <a:p>
            <a:r>
              <a:rPr lang="en-US" i="1" dirty="0">
                <a:latin typeface="Century Gothic" panose="020B0502020202020204" pitchFamily="34" charset="0"/>
              </a:rPr>
              <a:t>- For those who want to take the next step!</a:t>
            </a:r>
            <a:endParaRPr lang="nb-NO" i="1" dirty="0">
              <a:latin typeface="Century Gothic" panose="020B0502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B061E2-5B4D-40D6-94E0-79E69E5F5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900B0775-6A4B-4C1A-8C8A-3AC563A21F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9" y="238273"/>
            <a:ext cx="647060" cy="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AF63C6-27E4-48B3-AB46-C94C8328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9D546-5D0E-4201-B9FD-22D8AE03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C15543D-BF93-4E11-81A2-1DB99C85E91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10" y="6278017"/>
            <a:ext cx="653716" cy="4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5827C1-B7CC-409E-B90E-824A1665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b-NO" sz="4400" dirty="0">
                <a:latin typeface="Californian FB" panose="0207040306080B030204" pitchFamily="18" charset="0"/>
              </a:rPr>
              <a:t>Student- innovation</a:t>
            </a:r>
            <a:endParaRPr lang="en-US" sz="4400" dirty="0">
              <a:latin typeface="Californian FB" panose="0207040306080B030204" pitchFamily="18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A62909-2D3F-4914-AD12-A9B5ADE78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5476992"/>
            <a:ext cx="7934500" cy="625425"/>
          </a:xfrm>
        </p:spPr>
        <p:txBody>
          <a:bodyPr>
            <a:normAutofit lnSpcReduction="10000"/>
          </a:bodyPr>
          <a:lstStyle/>
          <a:p>
            <a:pPr algn="l"/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er vanskelig å fostre, m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  <a:sym typeface="Helvetica Neue Light"/>
              </a:rPr>
              <a:t>en å sette en retning for dagens studenter skaper store muligheter og er </a:t>
            </a:r>
            <a:r>
              <a:rPr kumimoji="0" lang="nb-NO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  <a:sym typeface="Helvetica Neue Light"/>
              </a:rPr>
              <a:t>e</a:t>
            </a:r>
            <a:r>
              <a:rPr lang="nb-NO" sz="2000" dirty="0">
                <a:latin typeface="Californian FB" panose="0207040306080B030204" pitchFamily="18" charset="0"/>
              </a:rPr>
              <a:t>n drivkraft for endring</a:t>
            </a:r>
            <a:endParaRPr lang="nb-NO" dirty="0">
              <a:latin typeface="Californian FB" panose="0207040306080B0302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0F773E-AB4E-4C8A-AD8C-23DEA9D6D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07" y="1894776"/>
            <a:ext cx="5449542" cy="35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7C8C95-8ADB-4FC5-B29B-F29D8BFDC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41825" y="2364547"/>
            <a:ext cx="3308350" cy="3308350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7A5EDF-A3CC-4F3F-9676-AC563E45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/>
              <a:t>Den første driveren</a:t>
            </a:r>
          </a:p>
        </p:txBody>
      </p:sp>
    </p:spTree>
    <p:extLst>
      <p:ext uri="{BB962C8B-B14F-4D97-AF65-F5344CB8AC3E}">
        <p14:creationId xmlns:p14="http://schemas.microsoft.com/office/powerpoint/2010/main" val="157067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DE0885F2-9955-4DF9-A090-982637FDE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518" y="2820231"/>
            <a:ext cx="3061678" cy="3061678"/>
          </a:xfrm>
          <a:prstGeom prst="ellipse">
            <a:avLst/>
          </a:prstGeom>
          <a:solidFill>
            <a:srgbClr val="EDE7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Kultur for</a:t>
            </a:r>
            <a:b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2D15E4-82DC-4F0B-80F7-17FE66A83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95271" y="729519"/>
            <a:ext cx="3061678" cy="3061678"/>
          </a:xfrm>
          <a:prstGeom prst="ellipse">
            <a:avLst/>
          </a:prstGeom>
          <a:solidFill>
            <a:srgbClr val="EDE7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Tverrfaglighet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12D7B7-0C23-4466-9A45-40386FFA3E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255995" y="2820231"/>
            <a:ext cx="3061678" cy="3061678"/>
          </a:xfrm>
          <a:prstGeom prst="ellipse">
            <a:avLst/>
          </a:prstGeom>
          <a:solidFill>
            <a:srgbClr val="EDE7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Nysgjerrighet</a:t>
            </a: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1171322A-62B7-4507-8D7D-BC2C61409949}"/>
              </a:ext>
            </a:extLst>
          </p:cNvPr>
          <p:cNvSpPr/>
          <p:nvPr/>
        </p:nvSpPr>
        <p:spPr>
          <a:xfrm>
            <a:off x="6317673" y="3066802"/>
            <a:ext cx="1223158" cy="72439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535502-590C-495D-9F3F-2626D6CD2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98949" y="1945204"/>
            <a:ext cx="2967592" cy="2967592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4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DE0885F2-9955-4DF9-A090-982637FDE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316" y="193249"/>
            <a:ext cx="6466652" cy="6466652"/>
          </a:xfrm>
          <a:prstGeom prst="ellipse">
            <a:avLst/>
          </a:prstGeom>
          <a:solidFill>
            <a:srgbClr val="ED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2" y="1305416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Gründere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3" y="3652224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Diversifisert Team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23151" y="2469423"/>
            <a:ext cx="2170225" cy="2170225"/>
          </a:xfrm>
          <a:prstGeom prst="ellipse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Økt sannsynlighet for å lykkes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0123448-0B37-4226-B26C-A3081E6142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39328" y="2134168"/>
            <a:ext cx="2840736" cy="2840736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" idx="6"/>
            <a:endCxn id="41" idx="6"/>
          </p:cNvCxnSpPr>
          <p:nvPr/>
        </p:nvCxnSpPr>
        <p:spPr>
          <a:xfrm>
            <a:off x="3584447" y="2390529"/>
            <a:ext cx="1" cy="2346808"/>
          </a:xfrm>
          <a:prstGeom prst="bentConnector3">
            <a:avLst>
              <a:gd name="adj1" fmla="val 228601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1AB5AC-284A-472B-B8E5-2F198F4E9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828288" y="3580410"/>
            <a:ext cx="194863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1394D4E-BC7A-418D-B233-6C374456A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42" idx="6"/>
            <a:endCxn id="73" idx="2"/>
          </p:cNvCxnSpPr>
          <p:nvPr/>
        </p:nvCxnSpPr>
        <p:spPr>
          <a:xfrm>
            <a:off x="6193376" y="3554536"/>
            <a:ext cx="214595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DDDD7B9-A6E1-4598-AE91-D6E259B38B94}"/>
              </a:ext>
            </a:extLst>
          </p:cNvPr>
          <p:cNvSpPr/>
          <p:nvPr/>
        </p:nvSpPr>
        <p:spPr>
          <a:xfrm>
            <a:off x="2289529" y="721915"/>
            <a:ext cx="217022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Tverrfaglighet</a:t>
            </a:r>
          </a:p>
        </p:txBody>
      </p:sp>
    </p:spTree>
    <p:extLst>
      <p:ext uri="{BB962C8B-B14F-4D97-AF65-F5344CB8AC3E}">
        <p14:creationId xmlns:p14="http://schemas.microsoft.com/office/powerpoint/2010/main" val="199690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DE0885F2-9955-4DF9-A090-982637FDE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316" y="193249"/>
            <a:ext cx="6466652" cy="6466652"/>
          </a:xfrm>
          <a:prstGeom prst="ellipse">
            <a:avLst/>
          </a:prstGeom>
          <a:solidFill>
            <a:srgbClr val="ED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2" y="1305416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Intraprenører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3" y="3652224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Entreprenører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23151" y="2479608"/>
            <a:ext cx="2170225" cy="2170225"/>
          </a:xfrm>
          <a:prstGeom prst="ellipse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Rollemodeller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" idx="6"/>
            <a:endCxn id="41" idx="6"/>
          </p:cNvCxnSpPr>
          <p:nvPr/>
        </p:nvCxnSpPr>
        <p:spPr>
          <a:xfrm>
            <a:off x="3584447" y="2390529"/>
            <a:ext cx="1" cy="2346808"/>
          </a:xfrm>
          <a:prstGeom prst="bentConnector3">
            <a:avLst>
              <a:gd name="adj1" fmla="val 228601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1AB5AC-284A-472B-B8E5-2F198F4E9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828288" y="3564721"/>
            <a:ext cx="194863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1394D4E-BC7A-418D-B233-6C374456A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6193376" y="3564721"/>
            <a:ext cx="214595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DDDD7B9-A6E1-4598-AE91-D6E259B38B94}"/>
              </a:ext>
            </a:extLst>
          </p:cNvPr>
          <p:cNvSpPr/>
          <p:nvPr/>
        </p:nvSpPr>
        <p:spPr>
          <a:xfrm>
            <a:off x="2289529" y="721915"/>
            <a:ext cx="217022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Kultur for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</a:t>
            </a:r>
          </a:p>
        </p:txBody>
      </p:sp>
      <p:sp>
        <p:nvSpPr>
          <p:cNvPr id="12" name="Oval 72">
            <a:extLst>
              <a:ext uri="{FF2B5EF4-FFF2-40B4-BE49-F238E27FC236}">
                <a16:creationId xmlns:a16="http://schemas.microsoft.com/office/drawing/2014/main" id="{029C89FA-3210-4622-9BDE-429BBCEC7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39328" y="2134168"/>
            <a:ext cx="2840736" cy="2840736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2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DE0885F2-9955-4DF9-A090-982637FDE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316" y="193249"/>
            <a:ext cx="6466652" cy="6466652"/>
          </a:xfrm>
          <a:prstGeom prst="ellipse">
            <a:avLst/>
          </a:prstGeom>
          <a:solidFill>
            <a:srgbClr val="ED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2" y="1305416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Ansvar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14223" y="3652224"/>
            <a:ext cx="2170225" cy="2170225"/>
          </a:xfrm>
          <a:prstGeom prst="ellipse">
            <a:avLst/>
          </a:prstGeom>
          <a:solidFill>
            <a:srgbClr val="F3C25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Utfordringer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23151" y="2469423"/>
            <a:ext cx="2170225" cy="2170225"/>
          </a:xfrm>
          <a:prstGeom prst="ellipse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Praktisk erfaring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3" idx="6"/>
            <a:endCxn id="41" idx="6"/>
          </p:cNvCxnSpPr>
          <p:nvPr/>
        </p:nvCxnSpPr>
        <p:spPr>
          <a:xfrm>
            <a:off x="3584447" y="2390529"/>
            <a:ext cx="1" cy="2346808"/>
          </a:xfrm>
          <a:prstGeom prst="bentConnector3">
            <a:avLst>
              <a:gd name="adj1" fmla="val 228601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1AB5AC-284A-472B-B8E5-2F198F4E9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828288" y="3580410"/>
            <a:ext cx="194863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1394D4E-BC7A-418D-B233-6C374456A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6193376" y="3554536"/>
            <a:ext cx="214595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DDDD7B9-A6E1-4598-AE91-D6E259B38B94}"/>
              </a:ext>
            </a:extLst>
          </p:cNvPr>
          <p:cNvSpPr/>
          <p:nvPr/>
        </p:nvSpPr>
        <p:spPr>
          <a:xfrm>
            <a:off x="2289529" y="610833"/>
            <a:ext cx="2170225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Nysgjerrighet</a:t>
            </a:r>
          </a:p>
        </p:txBody>
      </p:sp>
      <p:sp>
        <p:nvSpPr>
          <p:cNvPr id="12" name="Oval 72">
            <a:extLst>
              <a:ext uri="{FF2B5EF4-FFF2-40B4-BE49-F238E27FC236}">
                <a16:creationId xmlns:a16="http://schemas.microsoft.com/office/drawing/2014/main" id="{3F50DBF0-21AB-42A7-B8F8-67C4B8B94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339328" y="2134168"/>
            <a:ext cx="2840736" cy="2840736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6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4CD9E26-AC0F-45F6-B570-970377704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791656" y="635171"/>
            <a:ext cx="2608688" cy="2608688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5C15AF-7593-4412-8F73-BCEEBB055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096000" y="3243859"/>
            <a:ext cx="0" cy="452662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5B9C251-AE24-46B5-B7A7-34128A5A24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17" idx="0"/>
            <a:endCxn id="14" idx="0"/>
          </p:cNvCxnSpPr>
          <p:nvPr/>
        </p:nvCxnSpPr>
        <p:spPr>
          <a:xfrm rot="16200000" flipV="1">
            <a:off x="6061998" y="-66987"/>
            <a:ext cx="12700" cy="8030809"/>
          </a:xfrm>
          <a:prstGeom prst="bentConnector3">
            <a:avLst>
              <a:gd name="adj1" fmla="val 2279984"/>
            </a:avLst>
          </a:pr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C232-06B0-4020-99DA-59F25DE968D4}"/>
              </a:ext>
            </a:extLst>
          </p:cNvPr>
          <p:cNvGrpSpPr/>
          <p:nvPr/>
        </p:nvGrpSpPr>
        <p:grpSpPr>
          <a:xfrm>
            <a:off x="959132" y="3948418"/>
            <a:ext cx="2174922" cy="2174922"/>
            <a:chOff x="8911536" y="105462"/>
            <a:chExt cx="1422405" cy="1422405"/>
          </a:xfrm>
          <a:solidFill>
            <a:srgbClr val="BEDCB3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530A2D-8241-415E-8623-D001B5E10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911536" y="105462"/>
              <a:ext cx="1422405" cy="1422405"/>
            </a:xfrm>
            <a:prstGeom prst="ellipse">
              <a:avLst/>
            </a:prstGeom>
            <a:solidFill>
              <a:srgbClr val="BED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BDD468-3845-4056-9461-BF357B1C021E}"/>
                </a:ext>
              </a:extLst>
            </p:cNvPr>
            <p:cNvSpPr/>
            <p:nvPr/>
          </p:nvSpPr>
          <p:spPr>
            <a:xfrm>
              <a:off x="8925248" y="716021"/>
              <a:ext cx="1394980" cy="201287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Arbeidsrelevans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FC480-6EB3-436A-A8F7-BDF0E1B80B7D}"/>
              </a:ext>
            </a:extLst>
          </p:cNvPr>
          <p:cNvGrpSpPr/>
          <p:nvPr/>
        </p:nvGrpSpPr>
        <p:grpSpPr>
          <a:xfrm>
            <a:off x="8989941" y="3948418"/>
            <a:ext cx="2174922" cy="2174922"/>
            <a:chOff x="8913395" y="4978395"/>
            <a:chExt cx="1422405" cy="1422405"/>
          </a:xfrm>
          <a:solidFill>
            <a:srgbClr val="BEDCB3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6BFAC3-342A-48CE-B73F-878E293316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913395" y="4978395"/>
              <a:ext cx="1422405" cy="1422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302382-BC70-4F59-A039-E70A4832FD16}"/>
                </a:ext>
              </a:extLst>
            </p:cNvPr>
            <p:cNvSpPr/>
            <p:nvPr/>
          </p:nvSpPr>
          <p:spPr>
            <a:xfrm>
              <a:off x="8927106" y="5488310"/>
              <a:ext cx="1394983" cy="402573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Verdiskapende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næringsliv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49F7C8-ED9E-428E-8AA8-47089B820F8D}"/>
              </a:ext>
            </a:extLst>
          </p:cNvPr>
          <p:cNvGrpSpPr/>
          <p:nvPr/>
        </p:nvGrpSpPr>
        <p:grpSpPr>
          <a:xfrm>
            <a:off x="4974536" y="3954768"/>
            <a:ext cx="2174922" cy="2174922"/>
            <a:chOff x="8899098" y="3362953"/>
            <a:chExt cx="1422405" cy="1422405"/>
          </a:xfrm>
          <a:solidFill>
            <a:srgbClr val="BEDCB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1E737F-54FD-4D63-9698-25B0056B8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899098" y="3362953"/>
              <a:ext cx="1422405" cy="1422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439CDF-91B4-4892-AA81-04D0C07D5D30}"/>
                </a:ext>
              </a:extLst>
            </p:cNvPr>
            <p:cNvSpPr/>
            <p:nvPr/>
          </p:nvSpPr>
          <p:spPr>
            <a:xfrm>
              <a:off x="8924500" y="3872868"/>
              <a:ext cx="1371600" cy="402573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U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tvikling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offentlig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/>
                  <a:ea typeface="+mn-ea"/>
                  <a:cs typeface="+mn-cs"/>
                </a:rPr>
                <a:t>sektor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38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37967" y="2797500"/>
            <a:ext cx="2794000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364994" y="2773654"/>
            <a:ext cx="2839157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Praktisk erfaring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368567" y="3661863"/>
            <a:ext cx="2132800" cy="88767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Grunnlag for livslang læring</a:t>
            </a:r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B5851063-434A-4CB9-8B3D-B8EEB45276C6}"/>
              </a:ext>
            </a:extLst>
          </p:cNvPr>
          <p:cNvSpPr/>
          <p:nvPr/>
        </p:nvSpPr>
        <p:spPr>
          <a:xfrm>
            <a:off x="7737178" y="2797500"/>
            <a:ext cx="2839157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Et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mindset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 for 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roblem-løsning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Shape 109">
            <a:extLst>
              <a:ext uri="{FF2B5EF4-FFF2-40B4-BE49-F238E27FC236}">
                <a16:creationId xmlns:a16="http://schemas.microsoft.com/office/drawing/2014/main" id="{4D83869F-62CB-4DE1-9C02-E383A9A14D4F}"/>
              </a:ext>
            </a:extLst>
          </p:cNvPr>
          <p:cNvSpPr txBox="1"/>
          <p:nvPr/>
        </p:nvSpPr>
        <p:spPr>
          <a:xfrm>
            <a:off x="799000" y="920689"/>
            <a:ext cx="10594000" cy="80674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  <a:sym typeface="Montserrat"/>
              </a:rPr>
              <a:t>Gründer-effekten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540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2646-E504-45D5-995E-BA38C36A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verdidriveren</a:t>
            </a:r>
            <a:endParaRPr lang="nb-NO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A34C52-5D7E-417F-9C38-F61A3B35E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441825" y="2212147"/>
            <a:ext cx="3308350" cy="3308350"/>
          </a:xfrm>
          <a:prstGeom prst="ellipse">
            <a:avLst/>
          </a:prstGeom>
          <a:solidFill>
            <a:srgbClr val="4D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Tidligfase mobilisering</a:t>
            </a:r>
          </a:p>
        </p:txBody>
      </p:sp>
    </p:spTree>
    <p:extLst>
      <p:ext uri="{BB962C8B-B14F-4D97-AF65-F5344CB8AC3E}">
        <p14:creationId xmlns:p14="http://schemas.microsoft.com/office/powerpoint/2010/main" val="113464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0" y="4218177"/>
            <a:ext cx="864096" cy="159122"/>
          </a:xfrm>
          <a:prstGeom prst="rect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596821"/>
            <a:ext cx="1152128" cy="159122"/>
          </a:xfrm>
          <a:prstGeom prst="rect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5600" y="1916832"/>
            <a:ext cx="720080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	Ikke behov i Markedet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	Gikk tom for cash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	Ikke riktig team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996952"/>
            <a:ext cx="1584176" cy="159122"/>
          </a:xfrm>
          <a:prstGeom prst="rect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2708920"/>
            <a:ext cx="0" cy="2052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752185" y="289184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42%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2185" y="3491716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29%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52185" y="411307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23%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7983" y="998152"/>
            <a:ext cx="9084364" cy="102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Vi har jobbet ut fra tre utfordringer: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139A2646-4CF5-4F25-832D-A523E10982D0}"/>
              </a:ext>
            </a:extLst>
          </p:cNvPr>
          <p:cNvCxnSpPr>
            <a:cxnSpLocks/>
          </p:cNvCxnSpPr>
          <p:nvPr/>
        </p:nvCxnSpPr>
        <p:spPr>
          <a:xfrm flipV="1">
            <a:off x="1539739" y="1769043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C4D4BE42-EB00-42CC-9765-026B6DDC1E21}"/>
              </a:ext>
            </a:extLst>
          </p:cNvPr>
          <p:cNvCxnSpPr>
            <a:cxnSpLocks/>
          </p:cNvCxnSpPr>
          <p:nvPr/>
        </p:nvCxnSpPr>
        <p:spPr>
          <a:xfrm flipV="1">
            <a:off x="4074146" y="1769043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Kobling: buet 2">
            <a:extLst>
              <a:ext uri="{FF2B5EF4-FFF2-40B4-BE49-F238E27FC236}">
                <a16:creationId xmlns:a16="http://schemas.microsoft.com/office/drawing/2014/main" id="{007EAC9E-F944-405D-80A5-1E6F63548EE0}"/>
              </a:ext>
            </a:extLst>
          </p:cNvPr>
          <p:cNvCxnSpPr>
            <a:cxnSpLocks/>
          </p:cNvCxnSpPr>
          <p:nvPr/>
        </p:nvCxnSpPr>
        <p:spPr>
          <a:xfrm flipV="1">
            <a:off x="1539739" y="4449329"/>
            <a:ext cx="2534407" cy="1208012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bling: buet 20">
            <a:extLst>
              <a:ext uri="{FF2B5EF4-FFF2-40B4-BE49-F238E27FC236}">
                <a16:creationId xmlns:a16="http://schemas.microsoft.com/office/drawing/2014/main" id="{2BD7C682-B234-4470-AA5C-475EC29B99FA}"/>
              </a:ext>
            </a:extLst>
          </p:cNvPr>
          <p:cNvCxnSpPr>
            <a:cxnSpLocks/>
          </p:cNvCxnSpPr>
          <p:nvPr/>
        </p:nvCxnSpPr>
        <p:spPr>
          <a:xfrm flipV="1">
            <a:off x="4074146" y="3316812"/>
            <a:ext cx="2575420" cy="1132515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bling: buet 21">
            <a:extLst>
              <a:ext uri="{FF2B5EF4-FFF2-40B4-BE49-F238E27FC236}">
                <a16:creationId xmlns:a16="http://schemas.microsoft.com/office/drawing/2014/main" id="{7851A452-4FBD-4CBC-A4ED-23E8C3C12F28}"/>
              </a:ext>
            </a:extLst>
          </p:cNvPr>
          <p:cNvCxnSpPr>
            <a:cxnSpLocks/>
          </p:cNvCxnSpPr>
          <p:nvPr/>
        </p:nvCxnSpPr>
        <p:spPr>
          <a:xfrm flipV="1">
            <a:off x="6649566" y="2184299"/>
            <a:ext cx="2514832" cy="1132513"/>
          </a:xfrm>
          <a:prstGeom prst="curvedConnector3">
            <a:avLst>
              <a:gd name="adj1" fmla="val 44663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CAFA3A-EC09-4685-A09C-705267C3C435}"/>
              </a:ext>
            </a:extLst>
          </p:cNvPr>
          <p:cNvCxnSpPr/>
          <p:nvPr/>
        </p:nvCxnSpPr>
        <p:spPr>
          <a:xfrm flipV="1">
            <a:off x="441713" y="1404122"/>
            <a:ext cx="0" cy="4597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428900-FC2C-4CD2-8558-701A6108BE51}"/>
              </a:ext>
            </a:extLst>
          </p:cNvPr>
          <p:cNvCxnSpPr>
            <a:cxnSpLocks/>
          </p:cNvCxnSpPr>
          <p:nvPr/>
        </p:nvCxnSpPr>
        <p:spPr>
          <a:xfrm>
            <a:off x="441713" y="6001288"/>
            <a:ext cx="10352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75A24-AC2B-49C1-AB89-5FAC151437A9}"/>
              </a:ext>
            </a:extLst>
          </p:cNvPr>
          <p:cNvCxnSpPr>
            <a:cxnSpLocks/>
          </p:cNvCxnSpPr>
          <p:nvPr/>
        </p:nvCxnSpPr>
        <p:spPr>
          <a:xfrm flipV="1">
            <a:off x="2773853" y="1773238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ABBD95-C238-4F3D-9AB4-AD89E29915DF}"/>
              </a:ext>
            </a:extLst>
          </p:cNvPr>
          <p:cNvCxnSpPr>
            <a:cxnSpLocks/>
          </p:cNvCxnSpPr>
          <p:nvPr/>
        </p:nvCxnSpPr>
        <p:spPr>
          <a:xfrm flipV="1">
            <a:off x="5288686" y="1773238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2F7A8-EEEA-4F5E-A00C-04577080229C}"/>
              </a:ext>
            </a:extLst>
          </p:cNvPr>
          <p:cNvCxnSpPr>
            <a:cxnSpLocks/>
          </p:cNvCxnSpPr>
          <p:nvPr/>
        </p:nvCxnSpPr>
        <p:spPr>
          <a:xfrm flipV="1">
            <a:off x="7803519" y="1773237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32DD2-FF3E-4DBD-9DFF-9BF7782A1BCF}"/>
              </a:ext>
            </a:extLst>
          </p:cNvPr>
          <p:cNvCxnSpPr>
            <a:cxnSpLocks/>
          </p:cNvCxnSpPr>
          <p:nvPr/>
        </p:nvCxnSpPr>
        <p:spPr>
          <a:xfrm flipV="1">
            <a:off x="10318353" y="1773236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6824A872-C799-4353-BF5D-0BE450C10071}"/>
              </a:ext>
            </a:extLst>
          </p:cNvPr>
          <p:cNvCxnSpPr/>
          <p:nvPr/>
        </p:nvCxnSpPr>
        <p:spPr>
          <a:xfrm>
            <a:off x="2773853" y="1404122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B4898F04-E19A-4CFB-BF4A-482FAE01D45E}"/>
              </a:ext>
            </a:extLst>
          </p:cNvPr>
          <p:cNvCxnSpPr/>
          <p:nvPr/>
        </p:nvCxnSpPr>
        <p:spPr>
          <a:xfrm>
            <a:off x="5288686" y="1404122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87BDE51C-2C4A-47F6-BF4E-8CB4847B8447}"/>
              </a:ext>
            </a:extLst>
          </p:cNvPr>
          <p:cNvCxnSpPr/>
          <p:nvPr/>
        </p:nvCxnSpPr>
        <p:spPr>
          <a:xfrm>
            <a:off x="7803519" y="1404122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A5CC09-EB62-41F1-9312-C72C28266209}"/>
              </a:ext>
            </a:extLst>
          </p:cNvPr>
          <p:cNvSpPr txBox="1"/>
          <p:nvPr/>
        </p:nvSpPr>
        <p:spPr>
          <a:xfrm>
            <a:off x="3041010" y="1035007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Ikke behov I markedet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76A9D29-A51C-47EC-9FA2-2BEA7A3C6DA3}"/>
              </a:ext>
            </a:extLst>
          </p:cNvPr>
          <p:cNvSpPr txBox="1"/>
          <p:nvPr/>
        </p:nvSpPr>
        <p:spPr>
          <a:xfrm>
            <a:off x="5871141" y="1013925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Ikke riktig team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BCC75E7-C0F6-4A15-9B4D-365F900167D4}"/>
              </a:ext>
            </a:extLst>
          </p:cNvPr>
          <p:cNvSpPr txBox="1"/>
          <p:nvPr/>
        </p:nvSpPr>
        <p:spPr>
          <a:xfrm>
            <a:off x="8148290" y="97248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Gikk tom for penger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8F67DC4-7988-4CBE-BEE9-D7409CB00A17}"/>
              </a:ext>
            </a:extLst>
          </p:cNvPr>
          <p:cNvCxnSpPr/>
          <p:nvPr/>
        </p:nvCxnSpPr>
        <p:spPr>
          <a:xfrm>
            <a:off x="5288686" y="1035007"/>
            <a:ext cx="0" cy="318562"/>
          </a:xfrm>
          <a:prstGeom prst="line">
            <a:avLst/>
          </a:prstGeom>
          <a:ln w="19050">
            <a:solidFill>
              <a:srgbClr val="00A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BCE066B6-5978-4575-AB66-2B36EA3DC275}"/>
              </a:ext>
            </a:extLst>
          </p:cNvPr>
          <p:cNvCxnSpPr/>
          <p:nvPr/>
        </p:nvCxnSpPr>
        <p:spPr>
          <a:xfrm>
            <a:off x="7803519" y="984237"/>
            <a:ext cx="0" cy="318562"/>
          </a:xfrm>
          <a:prstGeom prst="line">
            <a:avLst/>
          </a:prstGeom>
          <a:ln w="19050">
            <a:solidFill>
              <a:srgbClr val="00A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A6B2705-0496-404F-BACA-03C0C0E4267E}"/>
              </a:ext>
            </a:extLst>
          </p:cNvPr>
          <p:cNvSpPr txBox="1"/>
          <p:nvPr/>
        </p:nvSpPr>
        <p:spPr>
          <a:xfrm>
            <a:off x="218831" y="81187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Størrelse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B0C049E4-62D8-47A3-BE53-34C156601703}"/>
              </a:ext>
            </a:extLst>
          </p:cNvPr>
          <p:cNvSpPr txBox="1"/>
          <p:nvPr/>
        </p:nvSpPr>
        <p:spPr>
          <a:xfrm>
            <a:off x="726938" y="6114433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1 - Kultur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4" name="TextBox 17">
            <a:extLst>
              <a:ext uri="{FF2B5EF4-FFF2-40B4-BE49-F238E27FC236}">
                <a16:creationId xmlns:a16="http://schemas.microsoft.com/office/drawing/2014/main" id="{5CEF11E7-5DEC-461C-B226-5A7F6E703EDA}"/>
              </a:ext>
            </a:extLst>
          </p:cNvPr>
          <p:cNvSpPr txBox="1"/>
          <p:nvPr/>
        </p:nvSpPr>
        <p:spPr>
          <a:xfrm>
            <a:off x="3152755" y="611443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2 - Initiativ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4F95F9BF-B473-481F-83DF-ADBB1F232AF6}"/>
              </a:ext>
            </a:extLst>
          </p:cNvPr>
          <p:cNvSpPr txBox="1"/>
          <p:nvPr/>
        </p:nvSpPr>
        <p:spPr>
          <a:xfrm>
            <a:off x="5190666" y="611034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3 – Kommersialisering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5D3D04F4-C418-41E2-802A-2547FB3EE918}"/>
              </a:ext>
            </a:extLst>
          </p:cNvPr>
          <p:cNvSpPr txBox="1"/>
          <p:nvPr/>
        </p:nvSpPr>
        <p:spPr>
          <a:xfrm>
            <a:off x="8229200" y="6110347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4 – Vekst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2" name="Multiplikasjonstegn 1">
            <a:extLst>
              <a:ext uri="{FF2B5EF4-FFF2-40B4-BE49-F238E27FC236}">
                <a16:creationId xmlns:a16="http://schemas.microsoft.com/office/drawing/2014/main" id="{0FCA78D9-35C6-4941-AA66-96DD956D31D2}"/>
              </a:ext>
            </a:extLst>
          </p:cNvPr>
          <p:cNvSpPr/>
          <p:nvPr/>
        </p:nvSpPr>
        <p:spPr>
          <a:xfrm>
            <a:off x="3932186" y="4262571"/>
            <a:ext cx="311426" cy="369323"/>
          </a:xfrm>
          <a:prstGeom prst="mathMultiply">
            <a:avLst/>
          </a:prstGeom>
          <a:solidFill>
            <a:srgbClr val="E5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7" name="Multiplikasjonstegn 66">
            <a:extLst>
              <a:ext uri="{FF2B5EF4-FFF2-40B4-BE49-F238E27FC236}">
                <a16:creationId xmlns:a16="http://schemas.microsoft.com/office/drawing/2014/main" id="{1D723D52-ECB3-4ACB-99EC-EFE58E0FF775}"/>
              </a:ext>
            </a:extLst>
          </p:cNvPr>
          <p:cNvSpPr/>
          <p:nvPr/>
        </p:nvSpPr>
        <p:spPr>
          <a:xfrm>
            <a:off x="6530207" y="3131934"/>
            <a:ext cx="311426" cy="369323"/>
          </a:xfrm>
          <a:prstGeom prst="mathMultiply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58CA2290-57B9-4DA3-9047-9145BD0CC22C}"/>
              </a:ext>
            </a:extLst>
          </p:cNvPr>
          <p:cNvSpPr txBox="1"/>
          <p:nvPr/>
        </p:nvSpPr>
        <p:spPr>
          <a:xfrm>
            <a:off x="10743037" y="581242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Kompleksitet</a:t>
            </a:r>
          </a:p>
        </p:txBody>
      </p:sp>
      <p:sp>
        <p:nvSpPr>
          <p:cNvPr id="81" name="Multiplikasjonstegn 80">
            <a:extLst>
              <a:ext uri="{FF2B5EF4-FFF2-40B4-BE49-F238E27FC236}">
                <a16:creationId xmlns:a16="http://schemas.microsoft.com/office/drawing/2014/main" id="{D53F7225-76A2-499F-8B5C-3A0EDE6ED341}"/>
              </a:ext>
            </a:extLst>
          </p:cNvPr>
          <p:cNvSpPr/>
          <p:nvPr/>
        </p:nvSpPr>
        <p:spPr>
          <a:xfrm>
            <a:off x="9060935" y="1997541"/>
            <a:ext cx="311426" cy="369323"/>
          </a:xfrm>
          <a:prstGeom prst="mathMultiply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0EF4577-9A53-422D-BC77-725B53852F23}"/>
              </a:ext>
            </a:extLst>
          </p:cNvPr>
          <p:cNvSpPr txBox="1"/>
          <p:nvPr/>
        </p:nvSpPr>
        <p:spPr>
          <a:xfrm>
            <a:off x="492058" y="544309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Ingen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idé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6F73EC9-75BA-4E3C-BD36-3E9631CA9829}"/>
              </a:ext>
            </a:extLst>
          </p:cNvPr>
          <p:cNvSpPr txBox="1"/>
          <p:nvPr/>
        </p:nvSpPr>
        <p:spPr>
          <a:xfrm>
            <a:off x="4168103" y="455838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Idé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B4CEE4A-FD33-4D0C-AA6E-5D13A2E2CEBC}"/>
              </a:ext>
            </a:extLst>
          </p:cNvPr>
          <p:cNvSpPr txBox="1"/>
          <p:nvPr/>
        </p:nvSpPr>
        <p:spPr>
          <a:xfrm>
            <a:off x="6752194" y="341708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Satsing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4111BF-8CAC-4607-BA17-833BF33CB55D}"/>
              </a:ext>
            </a:extLst>
          </p:cNvPr>
          <p:cNvSpPr txBox="1"/>
          <p:nvPr/>
        </p:nvSpPr>
        <p:spPr>
          <a:xfrm>
            <a:off x="8789491" y="233351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Sender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videre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CE26-526F-4049-9089-07CBFD4B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219"/>
            <a:ext cx="10515600" cy="887205"/>
          </a:xfrm>
        </p:spPr>
        <p:txBody>
          <a:bodyPr/>
          <a:lstStyle/>
          <a:p>
            <a:pPr algn="ctr"/>
            <a:r>
              <a:rPr lang="nb-NO" dirty="0">
                <a:latin typeface="Californian FB" panose="0207040306080B030204" pitchFamily="18" charset="0"/>
              </a:rPr>
              <a:t>Vårt formål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31A17-DD9E-4CFD-9248-9E8D143D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7402"/>
            <a:ext cx="10515600" cy="942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i="1" dirty="0"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nb-NO" sz="3000" i="1" dirty="0">
                <a:latin typeface="Californian FB" panose="0207040306080B030204" pitchFamily="18" charset="0"/>
              </a:rPr>
              <a:t>Senke terskelen for å prøve nye ideer</a:t>
            </a:r>
            <a:endParaRPr lang="nb-NO" sz="3000" dirty="0">
              <a:latin typeface="Californian FB" panose="0207040306080B0302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05A3D1-D966-416D-B538-D27E887BD115}"/>
              </a:ext>
            </a:extLst>
          </p:cNvPr>
          <p:cNvSpPr txBox="1">
            <a:spLocks/>
          </p:cNvSpPr>
          <p:nvPr/>
        </p:nvSpPr>
        <p:spPr>
          <a:xfrm>
            <a:off x="1524000" y="2719521"/>
            <a:ext cx="9144000" cy="529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Er å demokratisere tilgangen på innovasjon og entreprenørskap</a:t>
            </a:r>
            <a:endParaRPr kumimoji="0" lang="en-US" sz="3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AACD6-D241-4AC2-B7E7-379D3F7EB4E4}"/>
              </a:ext>
            </a:extLst>
          </p:cNvPr>
          <p:cNvSpPr txBox="1">
            <a:spLocks/>
          </p:cNvSpPr>
          <p:nvPr/>
        </p:nvSpPr>
        <p:spPr>
          <a:xfrm>
            <a:off x="838200" y="4009387"/>
            <a:ext cx="10515600" cy="887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j-ea"/>
                <a:cs typeface="+mj-cs"/>
              </a:rPr>
              <a:t>ved å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291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Kobling: buet 2">
            <a:extLst>
              <a:ext uri="{FF2B5EF4-FFF2-40B4-BE49-F238E27FC236}">
                <a16:creationId xmlns:a16="http://schemas.microsoft.com/office/drawing/2014/main" id="{007EAC9E-F944-405D-80A5-1E6F63548EE0}"/>
              </a:ext>
            </a:extLst>
          </p:cNvPr>
          <p:cNvCxnSpPr>
            <a:cxnSpLocks/>
          </p:cNvCxnSpPr>
          <p:nvPr/>
        </p:nvCxnSpPr>
        <p:spPr>
          <a:xfrm flipV="1">
            <a:off x="2169215" y="3367033"/>
            <a:ext cx="2534407" cy="1208012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bling: buet 20">
            <a:extLst>
              <a:ext uri="{FF2B5EF4-FFF2-40B4-BE49-F238E27FC236}">
                <a16:creationId xmlns:a16="http://schemas.microsoft.com/office/drawing/2014/main" id="{2BD7C682-B234-4470-AA5C-475EC29B99FA}"/>
              </a:ext>
            </a:extLst>
          </p:cNvPr>
          <p:cNvCxnSpPr>
            <a:cxnSpLocks/>
          </p:cNvCxnSpPr>
          <p:nvPr/>
        </p:nvCxnSpPr>
        <p:spPr>
          <a:xfrm flipV="1">
            <a:off x="4703622" y="2234516"/>
            <a:ext cx="2575420" cy="1132515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bling: buet 21">
            <a:extLst>
              <a:ext uri="{FF2B5EF4-FFF2-40B4-BE49-F238E27FC236}">
                <a16:creationId xmlns:a16="http://schemas.microsoft.com/office/drawing/2014/main" id="{7851A452-4FBD-4CBC-A4ED-23E8C3C12F28}"/>
              </a:ext>
            </a:extLst>
          </p:cNvPr>
          <p:cNvCxnSpPr>
            <a:cxnSpLocks/>
          </p:cNvCxnSpPr>
          <p:nvPr/>
        </p:nvCxnSpPr>
        <p:spPr>
          <a:xfrm flipV="1">
            <a:off x="7279042" y="1102003"/>
            <a:ext cx="2514832" cy="1132513"/>
          </a:xfrm>
          <a:prstGeom prst="curvedConnector3">
            <a:avLst>
              <a:gd name="adj1" fmla="val 44663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CAFA3A-EC09-4685-A09C-705267C3C435}"/>
              </a:ext>
            </a:extLst>
          </p:cNvPr>
          <p:cNvCxnSpPr>
            <a:cxnSpLocks/>
          </p:cNvCxnSpPr>
          <p:nvPr/>
        </p:nvCxnSpPr>
        <p:spPr>
          <a:xfrm flipV="1">
            <a:off x="1071189" y="940899"/>
            <a:ext cx="0" cy="3721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428900-FC2C-4CD2-8558-701A6108BE51}"/>
              </a:ext>
            </a:extLst>
          </p:cNvPr>
          <p:cNvCxnSpPr>
            <a:cxnSpLocks/>
          </p:cNvCxnSpPr>
          <p:nvPr/>
        </p:nvCxnSpPr>
        <p:spPr>
          <a:xfrm>
            <a:off x="1071189" y="4662813"/>
            <a:ext cx="10352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75A24-AC2B-49C1-AB89-5FAC151437A9}"/>
              </a:ext>
            </a:extLst>
          </p:cNvPr>
          <p:cNvCxnSpPr>
            <a:cxnSpLocks/>
          </p:cNvCxnSpPr>
          <p:nvPr/>
        </p:nvCxnSpPr>
        <p:spPr>
          <a:xfrm flipV="1">
            <a:off x="3403329" y="1028389"/>
            <a:ext cx="0" cy="3634426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ABBD95-C238-4F3D-9AB4-AD89E29915DF}"/>
              </a:ext>
            </a:extLst>
          </p:cNvPr>
          <p:cNvCxnSpPr>
            <a:cxnSpLocks/>
          </p:cNvCxnSpPr>
          <p:nvPr/>
        </p:nvCxnSpPr>
        <p:spPr>
          <a:xfrm flipV="1">
            <a:off x="5918162" y="1028389"/>
            <a:ext cx="0" cy="3634426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2F7A8-EEEA-4F5E-A00C-04577080229C}"/>
              </a:ext>
            </a:extLst>
          </p:cNvPr>
          <p:cNvCxnSpPr>
            <a:cxnSpLocks/>
          </p:cNvCxnSpPr>
          <p:nvPr/>
        </p:nvCxnSpPr>
        <p:spPr>
          <a:xfrm flipV="1">
            <a:off x="8432995" y="1028389"/>
            <a:ext cx="0" cy="3634425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32DD2-FF3E-4DBD-9DFF-9BF7782A1BCF}"/>
              </a:ext>
            </a:extLst>
          </p:cNvPr>
          <p:cNvCxnSpPr>
            <a:cxnSpLocks/>
          </p:cNvCxnSpPr>
          <p:nvPr/>
        </p:nvCxnSpPr>
        <p:spPr>
          <a:xfrm flipV="1">
            <a:off x="10947829" y="1028389"/>
            <a:ext cx="0" cy="3634424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extLst>
              <a:ext uri="{FF2B5EF4-FFF2-40B4-BE49-F238E27FC236}">
                <a16:creationId xmlns:a16="http://schemas.microsoft.com/office/drawing/2014/main" id="{B0C049E4-62D8-47A3-BE53-34C156601703}"/>
              </a:ext>
            </a:extLst>
          </p:cNvPr>
          <p:cNvSpPr txBox="1"/>
          <p:nvPr/>
        </p:nvSpPr>
        <p:spPr>
          <a:xfrm>
            <a:off x="1356414" y="477595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1 - Kultur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4" name="TextBox 17">
            <a:extLst>
              <a:ext uri="{FF2B5EF4-FFF2-40B4-BE49-F238E27FC236}">
                <a16:creationId xmlns:a16="http://schemas.microsoft.com/office/drawing/2014/main" id="{5CEF11E7-5DEC-461C-B226-5A7F6E703EDA}"/>
              </a:ext>
            </a:extLst>
          </p:cNvPr>
          <p:cNvSpPr txBox="1"/>
          <p:nvPr/>
        </p:nvSpPr>
        <p:spPr>
          <a:xfrm>
            <a:off x="3782231" y="4775958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2 - Initiativ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4F95F9BF-B473-481F-83DF-ADBB1F232AF6}"/>
              </a:ext>
            </a:extLst>
          </p:cNvPr>
          <p:cNvSpPr txBox="1"/>
          <p:nvPr/>
        </p:nvSpPr>
        <p:spPr>
          <a:xfrm>
            <a:off x="5820142" y="477186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3 – Kommersialisering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5D3D04F4-C418-41E2-802A-2547FB3EE918}"/>
              </a:ext>
            </a:extLst>
          </p:cNvPr>
          <p:cNvSpPr txBox="1"/>
          <p:nvPr/>
        </p:nvSpPr>
        <p:spPr>
          <a:xfrm>
            <a:off x="8858676" y="477187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4 – Vekst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2" name="Multiplikasjonstegn 1">
            <a:extLst>
              <a:ext uri="{FF2B5EF4-FFF2-40B4-BE49-F238E27FC236}">
                <a16:creationId xmlns:a16="http://schemas.microsoft.com/office/drawing/2014/main" id="{0FCA78D9-35C6-4941-AA66-96DD956D31D2}"/>
              </a:ext>
            </a:extLst>
          </p:cNvPr>
          <p:cNvSpPr/>
          <p:nvPr/>
        </p:nvSpPr>
        <p:spPr>
          <a:xfrm>
            <a:off x="4561662" y="3180275"/>
            <a:ext cx="311426" cy="369323"/>
          </a:xfrm>
          <a:prstGeom prst="mathMultiply">
            <a:avLst/>
          </a:prstGeom>
          <a:solidFill>
            <a:srgbClr val="E5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7" name="Multiplikasjonstegn 66">
            <a:extLst>
              <a:ext uri="{FF2B5EF4-FFF2-40B4-BE49-F238E27FC236}">
                <a16:creationId xmlns:a16="http://schemas.microsoft.com/office/drawing/2014/main" id="{1D723D52-ECB3-4ACB-99EC-EFE58E0FF775}"/>
              </a:ext>
            </a:extLst>
          </p:cNvPr>
          <p:cNvSpPr/>
          <p:nvPr/>
        </p:nvSpPr>
        <p:spPr>
          <a:xfrm>
            <a:off x="7159683" y="2049638"/>
            <a:ext cx="311426" cy="369323"/>
          </a:xfrm>
          <a:prstGeom prst="mathMultiply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81" name="Multiplikasjonstegn 80">
            <a:extLst>
              <a:ext uri="{FF2B5EF4-FFF2-40B4-BE49-F238E27FC236}">
                <a16:creationId xmlns:a16="http://schemas.microsoft.com/office/drawing/2014/main" id="{D53F7225-76A2-499F-8B5C-3A0EDE6ED341}"/>
              </a:ext>
            </a:extLst>
          </p:cNvPr>
          <p:cNvSpPr/>
          <p:nvPr/>
        </p:nvSpPr>
        <p:spPr>
          <a:xfrm>
            <a:off x="9690411" y="915245"/>
            <a:ext cx="311426" cy="369323"/>
          </a:xfrm>
          <a:prstGeom prst="mathMultiply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37" name="Rett pilkobling 36">
            <a:extLst>
              <a:ext uri="{FF2B5EF4-FFF2-40B4-BE49-F238E27FC236}">
                <a16:creationId xmlns:a16="http://schemas.microsoft.com/office/drawing/2014/main" id="{F9CBD94D-93EA-4EAA-B906-2B512CE9EB22}"/>
              </a:ext>
            </a:extLst>
          </p:cNvPr>
          <p:cNvCxnSpPr>
            <a:cxnSpLocks/>
          </p:cNvCxnSpPr>
          <p:nvPr/>
        </p:nvCxnSpPr>
        <p:spPr>
          <a:xfrm>
            <a:off x="4703622" y="3551909"/>
            <a:ext cx="0" cy="196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FFA36D36-6EFC-4EC1-8DCE-DA13877D2757}"/>
              </a:ext>
            </a:extLst>
          </p:cNvPr>
          <p:cNvCxnSpPr>
            <a:cxnSpLocks/>
          </p:cNvCxnSpPr>
          <p:nvPr/>
        </p:nvCxnSpPr>
        <p:spPr>
          <a:xfrm>
            <a:off x="7311273" y="2418961"/>
            <a:ext cx="0" cy="344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kobling 46">
            <a:extLst>
              <a:ext uri="{FF2B5EF4-FFF2-40B4-BE49-F238E27FC236}">
                <a16:creationId xmlns:a16="http://schemas.microsoft.com/office/drawing/2014/main" id="{28FB6834-9482-451A-B283-C68D4AD3DFA8}"/>
              </a:ext>
            </a:extLst>
          </p:cNvPr>
          <p:cNvCxnSpPr>
            <a:cxnSpLocks/>
          </p:cNvCxnSpPr>
          <p:nvPr/>
        </p:nvCxnSpPr>
        <p:spPr>
          <a:xfrm>
            <a:off x="9835813" y="1284568"/>
            <a:ext cx="0" cy="4910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3">
            <a:extLst>
              <a:ext uri="{FF2B5EF4-FFF2-40B4-BE49-F238E27FC236}">
                <a16:creationId xmlns:a16="http://schemas.microsoft.com/office/drawing/2014/main" id="{5D342A8A-4620-4081-A244-8CE6D7EBC00C}"/>
              </a:ext>
            </a:extLst>
          </p:cNvPr>
          <p:cNvGrpSpPr/>
          <p:nvPr/>
        </p:nvGrpSpPr>
        <p:grpSpPr>
          <a:xfrm>
            <a:off x="1582225" y="5491258"/>
            <a:ext cx="9422121" cy="369323"/>
            <a:chOff x="1582225" y="5141237"/>
            <a:chExt cx="9422121" cy="369323"/>
          </a:xfrm>
        </p:grpSpPr>
        <p:sp>
          <p:nvSpPr>
            <p:cNvPr id="55" name="Multiplikasjonstegn 54">
              <a:extLst>
                <a:ext uri="{FF2B5EF4-FFF2-40B4-BE49-F238E27FC236}">
                  <a16:creationId xmlns:a16="http://schemas.microsoft.com/office/drawing/2014/main" id="{F8EB4949-3BC7-48C6-A1A1-2A958F783E89}"/>
                </a:ext>
              </a:extLst>
            </p:cNvPr>
            <p:cNvSpPr/>
            <p:nvPr/>
          </p:nvSpPr>
          <p:spPr>
            <a:xfrm>
              <a:off x="4557950" y="5141237"/>
              <a:ext cx="311426" cy="369323"/>
            </a:xfrm>
            <a:prstGeom prst="mathMultiply">
              <a:avLst/>
            </a:prstGeom>
            <a:solidFill>
              <a:srgbClr val="E55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44" name="Pil: høyre 43">
              <a:extLst>
                <a:ext uri="{FF2B5EF4-FFF2-40B4-BE49-F238E27FC236}">
                  <a16:creationId xmlns:a16="http://schemas.microsoft.com/office/drawing/2014/main" id="{1B5B1B9D-6769-4BB9-A931-02993409B2DF}"/>
                </a:ext>
              </a:extLst>
            </p:cNvPr>
            <p:cNvSpPr/>
            <p:nvPr/>
          </p:nvSpPr>
          <p:spPr>
            <a:xfrm rot="10800000">
              <a:off x="1582225" y="5242274"/>
              <a:ext cx="2855839" cy="167247"/>
            </a:xfrm>
            <a:prstGeom prst="rightArrow">
              <a:avLst/>
            </a:prstGeom>
            <a:solidFill>
              <a:srgbClr val="BED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57" name="Pil: høyre 56">
              <a:extLst>
                <a:ext uri="{FF2B5EF4-FFF2-40B4-BE49-F238E27FC236}">
                  <a16:creationId xmlns:a16="http://schemas.microsoft.com/office/drawing/2014/main" id="{1ED92591-9F2E-4E1C-BC0C-228F50FE56BD}"/>
                </a:ext>
              </a:extLst>
            </p:cNvPr>
            <p:cNvSpPr/>
            <p:nvPr/>
          </p:nvSpPr>
          <p:spPr>
            <a:xfrm>
              <a:off x="4912543" y="5253080"/>
              <a:ext cx="6091803" cy="145636"/>
            </a:xfrm>
            <a:prstGeom prst="rightArrow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2E867C7D-2019-4930-94B2-66769DF98C0D}"/>
              </a:ext>
            </a:extLst>
          </p:cNvPr>
          <p:cNvGrpSpPr/>
          <p:nvPr/>
        </p:nvGrpSpPr>
        <p:grpSpPr>
          <a:xfrm>
            <a:off x="1582225" y="5825460"/>
            <a:ext cx="9422121" cy="369323"/>
            <a:chOff x="1582225" y="5675703"/>
            <a:chExt cx="9422121" cy="369323"/>
          </a:xfrm>
        </p:grpSpPr>
        <p:sp>
          <p:nvSpPr>
            <p:cNvPr id="54" name="Multiplikasjonstegn 53">
              <a:extLst>
                <a:ext uri="{FF2B5EF4-FFF2-40B4-BE49-F238E27FC236}">
                  <a16:creationId xmlns:a16="http://schemas.microsoft.com/office/drawing/2014/main" id="{5F052E25-C369-4C54-A82C-22719C46ACC3}"/>
                </a:ext>
              </a:extLst>
            </p:cNvPr>
            <p:cNvSpPr/>
            <p:nvPr/>
          </p:nvSpPr>
          <p:spPr>
            <a:xfrm>
              <a:off x="7159683" y="5675703"/>
              <a:ext cx="311426" cy="369323"/>
            </a:xfrm>
            <a:prstGeom prst="mathMultiply">
              <a:avLst/>
            </a:prstGeom>
            <a:solidFill>
              <a:srgbClr val="F3C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58" name="Pil: høyre 57">
              <a:extLst>
                <a:ext uri="{FF2B5EF4-FFF2-40B4-BE49-F238E27FC236}">
                  <a16:creationId xmlns:a16="http://schemas.microsoft.com/office/drawing/2014/main" id="{D205C673-C928-4B00-AD9D-EB5A2A965289}"/>
                </a:ext>
              </a:extLst>
            </p:cNvPr>
            <p:cNvSpPr/>
            <p:nvPr/>
          </p:nvSpPr>
          <p:spPr>
            <a:xfrm>
              <a:off x="7534253" y="5781854"/>
              <a:ext cx="3470093" cy="167247"/>
            </a:xfrm>
            <a:prstGeom prst="rightArrow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60" name="Pil: høyre 59">
              <a:extLst>
                <a:ext uri="{FF2B5EF4-FFF2-40B4-BE49-F238E27FC236}">
                  <a16:creationId xmlns:a16="http://schemas.microsoft.com/office/drawing/2014/main" id="{E6095470-FC2A-48DE-9042-E081A26BA057}"/>
                </a:ext>
              </a:extLst>
            </p:cNvPr>
            <p:cNvSpPr/>
            <p:nvPr/>
          </p:nvSpPr>
          <p:spPr>
            <a:xfrm rot="10800000">
              <a:off x="1582225" y="5781852"/>
              <a:ext cx="5514314" cy="167247"/>
            </a:xfrm>
            <a:prstGeom prst="rightArrow">
              <a:avLst/>
            </a:prstGeom>
            <a:solidFill>
              <a:srgbClr val="BED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759A843D-F571-4AE9-B386-865A5802BDE9}"/>
              </a:ext>
            </a:extLst>
          </p:cNvPr>
          <p:cNvGrpSpPr/>
          <p:nvPr/>
        </p:nvGrpSpPr>
        <p:grpSpPr>
          <a:xfrm>
            <a:off x="1582224" y="6159661"/>
            <a:ext cx="9422122" cy="369323"/>
            <a:chOff x="1582224" y="6159661"/>
            <a:chExt cx="9422122" cy="369323"/>
          </a:xfrm>
        </p:grpSpPr>
        <p:sp>
          <p:nvSpPr>
            <p:cNvPr id="53" name="Multiplikasjonstegn 52">
              <a:extLst>
                <a:ext uri="{FF2B5EF4-FFF2-40B4-BE49-F238E27FC236}">
                  <a16:creationId xmlns:a16="http://schemas.microsoft.com/office/drawing/2014/main" id="{62A6B26C-66D8-4AD8-A134-1871D24BED5B}"/>
                </a:ext>
              </a:extLst>
            </p:cNvPr>
            <p:cNvSpPr/>
            <p:nvPr/>
          </p:nvSpPr>
          <p:spPr>
            <a:xfrm>
              <a:off x="9690411" y="6159661"/>
              <a:ext cx="311426" cy="369323"/>
            </a:xfrm>
            <a:prstGeom prst="mathMultiply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59" name="Pil: høyre 58">
              <a:extLst>
                <a:ext uri="{FF2B5EF4-FFF2-40B4-BE49-F238E27FC236}">
                  <a16:creationId xmlns:a16="http://schemas.microsoft.com/office/drawing/2014/main" id="{96F5BF58-C5A1-4879-A420-5544646E842E}"/>
                </a:ext>
              </a:extLst>
            </p:cNvPr>
            <p:cNvSpPr/>
            <p:nvPr/>
          </p:nvSpPr>
          <p:spPr>
            <a:xfrm>
              <a:off x="10104784" y="6271520"/>
              <a:ext cx="899562" cy="167246"/>
            </a:xfrm>
            <a:prstGeom prst="rightArrow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  <p:sp>
          <p:nvSpPr>
            <p:cNvPr id="61" name="Pil: høyre 60">
              <a:extLst>
                <a:ext uri="{FF2B5EF4-FFF2-40B4-BE49-F238E27FC236}">
                  <a16:creationId xmlns:a16="http://schemas.microsoft.com/office/drawing/2014/main" id="{697B2C03-FBDD-4B0A-AE84-2C91F5F919B6}"/>
                </a:ext>
              </a:extLst>
            </p:cNvPr>
            <p:cNvSpPr/>
            <p:nvPr/>
          </p:nvSpPr>
          <p:spPr>
            <a:xfrm rot="10800000">
              <a:off x="1582224" y="6271518"/>
              <a:ext cx="8005240" cy="167247"/>
            </a:xfrm>
            <a:prstGeom prst="rightArrow">
              <a:avLst/>
            </a:prstGeom>
            <a:solidFill>
              <a:srgbClr val="BED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2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139A2646-4CF5-4F25-832D-A523E10982D0}"/>
              </a:ext>
            </a:extLst>
          </p:cNvPr>
          <p:cNvCxnSpPr>
            <a:cxnSpLocks/>
          </p:cNvCxnSpPr>
          <p:nvPr/>
        </p:nvCxnSpPr>
        <p:spPr>
          <a:xfrm flipV="1">
            <a:off x="2037593" y="1623269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C4D4BE42-EB00-42CC-9765-026B6DDC1E21}"/>
              </a:ext>
            </a:extLst>
          </p:cNvPr>
          <p:cNvCxnSpPr>
            <a:cxnSpLocks/>
          </p:cNvCxnSpPr>
          <p:nvPr/>
        </p:nvCxnSpPr>
        <p:spPr>
          <a:xfrm flipV="1">
            <a:off x="4572000" y="1623269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e 7">
            <a:extLst>
              <a:ext uri="{FF2B5EF4-FFF2-40B4-BE49-F238E27FC236}">
                <a16:creationId xmlns:a16="http://schemas.microsoft.com/office/drawing/2014/main" id="{80DB6CEF-0F49-40DD-81E9-C8DE70B5B37F}"/>
              </a:ext>
            </a:extLst>
          </p:cNvPr>
          <p:cNvGrpSpPr/>
          <p:nvPr/>
        </p:nvGrpSpPr>
        <p:grpSpPr>
          <a:xfrm>
            <a:off x="1629962" y="1694110"/>
            <a:ext cx="8702028" cy="4170137"/>
            <a:chOff x="2037593" y="2038525"/>
            <a:chExt cx="7624659" cy="3473042"/>
          </a:xfrm>
        </p:grpSpPr>
        <p:cxnSp>
          <p:nvCxnSpPr>
            <p:cNvPr id="3" name="Kobling: buet 2">
              <a:extLst>
                <a:ext uri="{FF2B5EF4-FFF2-40B4-BE49-F238E27FC236}">
                  <a16:creationId xmlns:a16="http://schemas.microsoft.com/office/drawing/2014/main" id="{007EAC9E-F944-405D-80A5-1E6F63548E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7593" y="4303555"/>
              <a:ext cx="2534407" cy="120801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A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Kobling: buet 20">
              <a:extLst>
                <a:ext uri="{FF2B5EF4-FFF2-40B4-BE49-F238E27FC236}">
                  <a16:creationId xmlns:a16="http://schemas.microsoft.com/office/drawing/2014/main" id="{2BD7C682-B234-4470-AA5C-475EC29B9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3171038"/>
              <a:ext cx="2575420" cy="113251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A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Kobling: buet 21">
              <a:extLst>
                <a:ext uri="{FF2B5EF4-FFF2-40B4-BE49-F238E27FC236}">
                  <a16:creationId xmlns:a16="http://schemas.microsoft.com/office/drawing/2014/main" id="{7851A452-4FBD-4CBC-A4ED-23E8C3C12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7420" y="2038525"/>
              <a:ext cx="2514832" cy="1132513"/>
            </a:xfrm>
            <a:prstGeom prst="curvedConnector3">
              <a:avLst>
                <a:gd name="adj1" fmla="val 44663"/>
              </a:avLst>
            </a:prstGeom>
            <a:ln w="38100">
              <a:solidFill>
                <a:srgbClr val="00A5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CAFA3A-EC09-4685-A09C-705267C3C435}"/>
              </a:ext>
            </a:extLst>
          </p:cNvPr>
          <p:cNvCxnSpPr>
            <a:cxnSpLocks/>
          </p:cNvCxnSpPr>
          <p:nvPr/>
        </p:nvCxnSpPr>
        <p:spPr>
          <a:xfrm flipV="1">
            <a:off x="928868" y="1258349"/>
            <a:ext cx="10699" cy="4706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428900-FC2C-4CD2-8558-701A6108BE51}"/>
              </a:ext>
            </a:extLst>
          </p:cNvPr>
          <p:cNvCxnSpPr>
            <a:cxnSpLocks/>
          </p:cNvCxnSpPr>
          <p:nvPr/>
        </p:nvCxnSpPr>
        <p:spPr>
          <a:xfrm>
            <a:off x="919992" y="5964570"/>
            <a:ext cx="10352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75A24-AC2B-49C1-AB89-5FAC151437A9}"/>
              </a:ext>
            </a:extLst>
          </p:cNvPr>
          <p:cNvCxnSpPr>
            <a:cxnSpLocks/>
          </p:cNvCxnSpPr>
          <p:nvPr/>
        </p:nvCxnSpPr>
        <p:spPr>
          <a:xfrm flipV="1">
            <a:off x="3271707" y="1627464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ABBD95-C238-4F3D-9AB4-AD89E29915DF}"/>
              </a:ext>
            </a:extLst>
          </p:cNvPr>
          <p:cNvCxnSpPr>
            <a:cxnSpLocks/>
          </p:cNvCxnSpPr>
          <p:nvPr/>
        </p:nvCxnSpPr>
        <p:spPr>
          <a:xfrm flipV="1">
            <a:off x="5786540" y="1627464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2F7A8-EEEA-4F5E-A00C-04577080229C}"/>
              </a:ext>
            </a:extLst>
          </p:cNvPr>
          <p:cNvCxnSpPr>
            <a:cxnSpLocks/>
          </p:cNvCxnSpPr>
          <p:nvPr/>
        </p:nvCxnSpPr>
        <p:spPr>
          <a:xfrm flipV="1">
            <a:off x="8301373" y="1627463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32DD2-FF3E-4DBD-9DFF-9BF7782A1BCF}"/>
              </a:ext>
            </a:extLst>
          </p:cNvPr>
          <p:cNvCxnSpPr>
            <a:cxnSpLocks/>
          </p:cNvCxnSpPr>
          <p:nvPr/>
        </p:nvCxnSpPr>
        <p:spPr>
          <a:xfrm flipV="1">
            <a:off x="10816207" y="1627462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6824A872-C799-4353-BF5D-0BE450C10071}"/>
              </a:ext>
            </a:extLst>
          </p:cNvPr>
          <p:cNvCxnSpPr/>
          <p:nvPr/>
        </p:nvCxnSpPr>
        <p:spPr>
          <a:xfrm>
            <a:off x="3271707" y="1258348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B4898F04-E19A-4CFB-BF4A-482FAE01D45E}"/>
              </a:ext>
            </a:extLst>
          </p:cNvPr>
          <p:cNvCxnSpPr/>
          <p:nvPr/>
        </p:nvCxnSpPr>
        <p:spPr>
          <a:xfrm>
            <a:off x="5786540" y="1258348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87BDE51C-2C4A-47F6-BF4E-8CB4847B8447}"/>
              </a:ext>
            </a:extLst>
          </p:cNvPr>
          <p:cNvCxnSpPr/>
          <p:nvPr/>
        </p:nvCxnSpPr>
        <p:spPr>
          <a:xfrm>
            <a:off x="8301373" y="1258348"/>
            <a:ext cx="2514833" cy="0"/>
          </a:xfrm>
          <a:prstGeom prst="straightConnector1">
            <a:avLst/>
          </a:prstGeom>
          <a:ln w="19050">
            <a:solidFill>
              <a:srgbClr val="00A57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A5CC09-EB62-41F1-9312-C72C28266209}"/>
              </a:ext>
            </a:extLst>
          </p:cNvPr>
          <p:cNvSpPr txBox="1"/>
          <p:nvPr/>
        </p:nvSpPr>
        <p:spPr>
          <a:xfrm>
            <a:off x="3538864" y="889233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Ikke behov I markedet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76A9D29-A51C-47EC-9FA2-2BEA7A3C6DA3}"/>
              </a:ext>
            </a:extLst>
          </p:cNvPr>
          <p:cNvSpPr txBox="1"/>
          <p:nvPr/>
        </p:nvSpPr>
        <p:spPr>
          <a:xfrm>
            <a:off x="6368995" y="868151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Ikke riktig team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BCC75E7-C0F6-4A15-9B4D-365F900167D4}"/>
              </a:ext>
            </a:extLst>
          </p:cNvPr>
          <p:cNvSpPr txBox="1"/>
          <p:nvPr/>
        </p:nvSpPr>
        <p:spPr>
          <a:xfrm>
            <a:off x="8646144" y="82670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Gikk tom for penger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8F67DC4-7988-4CBE-BEE9-D7409CB00A17}"/>
              </a:ext>
            </a:extLst>
          </p:cNvPr>
          <p:cNvCxnSpPr/>
          <p:nvPr/>
        </p:nvCxnSpPr>
        <p:spPr>
          <a:xfrm>
            <a:off x="5786540" y="889233"/>
            <a:ext cx="0" cy="318562"/>
          </a:xfrm>
          <a:prstGeom prst="line">
            <a:avLst/>
          </a:prstGeom>
          <a:ln w="19050">
            <a:solidFill>
              <a:srgbClr val="00A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BCE066B6-5978-4575-AB66-2B36EA3DC275}"/>
              </a:ext>
            </a:extLst>
          </p:cNvPr>
          <p:cNvCxnSpPr/>
          <p:nvPr/>
        </p:nvCxnSpPr>
        <p:spPr>
          <a:xfrm>
            <a:off x="8301373" y="838463"/>
            <a:ext cx="0" cy="318562"/>
          </a:xfrm>
          <a:prstGeom prst="line">
            <a:avLst/>
          </a:prstGeom>
          <a:ln w="19050">
            <a:solidFill>
              <a:srgbClr val="00A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098057D0-8C6C-4D22-8021-87C229A8B305}"/>
              </a:ext>
            </a:extLst>
          </p:cNvPr>
          <p:cNvGrpSpPr/>
          <p:nvPr/>
        </p:nvGrpSpPr>
        <p:grpSpPr>
          <a:xfrm>
            <a:off x="952599" y="1737405"/>
            <a:ext cx="9836202" cy="338554"/>
            <a:chOff x="952599" y="1737405"/>
            <a:chExt cx="9836202" cy="338554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97CBC346-93A5-4C92-91FF-5A26384CD13F}"/>
                </a:ext>
              </a:extLst>
            </p:cNvPr>
            <p:cNvSpPr/>
            <p:nvPr/>
          </p:nvSpPr>
          <p:spPr>
            <a:xfrm>
              <a:off x="3271706" y="1879583"/>
              <a:ext cx="7517095" cy="90000"/>
            </a:xfrm>
            <a:prstGeom prst="rect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B758285B-C937-4D50-8FBC-EA3FC2797471}"/>
                </a:ext>
              </a:extLst>
            </p:cNvPr>
            <p:cNvSpPr txBox="1"/>
            <p:nvPr/>
          </p:nvSpPr>
          <p:spPr>
            <a:xfrm>
              <a:off x="952599" y="1737405"/>
              <a:ext cx="19255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Forretningsutvikling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1F86B126-B315-4C4B-9B18-A353284C27E0}"/>
              </a:ext>
            </a:extLst>
          </p:cNvPr>
          <p:cNvGrpSpPr/>
          <p:nvPr/>
        </p:nvGrpSpPr>
        <p:grpSpPr>
          <a:xfrm>
            <a:off x="953565" y="2041748"/>
            <a:ext cx="9836202" cy="338554"/>
            <a:chOff x="953565" y="2049241"/>
            <a:chExt cx="9836202" cy="338554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57867988-AEA0-4F49-A5A7-5B08A328878D}"/>
                </a:ext>
              </a:extLst>
            </p:cNvPr>
            <p:cNvSpPr/>
            <p:nvPr/>
          </p:nvSpPr>
          <p:spPr>
            <a:xfrm>
              <a:off x="3272672" y="2184558"/>
              <a:ext cx="7517095" cy="90000"/>
            </a:xfrm>
            <a:prstGeom prst="rect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kstSylinder 42">
              <a:extLst>
                <a:ext uri="{FF2B5EF4-FFF2-40B4-BE49-F238E27FC236}">
                  <a16:creationId xmlns:a16="http://schemas.microsoft.com/office/drawing/2014/main" id="{365B348E-901E-45A5-953A-0FAC671D2183}"/>
                </a:ext>
              </a:extLst>
            </p:cNvPr>
            <p:cNvSpPr txBox="1"/>
            <p:nvPr/>
          </p:nvSpPr>
          <p:spPr>
            <a:xfrm>
              <a:off x="953565" y="2049241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Klinikker</a:t>
              </a:r>
            </a:p>
          </p:txBody>
        </p:sp>
      </p:grp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2AA2E2D8-DC09-4D4F-8C9F-85AB33B65995}"/>
              </a:ext>
            </a:extLst>
          </p:cNvPr>
          <p:cNvSpPr txBox="1"/>
          <p:nvPr/>
        </p:nvSpPr>
        <p:spPr>
          <a:xfrm>
            <a:off x="952599" y="144307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Veiledning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63F26A34-DC67-49C1-82F7-4A1DC197D22D}"/>
              </a:ext>
            </a:extLst>
          </p:cNvPr>
          <p:cNvSpPr/>
          <p:nvPr/>
        </p:nvSpPr>
        <p:spPr>
          <a:xfrm>
            <a:off x="1117024" y="412870"/>
            <a:ext cx="360000" cy="206703"/>
          </a:xfrm>
          <a:prstGeom prst="rect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7DEB0980-B4D5-437D-8B84-848FCE4F733A}"/>
              </a:ext>
            </a:extLst>
          </p:cNvPr>
          <p:cNvSpPr txBox="1"/>
          <p:nvPr/>
        </p:nvSpPr>
        <p:spPr>
          <a:xfrm>
            <a:off x="1468732" y="382610"/>
            <a:ext cx="3517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= Oppstartfase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B0C049E4-62D8-47A3-BE53-34C156601703}"/>
              </a:ext>
            </a:extLst>
          </p:cNvPr>
          <p:cNvSpPr txBox="1"/>
          <p:nvPr/>
        </p:nvSpPr>
        <p:spPr>
          <a:xfrm>
            <a:off x="1224792" y="5968659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1 - Kultur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4" name="TextBox 17">
            <a:extLst>
              <a:ext uri="{FF2B5EF4-FFF2-40B4-BE49-F238E27FC236}">
                <a16:creationId xmlns:a16="http://schemas.microsoft.com/office/drawing/2014/main" id="{5CEF11E7-5DEC-461C-B226-5A7F6E703EDA}"/>
              </a:ext>
            </a:extLst>
          </p:cNvPr>
          <p:cNvSpPr txBox="1"/>
          <p:nvPr/>
        </p:nvSpPr>
        <p:spPr>
          <a:xfrm>
            <a:off x="3650609" y="596865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2 - Initiativ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4F95F9BF-B473-481F-83DF-ADBB1F232AF6}"/>
              </a:ext>
            </a:extLst>
          </p:cNvPr>
          <p:cNvSpPr txBox="1"/>
          <p:nvPr/>
        </p:nvSpPr>
        <p:spPr>
          <a:xfrm>
            <a:off x="5688520" y="596457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3 – Kommersialisering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6" name="TextBox 19">
            <a:extLst>
              <a:ext uri="{FF2B5EF4-FFF2-40B4-BE49-F238E27FC236}">
                <a16:creationId xmlns:a16="http://schemas.microsoft.com/office/drawing/2014/main" id="{5D3D04F4-C418-41E2-802A-2547FB3EE918}"/>
              </a:ext>
            </a:extLst>
          </p:cNvPr>
          <p:cNvSpPr txBox="1"/>
          <p:nvPr/>
        </p:nvSpPr>
        <p:spPr>
          <a:xfrm>
            <a:off x="8727054" y="5964573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4 – Vekst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6945125-522B-45B3-A473-361766F8D6D4}"/>
              </a:ext>
            </a:extLst>
          </p:cNvPr>
          <p:cNvGrpSpPr/>
          <p:nvPr/>
        </p:nvGrpSpPr>
        <p:grpSpPr>
          <a:xfrm>
            <a:off x="939567" y="2697157"/>
            <a:ext cx="9883896" cy="1581562"/>
            <a:chOff x="952599" y="2433717"/>
            <a:chExt cx="9883896" cy="1581562"/>
          </a:xfrm>
        </p:grpSpPr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B8A461E0-A7CA-404B-B699-5B47AC996CC9}"/>
                </a:ext>
              </a:extLst>
            </p:cNvPr>
            <p:cNvSpPr txBox="1"/>
            <p:nvPr/>
          </p:nvSpPr>
          <p:spPr>
            <a:xfrm>
              <a:off x="952599" y="2433717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Ressursutvikling</a:t>
              </a:r>
            </a:p>
          </p:txBody>
        </p: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0007DCCE-A689-4B33-87CF-4A7C0E90996E}"/>
                </a:ext>
              </a:extLst>
            </p:cNvPr>
            <p:cNvGrpSpPr/>
            <p:nvPr/>
          </p:nvGrpSpPr>
          <p:grpSpPr>
            <a:xfrm>
              <a:off x="2170401" y="2931787"/>
              <a:ext cx="8631033" cy="90000"/>
              <a:chOff x="2170401" y="2931787"/>
              <a:chExt cx="8631033" cy="90000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3644E160-5A0F-46D0-974A-AA7EC9E9E327}"/>
                  </a:ext>
                </a:extLst>
              </p:cNvPr>
              <p:cNvSpPr/>
              <p:nvPr/>
            </p:nvSpPr>
            <p:spPr>
              <a:xfrm>
                <a:off x="2170401" y="2931787"/>
                <a:ext cx="2402037" cy="90000"/>
              </a:xfrm>
              <a:prstGeom prst="rect">
                <a:avLst/>
              </a:prstGeom>
              <a:solidFill>
                <a:srgbClr val="F3C2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0EB5AE3D-E62E-451C-948A-800364245CEC}"/>
                  </a:ext>
                </a:extLst>
              </p:cNvPr>
              <p:cNvSpPr/>
              <p:nvPr/>
            </p:nvSpPr>
            <p:spPr>
              <a:xfrm>
                <a:off x="4629474" y="2931787"/>
                <a:ext cx="2513297" cy="90000"/>
              </a:xfrm>
              <a:prstGeom prst="rect">
                <a:avLst/>
              </a:prstGeom>
              <a:solidFill>
                <a:srgbClr val="00A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9796E4CC-015D-4C88-8104-5D8C70BA517B}"/>
                  </a:ext>
                </a:extLst>
              </p:cNvPr>
              <p:cNvSpPr/>
              <p:nvPr/>
            </p:nvSpPr>
            <p:spPr>
              <a:xfrm>
                <a:off x="7191948" y="2931787"/>
                <a:ext cx="3609486" cy="90000"/>
              </a:xfrm>
              <a:prstGeom prst="rect">
                <a:avLst/>
              </a:prstGeom>
              <a:solidFill>
                <a:srgbClr val="E55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7" name="TekstSylinder 56">
              <a:extLst>
                <a:ext uri="{FF2B5EF4-FFF2-40B4-BE49-F238E27FC236}">
                  <a16:creationId xmlns:a16="http://schemas.microsoft.com/office/drawing/2014/main" id="{B31D4D3D-16A4-42E4-81B6-5F9ED06B1BB7}"/>
                </a:ext>
              </a:extLst>
            </p:cNvPr>
            <p:cNvSpPr txBox="1"/>
            <p:nvPr/>
          </p:nvSpPr>
          <p:spPr>
            <a:xfrm>
              <a:off x="952599" y="2774411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Akselerator</a:t>
              </a:r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7AA1B4E8-3183-4709-964B-2700207C3037}"/>
                </a:ext>
              </a:extLst>
            </p:cNvPr>
            <p:cNvSpPr txBox="1"/>
            <p:nvPr/>
          </p:nvSpPr>
          <p:spPr>
            <a:xfrm>
              <a:off x="952599" y="3075182"/>
              <a:ext cx="1646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Ressursdatabaser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BF00E6A6-E4A7-45B3-8DD0-77FF3A7B0AEB}"/>
                </a:ext>
              </a:extLst>
            </p:cNvPr>
            <p:cNvSpPr/>
            <p:nvPr/>
          </p:nvSpPr>
          <p:spPr>
            <a:xfrm>
              <a:off x="3272697" y="3223032"/>
              <a:ext cx="7517095" cy="90000"/>
            </a:xfrm>
            <a:prstGeom prst="rect">
              <a:avLst/>
            </a:prstGeom>
            <a:solidFill>
              <a:srgbClr val="00A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796D63BD-5BAC-42F0-BE8C-3781E7549DF4}"/>
                </a:ext>
              </a:extLst>
            </p:cNvPr>
            <p:cNvSpPr/>
            <p:nvPr/>
          </p:nvSpPr>
          <p:spPr>
            <a:xfrm>
              <a:off x="2059262" y="3807809"/>
              <a:ext cx="8761375" cy="90000"/>
            </a:xfrm>
            <a:prstGeom prst="rect">
              <a:avLst/>
            </a:prstGeom>
            <a:solidFill>
              <a:srgbClr val="F3C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</p:txBody>
        </p: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A0680985-879B-474E-B1A0-7B4090FB092B}"/>
                </a:ext>
              </a:extLst>
            </p:cNvPr>
            <p:cNvSpPr txBox="1"/>
            <p:nvPr/>
          </p:nvSpPr>
          <p:spPr>
            <a:xfrm>
              <a:off x="960873" y="3676725"/>
              <a:ext cx="843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Innhold</a:t>
              </a:r>
            </a:p>
          </p:txBody>
        </p:sp>
        <p:sp>
          <p:nvSpPr>
            <p:cNvPr id="73" name="TekstSylinder 72">
              <a:extLst>
                <a:ext uri="{FF2B5EF4-FFF2-40B4-BE49-F238E27FC236}">
                  <a16:creationId xmlns:a16="http://schemas.microsoft.com/office/drawing/2014/main" id="{88E0265B-2FA3-4A84-97C4-D63C25446D64}"/>
                </a:ext>
              </a:extLst>
            </p:cNvPr>
            <p:cNvSpPr txBox="1"/>
            <p:nvPr/>
          </p:nvSpPr>
          <p:spPr>
            <a:xfrm>
              <a:off x="955323" y="3375953"/>
              <a:ext cx="170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Mikrofinansiering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3B06403E-20EB-4F26-A978-08C62DC890E5}"/>
                </a:ext>
              </a:extLst>
            </p:cNvPr>
            <p:cNvSpPr/>
            <p:nvPr/>
          </p:nvSpPr>
          <p:spPr>
            <a:xfrm>
              <a:off x="5872691" y="3539282"/>
              <a:ext cx="4963804" cy="89999"/>
            </a:xfrm>
            <a:prstGeom prst="rect">
              <a:avLst/>
            </a:prstGeom>
            <a:solidFill>
              <a:srgbClr val="E55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57F8FCC5-0FDF-4C64-99BC-28A769F02217}"/>
              </a:ext>
            </a:extLst>
          </p:cNvPr>
          <p:cNvSpPr/>
          <p:nvPr/>
        </p:nvSpPr>
        <p:spPr>
          <a:xfrm>
            <a:off x="1117024" y="162776"/>
            <a:ext cx="360000" cy="206703"/>
          </a:xfrm>
          <a:prstGeom prst="rect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E4EFC86C-60A1-4E2B-B2FB-6F60C685B707}"/>
              </a:ext>
            </a:extLst>
          </p:cNvPr>
          <p:cNvSpPr txBox="1"/>
          <p:nvPr/>
        </p:nvSpPr>
        <p:spPr>
          <a:xfrm>
            <a:off x="1477024" y="133633"/>
            <a:ext cx="3517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= Lansert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B965EFAA-2881-432D-876C-52A89B4EAE62}"/>
              </a:ext>
            </a:extLst>
          </p:cNvPr>
          <p:cNvSpPr/>
          <p:nvPr/>
        </p:nvSpPr>
        <p:spPr>
          <a:xfrm>
            <a:off x="1117024" y="655411"/>
            <a:ext cx="360000" cy="206703"/>
          </a:xfrm>
          <a:prstGeom prst="rect">
            <a:avLst/>
          </a:prstGeom>
          <a:solidFill>
            <a:srgbClr val="E5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A0419A4F-155D-4373-818C-ABE4BCA17281}"/>
              </a:ext>
            </a:extLst>
          </p:cNvPr>
          <p:cNvSpPr txBox="1"/>
          <p:nvPr/>
        </p:nvSpPr>
        <p:spPr>
          <a:xfrm>
            <a:off x="1477024" y="626268"/>
            <a:ext cx="3517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= Under utvikling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7D612907-A115-4EF4-A433-9C1F5CC6E2CB}"/>
              </a:ext>
            </a:extLst>
          </p:cNvPr>
          <p:cNvGrpSpPr/>
          <p:nvPr/>
        </p:nvGrpSpPr>
        <p:grpSpPr>
          <a:xfrm>
            <a:off x="958728" y="2346091"/>
            <a:ext cx="9829674" cy="338554"/>
            <a:chOff x="958728" y="2339382"/>
            <a:chExt cx="9829674" cy="338554"/>
          </a:xfrm>
        </p:grpSpPr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A858E1EA-AD5C-44D4-B8BB-BC7A37F24B26}"/>
                </a:ext>
              </a:extLst>
            </p:cNvPr>
            <p:cNvSpPr txBox="1"/>
            <p:nvPr/>
          </p:nvSpPr>
          <p:spPr>
            <a:xfrm>
              <a:off x="958728" y="2339382"/>
              <a:ext cx="979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Mentorer</a:t>
              </a: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B34842FC-F23F-43AE-BE0E-BBD52E31779C}"/>
                </a:ext>
              </a:extLst>
            </p:cNvPr>
            <p:cNvSpPr/>
            <p:nvPr/>
          </p:nvSpPr>
          <p:spPr>
            <a:xfrm>
              <a:off x="5799335" y="2511486"/>
              <a:ext cx="4989067" cy="90000"/>
            </a:xfrm>
            <a:prstGeom prst="rect">
              <a:avLst/>
            </a:prstGeom>
            <a:solidFill>
              <a:srgbClr val="F3C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500156AA-7886-4287-8550-4E6BE422F220}"/>
              </a:ext>
            </a:extLst>
          </p:cNvPr>
          <p:cNvSpPr txBox="1"/>
          <p:nvPr/>
        </p:nvSpPr>
        <p:spPr>
          <a:xfrm>
            <a:off x="928868" y="4406075"/>
            <a:ext cx="14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Nettverk</a:t>
            </a:r>
          </a:p>
        </p:txBody>
      </p:sp>
      <p:sp>
        <p:nvSpPr>
          <p:cNvPr id="69" name="TekstSylinder 68">
            <a:extLst>
              <a:ext uri="{FF2B5EF4-FFF2-40B4-BE49-F238E27FC236}">
                <a16:creationId xmlns:a16="http://schemas.microsoft.com/office/drawing/2014/main" id="{DD6D9F9F-4B9A-417D-AF4D-6D3A2F2281EE}"/>
              </a:ext>
            </a:extLst>
          </p:cNvPr>
          <p:cNvSpPr txBox="1"/>
          <p:nvPr/>
        </p:nvSpPr>
        <p:spPr>
          <a:xfrm>
            <a:off x="948985" y="472305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SI.no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A30A91E8-F636-4194-B448-A770CD0C2BE0}"/>
              </a:ext>
            </a:extLst>
          </p:cNvPr>
          <p:cNvSpPr/>
          <p:nvPr/>
        </p:nvSpPr>
        <p:spPr>
          <a:xfrm>
            <a:off x="2083974" y="4863853"/>
            <a:ext cx="8759558" cy="90000"/>
          </a:xfrm>
          <a:prstGeom prst="rect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1A36AAC7-5CC3-4892-BFAA-D1D3381EEE35}"/>
              </a:ext>
            </a:extLst>
          </p:cNvPr>
          <p:cNvSpPr txBox="1"/>
          <p:nvPr/>
        </p:nvSpPr>
        <p:spPr>
          <a:xfrm>
            <a:off x="945687" y="5025529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Digitalt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øko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C584E3B-668A-4568-BF53-66056B9777DC}"/>
              </a:ext>
            </a:extLst>
          </p:cNvPr>
          <p:cNvSpPr/>
          <p:nvPr/>
        </p:nvSpPr>
        <p:spPr>
          <a:xfrm>
            <a:off x="2073596" y="5163226"/>
            <a:ext cx="8759558" cy="90000"/>
          </a:xfrm>
          <a:prstGeom prst="rect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4C4BCBA4-965D-465D-89CC-D37CB4D64C1D}"/>
              </a:ext>
            </a:extLst>
          </p:cNvPr>
          <p:cNvSpPr/>
          <p:nvPr/>
        </p:nvSpPr>
        <p:spPr>
          <a:xfrm>
            <a:off x="2054831" y="5430861"/>
            <a:ext cx="8761375" cy="90000"/>
          </a:xfrm>
          <a:prstGeom prst="rect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1732155B-AC1C-4194-813D-2546EBD96E83}"/>
              </a:ext>
            </a:extLst>
          </p:cNvPr>
          <p:cNvSpPr txBox="1"/>
          <p:nvPr/>
        </p:nvSpPr>
        <p:spPr>
          <a:xfrm>
            <a:off x="970608" y="530267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Internship</a:t>
            </a: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B1CC6B3E-62BF-4D29-9EA2-0D1915E502A0}"/>
              </a:ext>
            </a:extLst>
          </p:cNvPr>
          <p:cNvGrpSpPr/>
          <p:nvPr/>
        </p:nvGrpSpPr>
        <p:grpSpPr>
          <a:xfrm>
            <a:off x="964498" y="5590350"/>
            <a:ext cx="9858965" cy="338554"/>
            <a:chOff x="964498" y="5590350"/>
            <a:chExt cx="9858965" cy="338554"/>
          </a:xfrm>
        </p:grpSpPr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F4E492C3-E631-47B7-8D32-353A8253B1BC}"/>
                </a:ext>
              </a:extLst>
            </p:cNvPr>
            <p:cNvSpPr txBox="1"/>
            <p:nvPr/>
          </p:nvSpPr>
          <p:spPr>
            <a:xfrm>
              <a:off x="964498" y="559035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Investorer</a:t>
              </a: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1CF6A7BA-8BF5-482F-88F8-3A9F9659A355}"/>
                </a:ext>
              </a:extLst>
            </p:cNvPr>
            <p:cNvSpPr/>
            <p:nvPr/>
          </p:nvSpPr>
          <p:spPr>
            <a:xfrm>
              <a:off x="8301373" y="5720516"/>
              <a:ext cx="2522090" cy="89993"/>
            </a:xfrm>
            <a:prstGeom prst="rect">
              <a:avLst/>
            </a:prstGeom>
            <a:solidFill>
              <a:srgbClr val="E55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81" name="Multiplikasjonstegn 80">
            <a:extLst>
              <a:ext uri="{FF2B5EF4-FFF2-40B4-BE49-F238E27FC236}">
                <a16:creationId xmlns:a16="http://schemas.microsoft.com/office/drawing/2014/main" id="{DDC285E6-8EC5-4A6F-9D11-C0091FAAAB11}"/>
              </a:ext>
            </a:extLst>
          </p:cNvPr>
          <p:cNvSpPr/>
          <p:nvPr/>
        </p:nvSpPr>
        <p:spPr>
          <a:xfrm>
            <a:off x="4397683" y="4224828"/>
            <a:ext cx="311426" cy="369323"/>
          </a:xfrm>
          <a:prstGeom prst="mathMultiply">
            <a:avLst/>
          </a:prstGeom>
          <a:solidFill>
            <a:srgbClr val="E5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82" name="Multiplikasjonstegn 81">
            <a:extLst>
              <a:ext uri="{FF2B5EF4-FFF2-40B4-BE49-F238E27FC236}">
                <a16:creationId xmlns:a16="http://schemas.microsoft.com/office/drawing/2014/main" id="{230A390B-295A-4749-9F6B-CD435829178C}"/>
              </a:ext>
            </a:extLst>
          </p:cNvPr>
          <p:cNvSpPr/>
          <p:nvPr/>
        </p:nvSpPr>
        <p:spPr>
          <a:xfrm>
            <a:off x="7301797" y="2876301"/>
            <a:ext cx="311426" cy="369323"/>
          </a:xfrm>
          <a:prstGeom prst="mathMultiply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83" name="Multiplikasjonstegn 82">
            <a:extLst>
              <a:ext uri="{FF2B5EF4-FFF2-40B4-BE49-F238E27FC236}">
                <a16:creationId xmlns:a16="http://schemas.microsoft.com/office/drawing/2014/main" id="{4FB0FA9C-23A0-429C-910B-38303ACD11C1}"/>
              </a:ext>
            </a:extLst>
          </p:cNvPr>
          <p:cNvSpPr/>
          <p:nvPr/>
        </p:nvSpPr>
        <p:spPr>
          <a:xfrm>
            <a:off x="10319951" y="1509869"/>
            <a:ext cx="311426" cy="369323"/>
          </a:xfrm>
          <a:prstGeom prst="mathMultiply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0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py of ninito_optimal_black_512x512">
            <a:extLst>
              <a:ext uri="{FF2B5EF4-FFF2-40B4-BE49-F238E27FC236}">
                <a16:creationId xmlns:a16="http://schemas.microsoft.com/office/drawing/2014/main" id="{EE012990-397D-46EC-9F99-34070A59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16" y="2313829"/>
            <a:ext cx="1087609" cy="10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til Indo naturals">
            <a:extLst>
              <a:ext uri="{FF2B5EF4-FFF2-40B4-BE49-F238E27FC236}">
                <a16:creationId xmlns:a16="http://schemas.microsoft.com/office/drawing/2014/main" id="{A155E679-0A46-4689-92AF-B6A9BBF7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38" y="3302781"/>
            <a:ext cx="142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cycle">
            <a:extLst>
              <a:ext uri="{FF2B5EF4-FFF2-40B4-BE49-F238E27FC236}">
                <a16:creationId xmlns:a16="http://schemas.microsoft.com/office/drawing/2014/main" id="{36962060-3A3E-4F6F-9F2D-DDDF3D28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87" y="3343364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ily-wordmark">
            <a:extLst>
              <a:ext uri="{FF2B5EF4-FFF2-40B4-BE49-F238E27FC236}">
                <a16:creationId xmlns:a16="http://schemas.microsoft.com/office/drawing/2014/main" id="{891D0752-5BEB-47F3-846A-6B8BFF80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2" y="3493664"/>
            <a:ext cx="994845" cy="9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Tryio">
            <a:extLst>
              <a:ext uri="{FF2B5EF4-FFF2-40B4-BE49-F238E27FC236}">
                <a16:creationId xmlns:a16="http://schemas.microsoft.com/office/drawing/2014/main" id="{362DC743-2955-472D-B4A2-57FA4C3E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83" y="2011945"/>
            <a:ext cx="1233280" cy="12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1">
            <a:extLst>
              <a:ext uri="{FF2B5EF4-FFF2-40B4-BE49-F238E27FC236}">
                <a16:creationId xmlns:a16="http://schemas.microsoft.com/office/drawing/2014/main" id="{7997495E-D1CC-4827-B67E-B8B6EA98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19" y="2011945"/>
            <a:ext cx="1372428" cy="13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ce logo m_bg">
            <a:extLst>
              <a:ext uri="{FF2B5EF4-FFF2-40B4-BE49-F238E27FC236}">
                <a16:creationId xmlns:a16="http://schemas.microsoft.com/office/drawing/2014/main" id="{CC07D806-AC54-44F6-885A-719583FD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29" y="2090219"/>
            <a:ext cx="1133889" cy="11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B7FDBD6-6943-4253-9BF8-B97D41BF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3" y="1334089"/>
            <a:ext cx="1979958" cy="7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995D6C-D82B-440D-AC3C-73A8096E9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37339" r="15761" b="18523"/>
          <a:stretch/>
        </p:blipFill>
        <p:spPr bwMode="auto">
          <a:xfrm>
            <a:off x="9017513" y="1247631"/>
            <a:ext cx="2352261" cy="7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 (1)">
            <a:extLst>
              <a:ext uri="{FF2B5EF4-FFF2-40B4-BE49-F238E27FC236}">
                <a16:creationId xmlns:a16="http://schemas.microsoft.com/office/drawing/2014/main" id="{F349D6AD-1E2F-4B3B-B6AC-54E9681B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11" y="716504"/>
            <a:ext cx="739247" cy="10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AF7A9ED5-C9F3-4A83-A708-2283C903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37" y="1204950"/>
            <a:ext cx="1933575" cy="6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26FEA8AA-8206-4C86-9B05-D5DFA0DE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33" y="1238997"/>
            <a:ext cx="1666047" cy="6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ompany logo">
            <a:extLst>
              <a:ext uri="{FF2B5EF4-FFF2-40B4-BE49-F238E27FC236}">
                <a16:creationId xmlns:a16="http://schemas.microsoft.com/office/drawing/2014/main" id="{D1D79B52-42C4-4B7A-8266-76398726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26" y="3493664"/>
            <a:ext cx="1781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ompany logo">
            <a:extLst>
              <a:ext uri="{FF2B5EF4-FFF2-40B4-BE49-F238E27FC236}">
                <a16:creationId xmlns:a16="http://schemas.microsoft.com/office/drawing/2014/main" id="{BE9DB5E3-9A04-4D11-82D6-D872B9D2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38" y="1702905"/>
            <a:ext cx="1423987" cy="1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mpany logo">
            <a:extLst>
              <a:ext uri="{FF2B5EF4-FFF2-40B4-BE49-F238E27FC236}">
                <a16:creationId xmlns:a16="http://schemas.microsoft.com/office/drawing/2014/main" id="{24FF553D-7204-453E-87F7-3D8E1CB9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5" y="4756775"/>
            <a:ext cx="2566781" cy="4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ompany logo">
            <a:extLst>
              <a:ext uri="{FF2B5EF4-FFF2-40B4-BE49-F238E27FC236}">
                <a16:creationId xmlns:a16="http://schemas.microsoft.com/office/drawing/2014/main" id="{0C666AAB-2C16-4765-82CC-08E7892C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23" y="4837488"/>
            <a:ext cx="1470060" cy="9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ompany logo">
            <a:extLst>
              <a:ext uri="{FF2B5EF4-FFF2-40B4-BE49-F238E27FC236}">
                <a16:creationId xmlns:a16="http://schemas.microsoft.com/office/drawing/2014/main" id="{92835CA1-07E8-40ED-8BFB-9D7EBF90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27" y="4665881"/>
            <a:ext cx="2452014" cy="6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ompany logo">
            <a:extLst>
              <a:ext uri="{FF2B5EF4-FFF2-40B4-BE49-F238E27FC236}">
                <a16:creationId xmlns:a16="http://schemas.microsoft.com/office/drawing/2014/main" id="{14CD9842-E2CC-4F34-9D2A-EA0652645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0" b="34141"/>
          <a:stretch/>
        </p:blipFill>
        <p:spPr bwMode="auto">
          <a:xfrm>
            <a:off x="6301825" y="5443844"/>
            <a:ext cx="1905000" cy="6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ompany logo">
            <a:extLst>
              <a:ext uri="{FF2B5EF4-FFF2-40B4-BE49-F238E27FC236}">
                <a16:creationId xmlns:a16="http://schemas.microsoft.com/office/drawing/2014/main" id="{DD2F17EE-D9ED-4E0E-ACB9-62542518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26" y="1973531"/>
            <a:ext cx="142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ompany logo">
            <a:extLst>
              <a:ext uri="{FF2B5EF4-FFF2-40B4-BE49-F238E27FC236}">
                <a16:creationId xmlns:a16="http://schemas.microsoft.com/office/drawing/2014/main" id="{C24D9526-4E3B-481C-8D47-49064A8C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41" y="3387005"/>
            <a:ext cx="1255537" cy="12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ompany logo">
            <a:extLst>
              <a:ext uri="{FF2B5EF4-FFF2-40B4-BE49-F238E27FC236}">
                <a16:creationId xmlns:a16="http://schemas.microsoft.com/office/drawing/2014/main" id="{263F9DA8-D598-411C-B337-D4232166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28" y="3620137"/>
            <a:ext cx="1255537" cy="12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ompany logo">
            <a:extLst>
              <a:ext uri="{FF2B5EF4-FFF2-40B4-BE49-F238E27FC236}">
                <a16:creationId xmlns:a16="http://schemas.microsoft.com/office/drawing/2014/main" id="{DADD57E0-58F5-4C4F-B512-4D55F4D8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60" y="5193128"/>
            <a:ext cx="1228274" cy="12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ompany logo">
            <a:extLst>
              <a:ext uri="{FF2B5EF4-FFF2-40B4-BE49-F238E27FC236}">
                <a16:creationId xmlns:a16="http://schemas.microsoft.com/office/drawing/2014/main" id="{6EE5DF33-385A-4D99-8946-2F104349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66" y="5234591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ompany logo">
            <a:extLst>
              <a:ext uri="{FF2B5EF4-FFF2-40B4-BE49-F238E27FC236}">
                <a16:creationId xmlns:a16="http://schemas.microsoft.com/office/drawing/2014/main" id="{28710AEC-B65C-4441-9C9C-81B1F78B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94" y="4813850"/>
            <a:ext cx="12096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ompany logo">
            <a:extLst>
              <a:ext uri="{FF2B5EF4-FFF2-40B4-BE49-F238E27FC236}">
                <a16:creationId xmlns:a16="http://schemas.microsoft.com/office/drawing/2014/main" id="{599AC6F5-0232-4768-B6AC-8D22DAF2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56" y="4917064"/>
            <a:ext cx="1812437" cy="7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9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/>
        </p:nvSpPr>
        <p:spPr>
          <a:xfrm>
            <a:off x="839787" y="2122715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300+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839787" y="2830601"/>
            <a:ext cx="233884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Ideer til veiledning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så langt 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839787" y="4152984"/>
            <a:ext cx="2503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10MNOK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29" name="Shape 729"/>
          <p:cNvSpPr txBox="1"/>
          <p:nvPr/>
        </p:nvSpPr>
        <p:spPr>
          <a:xfrm>
            <a:off x="839787" y="4860870"/>
            <a:ext cx="233884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 kapital hentet av selskap stiftet I 2021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9168036" y="2210694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42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31" name="Shape 731"/>
          <p:cNvSpPr txBox="1"/>
          <p:nvPr/>
        </p:nvSpPr>
        <p:spPr>
          <a:xfrm>
            <a:off x="9168036" y="2918580"/>
            <a:ext cx="2338842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Studenter jobber I Insj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5086235" y="4152984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  <a:sym typeface="Helvetica Neue Light"/>
              </a:rPr>
              <a:t>25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5086235" y="4860870"/>
            <a:ext cx="233884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Jobber skapt av studentselskap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9168037" y="4152984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>
                <a:solidFill>
                  <a:srgbClr val="00A577"/>
                </a:solidFill>
                <a:latin typeface="Californian FB" panose="0207040306080B030204" pitchFamily="18" charset="0"/>
                <a:sym typeface="Helvetica Neue Light"/>
              </a:rPr>
              <a:t>14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35" name="Shape 735"/>
          <p:cNvSpPr txBox="1"/>
          <p:nvPr/>
        </p:nvSpPr>
        <p:spPr>
          <a:xfrm>
            <a:off x="9168036" y="4860870"/>
            <a:ext cx="247831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Selskap stiftet gjennom Insj i 2021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6" name="Shape 736"/>
          <p:cNvSpPr txBox="1"/>
          <p:nvPr/>
        </p:nvSpPr>
        <p:spPr>
          <a:xfrm>
            <a:off x="5086234" y="2210694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~50% &amp; 40%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5086234" y="2918580"/>
            <a:ext cx="233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Helvetica Neue Light"/>
                <a:cs typeface="Helvetica Neue Light"/>
                <a:sym typeface="Helvetica Neue Light"/>
              </a:rPr>
              <a:t>Kvinneandel på gründerne i Insj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400" b="0" i="0" u="none" strike="noStrike" cap="none" dirty="0">
                <a:solidFill>
                  <a:schemeClr val="dk1"/>
                </a:solidFill>
                <a:latin typeface="Californian FB" panose="0207040306080B030204" pitchFamily="18" charset="0"/>
                <a:sym typeface="Helvetica Neue Light"/>
              </a:rPr>
              <a:t>Nøkkeltall </a:t>
            </a:r>
            <a:endParaRPr sz="4400" b="0" i="0" u="none" strike="noStrike" cap="none" dirty="0">
              <a:solidFill>
                <a:srgbClr val="1ABC9C"/>
              </a:solidFill>
              <a:latin typeface="Californian FB" panose="0207040306080B030204" pitchFamily="18" charset="0"/>
              <a:sym typeface="Helvetica Neue Light"/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26453B35-7091-4839-9015-BFC0B83F5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25285" y="4860870"/>
            <a:ext cx="220362" cy="220362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037A2688-98F5-4124-AF50-FE718682E0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25285" y="2808399"/>
            <a:ext cx="220362" cy="220362"/>
          </a:xfrm>
          <a:prstGeom prst="ellipse">
            <a:avLst/>
          </a:prstGeom>
          <a:solidFill>
            <a:srgbClr val="4D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4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ihåndsform: figur 51">
            <a:extLst>
              <a:ext uri="{FF2B5EF4-FFF2-40B4-BE49-F238E27FC236}">
                <a16:creationId xmlns:a16="http://schemas.microsoft.com/office/drawing/2014/main" id="{235A0CCC-F85F-4905-A96B-C5E37CADA557}"/>
              </a:ext>
            </a:extLst>
          </p:cNvPr>
          <p:cNvSpPr/>
          <p:nvPr/>
        </p:nvSpPr>
        <p:spPr>
          <a:xfrm rot="5400000">
            <a:off x="585999" y="2119044"/>
            <a:ext cx="3473039" cy="1597038"/>
          </a:xfrm>
          <a:custGeom>
            <a:avLst/>
            <a:gdLst>
              <a:gd name="connsiteX0" fmla="*/ 0 w 3473039"/>
              <a:gd name="connsiteY0" fmla="*/ 1796499 h 1796499"/>
              <a:gd name="connsiteX1" fmla="*/ 348920 w 3473039"/>
              <a:gd name="connsiteY1" fmla="*/ 0 h 1796499"/>
              <a:gd name="connsiteX2" fmla="*/ 3124119 w 3473039"/>
              <a:gd name="connsiteY2" fmla="*/ 0 h 1796499"/>
              <a:gd name="connsiteX3" fmla="*/ 3473039 w 3473039"/>
              <a:gd name="connsiteY3" fmla="*/ 1796499 h 1796499"/>
              <a:gd name="connsiteX4" fmla="*/ 0 w 3473039"/>
              <a:gd name="connsiteY4" fmla="*/ 1796499 h 179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039" h="1796499">
                <a:moveTo>
                  <a:pt x="0" y="1796499"/>
                </a:moveTo>
                <a:lnTo>
                  <a:pt x="348920" y="0"/>
                </a:lnTo>
                <a:lnTo>
                  <a:pt x="3124119" y="0"/>
                </a:lnTo>
                <a:lnTo>
                  <a:pt x="3473039" y="1796499"/>
                </a:lnTo>
                <a:lnTo>
                  <a:pt x="0" y="1796499"/>
                </a:lnTo>
                <a:close/>
              </a:path>
            </a:pathLst>
          </a:custGeom>
          <a:solidFill>
            <a:srgbClr val="00A57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50" name="Frihåndsform: figur 49">
            <a:extLst>
              <a:ext uri="{FF2B5EF4-FFF2-40B4-BE49-F238E27FC236}">
                <a16:creationId xmlns:a16="http://schemas.microsoft.com/office/drawing/2014/main" id="{E0C2967E-6C89-4049-A4D6-2E39D988B166}"/>
              </a:ext>
            </a:extLst>
          </p:cNvPr>
          <p:cNvSpPr/>
          <p:nvPr/>
        </p:nvSpPr>
        <p:spPr>
          <a:xfrm rot="5400000">
            <a:off x="3261460" y="1956410"/>
            <a:ext cx="2715539" cy="1922304"/>
          </a:xfrm>
          <a:custGeom>
            <a:avLst/>
            <a:gdLst>
              <a:gd name="connsiteX0" fmla="*/ 0 w 2715539"/>
              <a:gd name="connsiteY0" fmla="*/ 2357546 h 2357546"/>
              <a:gd name="connsiteX1" fmla="*/ 457888 w 2715539"/>
              <a:gd name="connsiteY1" fmla="*/ 0 h 2357546"/>
              <a:gd name="connsiteX2" fmla="*/ 2257651 w 2715539"/>
              <a:gd name="connsiteY2" fmla="*/ 0 h 2357546"/>
              <a:gd name="connsiteX3" fmla="*/ 2715539 w 2715539"/>
              <a:gd name="connsiteY3" fmla="*/ 2357546 h 2357546"/>
              <a:gd name="connsiteX4" fmla="*/ 0 w 2715539"/>
              <a:gd name="connsiteY4" fmla="*/ 2357546 h 23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5539" h="2357546">
                <a:moveTo>
                  <a:pt x="0" y="2357546"/>
                </a:moveTo>
                <a:lnTo>
                  <a:pt x="457888" y="0"/>
                </a:lnTo>
                <a:lnTo>
                  <a:pt x="2257651" y="0"/>
                </a:lnTo>
                <a:lnTo>
                  <a:pt x="2715539" y="2357546"/>
                </a:lnTo>
                <a:lnTo>
                  <a:pt x="0" y="2357546"/>
                </a:lnTo>
                <a:close/>
              </a:path>
            </a:pathLst>
          </a:custGeom>
          <a:solidFill>
            <a:srgbClr val="00A57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9" name="Frihåndsform: figur 48">
            <a:extLst>
              <a:ext uri="{FF2B5EF4-FFF2-40B4-BE49-F238E27FC236}">
                <a16:creationId xmlns:a16="http://schemas.microsoft.com/office/drawing/2014/main" id="{4842E45D-3858-4AC0-8939-5A9BA200B87E}"/>
              </a:ext>
            </a:extLst>
          </p:cNvPr>
          <p:cNvSpPr/>
          <p:nvPr/>
        </p:nvSpPr>
        <p:spPr>
          <a:xfrm rot="5400000">
            <a:off x="6260654" y="1956130"/>
            <a:ext cx="1740103" cy="1922864"/>
          </a:xfrm>
          <a:custGeom>
            <a:avLst/>
            <a:gdLst>
              <a:gd name="connsiteX0" fmla="*/ 0 w 1740103"/>
              <a:gd name="connsiteY0" fmla="*/ 2358234 h 2358234"/>
              <a:gd name="connsiteX1" fmla="*/ 293011 w 1740103"/>
              <a:gd name="connsiteY1" fmla="*/ 849597 h 2358234"/>
              <a:gd name="connsiteX2" fmla="*/ 351146 w 1740103"/>
              <a:gd name="connsiteY2" fmla="*/ 0 h 2358234"/>
              <a:gd name="connsiteX3" fmla="*/ 1388958 w 1740103"/>
              <a:gd name="connsiteY3" fmla="*/ 0 h 2358234"/>
              <a:gd name="connsiteX4" fmla="*/ 1447094 w 1740103"/>
              <a:gd name="connsiteY4" fmla="*/ 849605 h 2358234"/>
              <a:gd name="connsiteX5" fmla="*/ 1740103 w 1740103"/>
              <a:gd name="connsiteY5" fmla="*/ 2358234 h 2358234"/>
              <a:gd name="connsiteX6" fmla="*/ 0 w 1740103"/>
              <a:gd name="connsiteY6" fmla="*/ 2358234 h 235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0103" h="2358234">
                <a:moveTo>
                  <a:pt x="0" y="2358234"/>
                </a:moveTo>
                <a:lnTo>
                  <a:pt x="293011" y="849597"/>
                </a:lnTo>
                <a:lnTo>
                  <a:pt x="351146" y="0"/>
                </a:lnTo>
                <a:lnTo>
                  <a:pt x="1388958" y="0"/>
                </a:lnTo>
                <a:lnTo>
                  <a:pt x="1447094" y="849605"/>
                </a:lnTo>
                <a:lnTo>
                  <a:pt x="1740103" y="2358234"/>
                </a:lnTo>
                <a:lnTo>
                  <a:pt x="0" y="2358234"/>
                </a:lnTo>
                <a:close/>
              </a:path>
            </a:pathLst>
          </a:custGeom>
          <a:solidFill>
            <a:srgbClr val="00A57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48" name="Frihåndsform: figur 47">
            <a:extLst>
              <a:ext uri="{FF2B5EF4-FFF2-40B4-BE49-F238E27FC236}">
                <a16:creationId xmlns:a16="http://schemas.microsoft.com/office/drawing/2014/main" id="{53685225-EB14-4EE9-82F7-07C5114676AB}"/>
              </a:ext>
            </a:extLst>
          </p:cNvPr>
          <p:cNvSpPr/>
          <p:nvPr/>
        </p:nvSpPr>
        <p:spPr>
          <a:xfrm rot="5400000">
            <a:off x="8946758" y="2108908"/>
            <a:ext cx="1016794" cy="1617308"/>
          </a:xfrm>
          <a:custGeom>
            <a:avLst/>
            <a:gdLst>
              <a:gd name="connsiteX0" fmla="*/ 0 w 1016794"/>
              <a:gd name="connsiteY0" fmla="*/ 1983494 h 1983494"/>
              <a:gd name="connsiteX1" fmla="*/ 135724 w 1016794"/>
              <a:gd name="connsiteY1" fmla="*/ 0 h 1983494"/>
              <a:gd name="connsiteX2" fmla="*/ 881070 w 1016794"/>
              <a:gd name="connsiteY2" fmla="*/ 0 h 1983494"/>
              <a:gd name="connsiteX3" fmla="*/ 1016794 w 1016794"/>
              <a:gd name="connsiteY3" fmla="*/ 1983494 h 1983494"/>
              <a:gd name="connsiteX4" fmla="*/ 0 w 1016794"/>
              <a:gd name="connsiteY4" fmla="*/ 1983494 h 198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94" h="1983494">
                <a:moveTo>
                  <a:pt x="0" y="1983494"/>
                </a:moveTo>
                <a:lnTo>
                  <a:pt x="135724" y="0"/>
                </a:lnTo>
                <a:lnTo>
                  <a:pt x="881070" y="0"/>
                </a:lnTo>
                <a:lnTo>
                  <a:pt x="1016794" y="1983494"/>
                </a:lnTo>
                <a:lnTo>
                  <a:pt x="0" y="1983494"/>
                </a:lnTo>
                <a:close/>
              </a:path>
            </a:pathLst>
          </a:custGeom>
          <a:solidFill>
            <a:srgbClr val="00A57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139A2646-4CF5-4F25-832D-A523E10982D0}"/>
              </a:ext>
            </a:extLst>
          </p:cNvPr>
          <p:cNvCxnSpPr>
            <a:cxnSpLocks/>
          </p:cNvCxnSpPr>
          <p:nvPr/>
        </p:nvCxnSpPr>
        <p:spPr>
          <a:xfrm flipV="1">
            <a:off x="2128343" y="904699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C4D4BE42-EB00-42CC-9765-026B6DDC1E21}"/>
              </a:ext>
            </a:extLst>
          </p:cNvPr>
          <p:cNvCxnSpPr>
            <a:cxnSpLocks/>
          </p:cNvCxnSpPr>
          <p:nvPr/>
        </p:nvCxnSpPr>
        <p:spPr>
          <a:xfrm flipV="1">
            <a:off x="4662750" y="904699"/>
            <a:ext cx="0" cy="4228051"/>
          </a:xfrm>
          <a:prstGeom prst="line">
            <a:avLst/>
          </a:prstGeom>
          <a:ln w="952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Kobling: buet 2">
            <a:extLst>
              <a:ext uri="{FF2B5EF4-FFF2-40B4-BE49-F238E27FC236}">
                <a16:creationId xmlns:a16="http://schemas.microsoft.com/office/drawing/2014/main" id="{007EAC9E-F944-405D-80A5-1E6F63548EE0}"/>
              </a:ext>
            </a:extLst>
          </p:cNvPr>
          <p:cNvCxnSpPr>
            <a:cxnSpLocks/>
          </p:cNvCxnSpPr>
          <p:nvPr/>
        </p:nvCxnSpPr>
        <p:spPr>
          <a:xfrm flipV="1">
            <a:off x="2128343" y="3584985"/>
            <a:ext cx="2534407" cy="1208012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bling: buet 20">
            <a:extLst>
              <a:ext uri="{FF2B5EF4-FFF2-40B4-BE49-F238E27FC236}">
                <a16:creationId xmlns:a16="http://schemas.microsoft.com/office/drawing/2014/main" id="{2BD7C682-B234-4470-AA5C-475EC29B99FA}"/>
              </a:ext>
            </a:extLst>
          </p:cNvPr>
          <p:cNvCxnSpPr>
            <a:cxnSpLocks/>
          </p:cNvCxnSpPr>
          <p:nvPr/>
        </p:nvCxnSpPr>
        <p:spPr>
          <a:xfrm flipV="1">
            <a:off x="4662750" y="2452468"/>
            <a:ext cx="2575420" cy="1132515"/>
          </a:xfrm>
          <a:prstGeom prst="curvedConnector3">
            <a:avLst>
              <a:gd name="adj1" fmla="val 50000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bling: buet 21">
            <a:extLst>
              <a:ext uri="{FF2B5EF4-FFF2-40B4-BE49-F238E27FC236}">
                <a16:creationId xmlns:a16="http://schemas.microsoft.com/office/drawing/2014/main" id="{7851A452-4FBD-4CBC-A4ED-23E8C3C12F28}"/>
              </a:ext>
            </a:extLst>
          </p:cNvPr>
          <p:cNvCxnSpPr>
            <a:cxnSpLocks/>
          </p:cNvCxnSpPr>
          <p:nvPr/>
        </p:nvCxnSpPr>
        <p:spPr>
          <a:xfrm flipV="1">
            <a:off x="7238170" y="1319955"/>
            <a:ext cx="2514832" cy="1132513"/>
          </a:xfrm>
          <a:prstGeom prst="curvedConnector3">
            <a:avLst>
              <a:gd name="adj1" fmla="val 44663"/>
            </a:avLst>
          </a:prstGeom>
          <a:ln w="38100">
            <a:solidFill>
              <a:srgbClr val="00A5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CAFA3A-EC09-4685-A09C-705267C3C435}"/>
              </a:ext>
            </a:extLst>
          </p:cNvPr>
          <p:cNvCxnSpPr/>
          <p:nvPr/>
        </p:nvCxnSpPr>
        <p:spPr>
          <a:xfrm flipV="1">
            <a:off x="1030317" y="539778"/>
            <a:ext cx="0" cy="4597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428900-FC2C-4CD2-8558-701A6108BE51}"/>
              </a:ext>
            </a:extLst>
          </p:cNvPr>
          <p:cNvCxnSpPr>
            <a:cxnSpLocks/>
          </p:cNvCxnSpPr>
          <p:nvPr/>
        </p:nvCxnSpPr>
        <p:spPr>
          <a:xfrm>
            <a:off x="1030317" y="5136944"/>
            <a:ext cx="103520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75A24-AC2B-49C1-AB89-5FAC151437A9}"/>
              </a:ext>
            </a:extLst>
          </p:cNvPr>
          <p:cNvCxnSpPr>
            <a:cxnSpLocks/>
          </p:cNvCxnSpPr>
          <p:nvPr/>
        </p:nvCxnSpPr>
        <p:spPr>
          <a:xfrm flipV="1">
            <a:off x="3362457" y="908894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ABBD95-C238-4F3D-9AB4-AD89E29915DF}"/>
              </a:ext>
            </a:extLst>
          </p:cNvPr>
          <p:cNvCxnSpPr>
            <a:cxnSpLocks/>
          </p:cNvCxnSpPr>
          <p:nvPr/>
        </p:nvCxnSpPr>
        <p:spPr>
          <a:xfrm flipV="1">
            <a:off x="5877290" y="908894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2F7A8-EEEA-4F5E-A00C-04577080229C}"/>
              </a:ext>
            </a:extLst>
          </p:cNvPr>
          <p:cNvCxnSpPr>
            <a:cxnSpLocks/>
          </p:cNvCxnSpPr>
          <p:nvPr/>
        </p:nvCxnSpPr>
        <p:spPr>
          <a:xfrm flipV="1">
            <a:off x="8392123" y="908893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32DD2-FF3E-4DBD-9DFF-9BF7782A1BCF}"/>
              </a:ext>
            </a:extLst>
          </p:cNvPr>
          <p:cNvCxnSpPr>
            <a:cxnSpLocks/>
          </p:cNvCxnSpPr>
          <p:nvPr/>
        </p:nvCxnSpPr>
        <p:spPr>
          <a:xfrm flipV="1">
            <a:off x="10906957" y="908892"/>
            <a:ext cx="0" cy="4228051"/>
          </a:xfrm>
          <a:prstGeom prst="line">
            <a:avLst/>
          </a:prstGeom>
          <a:ln w="28575">
            <a:solidFill>
              <a:srgbClr val="00A57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ultiplikasjonstegn 1">
            <a:extLst>
              <a:ext uri="{FF2B5EF4-FFF2-40B4-BE49-F238E27FC236}">
                <a16:creationId xmlns:a16="http://schemas.microsoft.com/office/drawing/2014/main" id="{0FCA78D9-35C6-4941-AA66-96DD956D31D2}"/>
              </a:ext>
            </a:extLst>
          </p:cNvPr>
          <p:cNvSpPr/>
          <p:nvPr/>
        </p:nvSpPr>
        <p:spPr>
          <a:xfrm>
            <a:off x="4520790" y="3398227"/>
            <a:ext cx="311426" cy="369323"/>
          </a:xfrm>
          <a:prstGeom prst="mathMultiply">
            <a:avLst/>
          </a:prstGeom>
          <a:solidFill>
            <a:srgbClr val="E5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7" name="Multiplikasjonstegn 66">
            <a:extLst>
              <a:ext uri="{FF2B5EF4-FFF2-40B4-BE49-F238E27FC236}">
                <a16:creationId xmlns:a16="http://schemas.microsoft.com/office/drawing/2014/main" id="{1D723D52-ECB3-4ACB-99EC-EFE58E0FF775}"/>
              </a:ext>
            </a:extLst>
          </p:cNvPr>
          <p:cNvSpPr/>
          <p:nvPr/>
        </p:nvSpPr>
        <p:spPr>
          <a:xfrm>
            <a:off x="7118811" y="2267590"/>
            <a:ext cx="311426" cy="369323"/>
          </a:xfrm>
          <a:prstGeom prst="mathMultiply">
            <a:avLst/>
          </a:prstGeom>
          <a:solidFill>
            <a:srgbClr val="F3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81" name="Multiplikasjonstegn 80">
            <a:extLst>
              <a:ext uri="{FF2B5EF4-FFF2-40B4-BE49-F238E27FC236}">
                <a16:creationId xmlns:a16="http://schemas.microsoft.com/office/drawing/2014/main" id="{D53F7225-76A2-499F-8B5C-3A0EDE6ED341}"/>
              </a:ext>
            </a:extLst>
          </p:cNvPr>
          <p:cNvSpPr/>
          <p:nvPr/>
        </p:nvSpPr>
        <p:spPr>
          <a:xfrm>
            <a:off x="9649539" y="1133197"/>
            <a:ext cx="311426" cy="369323"/>
          </a:xfrm>
          <a:prstGeom prst="mathMultiply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B3D1176-4A48-4AFB-BF24-8538A5AC4214}"/>
              </a:ext>
            </a:extLst>
          </p:cNvPr>
          <p:cNvSpPr/>
          <p:nvPr/>
        </p:nvSpPr>
        <p:spPr>
          <a:xfrm>
            <a:off x="1061824" y="5305165"/>
            <a:ext cx="9950807" cy="413238"/>
          </a:xfrm>
          <a:prstGeom prst="rect">
            <a:avLst/>
          </a:prstGeom>
          <a:solidFill>
            <a:srgbClr val="00A57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Kommunikasjonsplattform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C7918909-2ACF-4F75-9413-1F4A05236F62}"/>
              </a:ext>
            </a:extLst>
          </p:cNvPr>
          <p:cNvSpPr/>
          <p:nvPr/>
        </p:nvSpPr>
        <p:spPr>
          <a:xfrm>
            <a:off x="1061824" y="5770092"/>
            <a:ext cx="9950807" cy="413238"/>
          </a:xfrm>
          <a:prstGeom prst="rect">
            <a:avLst/>
          </a:prstGeom>
          <a:solidFill>
            <a:srgbClr val="00A57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Mentorer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rollemodeller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7C4CE04-F64E-4D45-B1DF-FF5EBCDEF14F}"/>
              </a:ext>
            </a:extLst>
          </p:cNvPr>
          <p:cNvSpPr/>
          <p:nvPr/>
        </p:nvSpPr>
        <p:spPr>
          <a:xfrm>
            <a:off x="1061824" y="6237022"/>
            <a:ext cx="9950807" cy="413238"/>
          </a:xfrm>
          <a:prstGeom prst="rect">
            <a:avLst/>
          </a:prstGeom>
          <a:solidFill>
            <a:srgbClr val="00A57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Felles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database med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ressurser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91A1753A-416B-4204-926D-3FFB2DC4A40B}"/>
              </a:ext>
            </a:extLst>
          </p:cNvPr>
          <p:cNvSpPr txBox="1"/>
          <p:nvPr/>
        </p:nvSpPr>
        <p:spPr>
          <a:xfrm>
            <a:off x="1274970" y="34629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fornian FB" panose="0207040306080B030204" pitchFamily="18" charset="0"/>
              </a:rPr>
              <a:t>F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ase 1 - </a:t>
            </a:r>
            <a:r>
              <a:rPr lang="nb-NO" dirty="0">
                <a:solidFill>
                  <a:prstClr val="black"/>
                </a:solidFill>
                <a:latin typeface="Californian FB" panose="0207040306080B030204" pitchFamily="18" charset="0"/>
              </a:rPr>
              <a:t>Kultur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A97D090B-86BE-4ABC-BCC7-F552C25A29D7}"/>
              </a:ext>
            </a:extLst>
          </p:cNvPr>
          <p:cNvSpPr txBox="1"/>
          <p:nvPr/>
        </p:nvSpPr>
        <p:spPr>
          <a:xfrm>
            <a:off x="3700787" y="346297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2 - Initiativ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51B33474-B895-40C5-9E34-B65A3E1633DF}"/>
              </a:ext>
            </a:extLst>
          </p:cNvPr>
          <p:cNvSpPr txBox="1"/>
          <p:nvPr/>
        </p:nvSpPr>
        <p:spPr>
          <a:xfrm>
            <a:off x="5738698" y="34220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3 – Kommersialisering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F3FD3B34-94CA-4F47-8BED-8C04386D5CB2}"/>
              </a:ext>
            </a:extLst>
          </p:cNvPr>
          <p:cNvSpPr txBox="1"/>
          <p:nvPr/>
        </p:nvSpPr>
        <p:spPr>
          <a:xfrm>
            <a:off x="8777232" y="34221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Fase 4 – Vekst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5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037967" y="2797500"/>
            <a:ext cx="2794000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364994" y="2773654"/>
            <a:ext cx="2839157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Samarbeid mellom akademia og næringslivet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368567" y="3661863"/>
            <a:ext cx="2132800" cy="88767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En helhetlig tankegang</a:t>
            </a:r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B5851063-434A-4CB9-8B3D-B8EEB45276C6}"/>
              </a:ext>
            </a:extLst>
          </p:cNvPr>
          <p:cNvSpPr/>
          <p:nvPr/>
        </p:nvSpPr>
        <p:spPr>
          <a:xfrm>
            <a:off x="7737178" y="2797500"/>
            <a:ext cx="2839157" cy="26164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Det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må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bli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seriøs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Montserrat"/>
                <a:cs typeface="Montserrat"/>
                <a:sym typeface="Montserrat"/>
              </a:rPr>
              <a:t>satsing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Shape 109">
            <a:extLst>
              <a:ext uri="{FF2B5EF4-FFF2-40B4-BE49-F238E27FC236}">
                <a16:creationId xmlns:a16="http://schemas.microsoft.com/office/drawing/2014/main" id="{4D83869F-62CB-4DE1-9C02-E383A9A14D4F}"/>
              </a:ext>
            </a:extLst>
          </p:cNvPr>
          <p:cNvSpPr txBox="1"/>
          <p:nvPr/>
        </p:nvSpPr>
        <p:spPr>
          <a:xfrm>
            <a:off x="799000" y="920689"/>
            <a:ext cx="10594000" cy="806749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nb-NO" sz="4800" dirty="0">
                <a:solidFill>
                  <a:prstClr val="black"/>
                </a:solidFill>
                <a:latin typeface="Californian FB"/>
                <a:sym typeface="Montserrat"/>
              </a:rPr>
              <a:t>Hva er veien videre</a:t>
            </a: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  <a:sym typeface="Montserrat"/>
              </a:rPr>
              <a:t>?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7497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7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471057" y="2353886"/>
            <a:ext cx="7944299" cy="201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0" b="1" i="0" u="none" strike="noStrike" kern="1200" cap="none" spc="0" normalizeH="0" baseline="0" noProof="0" dirty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Ta litt 		   ‘a!</a:t>
            </a:r>
            <a:endParaRPr kumimoji="0" sz="8000" b="1" i="0" u="none" strike="noStrike" kern="1200" cap="none" spc="0" normalizeH="0" baseline="0" noProof="0" dirty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2EF53-6A08-4E4F-8264-6EDCC7F1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440F-DD5D-4F10-A4D0-8341D1BF420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235FE-1C5F-4024-9A58-961AAE7B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- For those who want to take the next step!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pic>
        <p:nvPicPr>
          <p:cNvPr id="7" name="Bilde 5">
            <a:extLst>
              <a:ext uri="{FF2B5EF4-FFF2-40B4-BE49-F238E27FC236}">
                <a16:creationId xmlns:a16="http://schemas.microsoft.com/office/drawing/2014/main" id="{74C08CA7-8179-444B-A2D5-54D123A023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82" y="2865035"/>
            <a:ext cx="2108012" cy="13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9">
            <a:extLst>
              <a:ext uri="{FF2B5EF4-FFF2-40B4-BE49-F238E27FC236}">
                <a16:creationId xmlns:a16="http://schemas.microsoft.com/office/drawing/2014/main" id="{ADE18F6F-5E11-4060-941C-D3ACB555BD56}"/>
              </a:ext>
            </a:extLst>
          </p:cNvPr>
          <p:cNvSpPr txBox="1"/>
          <p:nvPr/>
        </p:nvSpPr>
        <p:spPr>
          <a:xfrm>
            <a:off x="3297426" y="547225"/>
            <a:ext cx="5704719" cy="85012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  <a:sym typeface="Montserrat"/>
              </a:rPr>
              <a:t>Filosofien vår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241F8-9631-424B-8711-7610C55016CC}"/>
              </a:ext>
            </a:extLst>
          </p:cNvPr>
          <p:cNvSpPr txBox="1"/>
          <p:nvPr/>
        </p:nvSpPr>
        <p:spPr>
          <a:xfrm>
            <a:off x="2615261" y="1880048"/>
            <a:ext cx="7069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Entreprenørskap er for alle, men den er ikke for alle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524B1-BB37-4042-B6B9-6C7176A3DEEF}"/>
              </a:ext>
            </a:extLst>
          </p:cNvPr>
          <p:cNvSpPr txBox="1"/>
          <p:nvPr/>
        </p:nvSpPr>
        <p:spPr>
          <a:xfrm>
            <a:off x="8345589" y="4377788"/>
            <a:ext cx="2986124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Vi skal ha fokus på riktig mål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fokuset på læring, ikke selskapsstiftelse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1FF2E85-D08D-405A-B45A-EFEFD3176A90}"/>
              </a:ext>
            </a:extLst>
          </p:cNvPr>
          <p:cNvSpPr txBox="1"/>
          <p:nvPr/>
        </p:nvSpPr>
        <p:spPr>
          <a:xfrm>
            <a:off x="4376044" y="4377788"/>
            <a:ext cx="324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77"/>
              </a:buClr>
              <a:buSzPts val="1400"/>
              <a:buFontTx/>
              <a:buNone/>
              <a:tabLst/>
              <a:defRPr/>
            </a:pPr>
            <a:r>
              <a:rPr kumimoji="0" lang="nb-NO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Veiviser, ikke lokomotiv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77"/>
              </a:buClr>
              <a:buSzPts val="1400"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Vi skal hjelpe, motivere, strukturere, vise vei, men vi skal ikke gjøre det for de.</a:t>
            </a:r>
          </a:p>
        </p:txBody>
      </p:sp>
      <p:pic>
        <p:nvPicPr>
          <p:cNvPr id="9" name="Picture 10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27D5587-9F1B-483C-A96D-58D882EAF0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14" y="3135869"/>
            <a:ext cx="1126648" cy="1126648"/>
          </a:xfrm>
          <a:prstGeom prst="rect">
            <a:avLst/>
          </a:prstGeom>
        </p:spPr>
      </p:pic>
      <p:pic>
        <p:nvPicPr>
          <p:cNvPr id="11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7231B54-3B73-491C-893B-E62B3C0D2D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90" y="3135869"/>
            <a:ext cx="1126648" cy="1126648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9B0A73F-9EAF-413A-A8E4-88FD3395CF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52" y="3135869"/>
            <a:ext cx="1126648" cy="1126648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A1FA3BA2-9259-47BD-8E69-2CB686A80133}"/>
              </a:ext>
            </a:extLst>
          </p:cNvPr>
          <p:cNvSpPr txBox="1"/>
          <p:nvPr/>
        </p:nvSpPr>
        <p:spPr>
          <a:xfrm>
            <a:off x="444563" y="4377788"/>
            <a:ext cx="356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77"/>
              </a:buClr>
              <a:buSzPts val="1400"/>
              <a:buFontTx/>
              <a:buNone/>
              <a:tabLst/>
              <a:defRPr/>
            </a:pPr>
            <a:r>
              <a:rPr kumimoji="0" lang="nb-NO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Vi skal ikke vurdere ideer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77"/>
              </a:buClr>
              <a:buSzPts val="1400"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De eneste dumme ideene er de du ikke gjør noe med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4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72ECB-C5CB-427F-9DF1-408207C7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6100" cy="1325563"/>
          </a:xfrm>
        </p:spPr>
        <p:txBody>
          <a:bodyPr/>
          <a:lstStyle/>
          <a:p>
            <a:r>
              <a:rPr lang="nb-NO" dirty="0"/>
              <a:t>Utfordringen – hvem har lyst til å bli gründer?</a:t>
            </a:r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BDE804D-E95A-4B40-AEB2-CD9E1BBDEA45}"/>
              </a:ext>
            </a:extLst>
          </p:cNvPr>
          <p:cNvSpPr txBox="1"/>
          <p:nvPr/>
        </p:nvSpPr>
        <p:spPr>
          <a:xfrm>
            <a:off x="1743917" y="3021789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20%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AA882DD-129F-411A-B27A-0A7F92FA3C30}"/>
              </a:ext>
            </a:extLst>
          </p:cNvPr>
          <p:cNvSpPr txBox="1"/>
          <p:nvPr/>
        </p:nvSpPr>
        <p:spPr>
          <a:xfrm>
            <a:off x="5506736" y="3083344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&lt; 10%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5235B7D-D00B-416D-B11F-712D845CA99F}"/>
              </a:ext>
            </a:extLst>
          </p:cNvPr>
          <p:cNvSpPr txBox="1"/>
          <p:nvPr/>
        </p:nvSpPr>
        <p:spPr>
          <a:xfrm>
            <a:off x="9296805" y="3144899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&lt; 5%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pic>
        <p:nvPicPr>
          <p:cNvPr id="1026" name="Picture 2" descr="Bilderesultat for norske flagg">
            <a:extLst>
              <a:ext uri="{FF2B5EF4-FFF2-40B4-BE49-F238E27FC236}">
                <a16:creationId xmlns:a16="http://schemas.microsoft.com/office/drawing/2014/main" id="{84BBD928-D428-479F-8440-5DF97079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2245"/>
            <a:ext cx="1103755" cy="8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k 14" descr="Bøker">
            <a:extLst>
              <a:ext uri="{FF2B5EF4-FFF2-40B4-BE49-F238E27FC236}">
                <a16:creationId xmlns:a16="http://schemas.microsoft.com/office/drawing/2014/main" id="{2171EFBA-E8FD-48D3-A0FA-68F6C3234A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30078" y="3901214"/>
            <a:ext cx="729030" cy="729030"/>
          </a:xfrm>
          <a:prstGeom prst="rect">
            <a:avLst/>
          </a:prstGeom>
        </p:spPr>
      </p:pic>
      <p:pic>
        <p:nvPicPr>
          <p:cNvPr id="17" name="Grafikk 16" descr="Bøker">
            <a:extLst>
              <a:ext uri="{FF2B5EF4-FFF2-40B4-BE49-F238E27FC236}">
                <a16:creationId xmlns:a16="http://schemas.microsoft.com/office/drawing/2014/main" id="{2DEDCA65-AFFB-4406-BADB-3D03563A7A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19627" y="3879275"/>
            <a:ext cx="729031" cy="729031"/>
          </a:xfrm>
          <a:prstGeom prst="rect">
            <a:avLst/>
          </a:prstGeom>
        </p:spPr>
      </p:pic>
      <p:pic>
        <p:nvPicPr>
          <p:cNvPr id="18" name="Grafikk 17" descr="Bøker">
            <a:extLst>
              <a:ext uri="{FF2B5EF4-FFF2-40B4-BE49-F238E27FC236}">
                <a16:creationId xmlns:a16="http://schemas.microsoft.com/office/drawing/2014/main" id="{1205F0D4-FA97-42BE-8DF5-248324A8DA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8658" y="3879276"/>
            <a:ext cx="729031" cy="72903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9CD866D-5DF0-4117-ACEE-5776DC21E6E4}"/>
              </a:ext>
            </a:extLst>
          </p:cNvPr>
          <p:cNvSpPr txBox="1"/>
          <p:nvPr/>
        </p:nvSpPr>
        <p:spPr>
          <a:xfrm>
            <a:off x="1635922" y="515075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Gjennomsnitt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7A4188C-E63A-400B-819E-02AA0609DA6D}"/>
              </a:ext>
            </a:extLst>
          </p:cNvPr>
          <p:cNvSpPr txBox="1"/>
          <p:nvPr/>
        </p:nvSpPr>
        <p:spPr>
          <a:xfrm>
            <a:off x="5360061" y="515075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Med bachelor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7188056-1373-4F79-A0C2-24F21F7F27FC}"/>
              </a:ext>
            </a:extLst>
          </p:cNvPr>
          <p:cNvSpPr txBox="1"/>
          <p:nvPr/>
        </p:nvSpPr>
        <p:spPr>
          <a:xfrm>
            <a:off x="9196877" y="5150758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Med master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FF6E89C-A006-4CBC-8EB2-E4875E7A333D}"/>
              </a:ext>
            </a:extLst>
          </p:cNvPr>
          <p:cNvSpPr txBox="1"/>
          <p:nvPr/>
        </p:nvSpPr>
        <p:spPr>
          <a:xfrm>
            <a:off x="251791" y="6323598"/>
            <a:ext cx="348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Californian FB" panose="0207040306080B030204" pitchFamily="18" charset="0"/>
              </a:rPr>
              <a:t>Source: </a:t>
            </a:r>
            <a:r>
              <a:rPr lang="nb-NO" sz="1400" i="1" dirty="0" err="1">
                <a:latin typeface="Californian FB" panose="0207040306080B030204" pitchFamily="18" charset="0"/>
              </a:rPr>
              <a:t>Randsrad</a:t>
            </a:r>
            <a:r>
              <a:rPr lang="nb-NO" sz="1400" i="1" dirty="0">
                <a:latin typeface="Californian FB" panose="0207040306080B030204" pitchFamily="18" charset="0"/>
              </a:rPr>
              <a:t> </a:t>
            </a:r>
            <a:r>
              <a:rPr lang="nb-NO" sz="1400" i="1" dirty="0" err="1">
                <a:latin typeface="Californian FB" panose="0207040306080B030204" pitchFamily="18" charset="0"/>
              </a:rPr>
              <a:t>workmonitors</a:t>
            </a:r>
            <a:r>
              <a:rPr lang="nb-NO" sz="1400" i="1" dirty="0">
                <a:latin typeface="Californian FB" panose="0207040306080B030204" pitchFamily="18" charset="0"/>
              </a:rPr>
              <a:t> (2017), </a:t>
            </a:r>
            <a:r>
              <a:rPr lang="nb-NO" sz="1400" i="1" dirty="0" err="1">
                <a:latin typeface="Californian FB" panose="0207040306080B030204" pitchFamily="18" charset="0"/>
              </a:rPr>
              <a:t>econa</a:t>
            </a:r>
            <a:r>
              <a:rPr lang="nb-NO" sz="1400" i="1" dirty="0">
                <a:latin typeface="Californian FB" panose="0207040306080B030204" pitchFamily="18" charset="0"/>
              </a:rPr>
              <a:t> (2014)</a:t>
            </a:r>
            <a:endParaRPr lang="en-US" sz="1400" i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4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0CFC772-A91E-4A74-9F38-AC97C958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>
              <a:buClr>
                <a:prstClr val="black"/>
              </a:buClr>
            </a:pPr>
            <a:r>
              <a:rPr lang="nb-NO" sz="4000" dirty="0">
                <a:solidFill>
                  <a:srgbClr val="FFFFFF"/>
                </a:solidFill>
              </a:rPr>
              <a:t>Hvorfor bry seg om studentinnovasjon?</a:t>
            </a:r>
            <a:endParaRPr lang="nb-NO" sz="4000" dirty="0">
              <a:solidFill>
                <a:srgbClr val="FFFFFF"/>
              </a:solidFill>
              <a:latin typeface="Californian FB"/>
              <a:ea typeface="+mn-ea"/>
              <a:cs typeface="+mn-cs"/>
            </a:endParaRPr>
          </a:p>
        </p:txBody>
      </p:sp>
      <p:pic>
        <p:nvPicPr>
          <p:cNvPr id="20" name="Picture 2" descr="Bilderesultat for dropbox">
            <a:extLst>
              <a:ext uri="{FF2B5EF4-FFF2-40B4-BE49-F238E27FC236}">
                <a16:creationId xmlns:a16="http://schemas.microsoft.com/office/drawing/2014/main" id="{64B9FD58-C60D-4AFE-8B3D-8756891E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3" y="3350487"/>
            <a:ext cx="3429000" cy="977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ilderesultat for Google">
            <a:extLst>
              <a:ext uri="{FF2B5EF4-FFF2-40B4-BE49-F238E27FC236}">
                <a16:creationId xmlns:a16="http://schemas.microsoft.com/office/drawing/2014/main" id="{4DC6A456-659A-4356-9CE7-E95816D1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t="31298" r="23309" b="30502"/>
          <a:stretch/>
        </p:blipFill>
        <p:spPr bwMode="auto">
          <a:xfrm>
            <a:off x="2273619" y="4708326"/>
            <a:ext cx="1889636" cy="620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Bilderesultat for Microsoft">
            <a:extLst>
              <a:ext uri="{FF2B5EF4-FFF2-40B4-BE49-F238E27FC236}">
                <a16:creationId xmlns:a16="http://schemas.microsoft.com/office/drawing/2014/main" id="{F41421BC-1289-4E09-9CF7-06C6A213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14" y="2379861"/>
            <a:ext cx="3025005" cy="15969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Bilderesultat for wordpress logo">
            <a:extLst>
              <a:ext uri="{FF2B5EF4-FFF2-40B4-BE49-F238E27FC236}">
                <a16:creationId xmlns:a16="http://schemas.microsoft.com/office/drawing/2014/main" id="{4FF7EF34-365F-4DB7-AD72-2ACB1C37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14" y="4399856"/>
            <a:ext cx="2501900" cy="1282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ilderesultat for dell">
            <a:extLst>
              <a:ext uri="{FF2B5EF4-FFF2-40B4-BE49-F238E27FC236}">
                <a16:creationId xmlns:a16="http://schemas.microsoft.com/office/drawing/2014/main" id="{66EFE7E9-7EB6-4932-A173-29A26E4E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07" y="4348383"/>
            <a:ext cx="1295400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lderesultat for snapchat">
            <a:extLst>
              <a:ext uri="{FF2B5EF4-FFF2-40B4-BE49-F238E27FC236}">
                <a16:creationId xmlns:a16="http://schemas.microsoft.com/office/drawing/2014/main" id="{A11FF08E-5F86-43B5-A76F-1B6348814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2" r="24535"/>
          <a:stretch/>
        </p:blipFill>
        <p:spPr bwMode="auto">
          <a:xfrm>
            <a:off x="8871006" y="4289269"/>
            <a:ext cx="1320337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97965D14-9EFD-4D2F-ADAB-D7B64309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" y="4346801"/>
            <a:ext cx="1078435" cy="10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witter Logo, history, meaning, symbol, PNG">
            <a:extLst>
              <a:ext uri="{FF2B5EF4-FFF2-40B4-BE49-F238E27FC236}">
                <a16:creationId xmlns:a16="http://schemas.microsoft.com/office/drawing/2014/main" id="{9302D175-6535-4E7C-AC6C-76560742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6" y="5220745"/>
            <a:ext cx="2798536" cy="15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Virgin Group Logo Vector (SVG, PDF, Ai, EPS, CDR) Free Download -  Logowik.com">
            <a:extLst>
              <a:ext uri="{FF2B5EF4-FFF2-40B4-BE49-F238E27FC236}">
                <a16:creationId xmlns:a16="http://schemas.microsoft.com/office/drawing/2014/main" id="{17C7191B-5DFA-4970-9F7E-4270571F8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536" y="4448701"/>
            <a:ext cx="1301045" cy="9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Yahoo Logo, history, meaning, symbol, PNG">
            <a:extLst>
              <a:ext uri="{FF2B5EF4-FFF2-40B4-BE49-F238E27FC236}">
                <a16:creationId xmlns:a16="http://schemas.microsoft.com/office/drawing/2014/main" id="{36DEC463-34FB-4025-B00B-69965E5A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11" y="5267048"/>
            <a:ext cx="3162300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ddit Color Codes - HTML Hex, RGB and CMYK Color Codes">
            <a:extLst>
              <a:ext uri="{FF2B5EF4-FFF2-40B4-BE49-F238E27FC236}">
                <a16:creationId xmlns:a16="http://schemas.microsoft.com/office/drawing/2014/main" id="{7FA3C6B0-0067-4DF0-95EF-4BCCFB49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50" y="3660091"/>
            <a:ext cx="2318657" cy="8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edEx Logo, history, meaning, symbol, PNG">
            <a:extLst>
              <a:ext uri="{FF2B5EF4-FFF2-40B4-BE49-F238E27FC236}">
                <a16:creationId xmlns:a16="http://schemas.microsoft.com/office/drawing/2014/main" id="{7734A596-C2EF-4360-95C3-62B64FDB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16" y="5584669"/>
            <a:ext cx="1917218" cy="10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3985F20-E9B2-4798-8231-4309BF7D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48" y="3001904"/>
            <a:ext cx="1703615" cy="5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014351-A5F5-4C8B-920E-070258D7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620691"/>
            <a:ext cx="2857500" cy="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3">
            <a:extLst>
              <a:ext uri="{FF2B5EF4-FFF2-40B4-BE49-F238E27FC236}">
                <a16:creationId xmlns:a16="http://schemas.microsoft.com/office/drawing/2014/main" id="{3D61BC38-A36E-4F92-A64A-51E399674B43}"/>
              </a:ext>
            </a:extLst>
          </p:cNvPr>
          <p:cNvSpPr txBox="1"/>
          <p:nvPr/>
        </p:nvSpPr>
        <p:spPr>
          <a:xfrm>
            <a:off x="1244435" y="1840802"/>
            <a:ext cx="4192257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Liten/ingen praktisk erfaring</a:t>
            </a:r>
          </a:p>
        </p:txBody>
      </p:sp>
      <p:sp>
        <p:nvSpPr>
          <p:cNvPr id="9" name="Shape 257">
            <a:extLst>
              <a:ext uri="{FF2B5EF4-FFF2-40B4-BE49-F238E27FC236}">
                <a16:creationId xmlns:a16="http://schemas.microsoft.com/office/drawing/2014/main" id="{40FEF17F-F402-4FCA-9E83-AE30F4BA06DD}"/>
              </a:ext>
            </a:extLst>
          </p:cNvPr>
          <p:cNvSpPr/>
          <p:nvPr/>
        </p:nvSpPr>
        <p:spPr>
          <a:xfrm>
            <a:off x="585127" y="193001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00A5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Shape 255">
            <a:extLst>
              <a:ext uri="{FF2B5EF4-FFF2-40B4-BE49-F238E27FC236}">
                <a16:creationId xmlns:a16="http://schemas.microsoft.com/office/drawing/2014/main" id="{CC823942-38A6-4E31-A93C-B5EFF4761051}"/>
              </a:ext>
            </a:extLst>
          </p:cNvPr>
          <p:cNvSpPr txBox="1"/>
          <p:nvPr/>
        </p:nvSpPr>
        <p:spPr>
          <a:xfrm>
            <a:off x="1244435" y="3027429"/>
            <a:ext cx="3781701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Lite profesjonelt nettverk</a:t>
            </a:r>
          </a:p>
        </p:txBody>
      </p:sp>
      <p:sp>
        <p:nvSpPr>
          <p:cNvPr id="14" name="Shape 256">
            <a:extLst>
              <a:ext uri="{FF2B5EF4-FFF2-40B4-BE49-F238E27FC236}">
                <a16:creationId xmlns:a16="http://schemas.microsoft.com/office/drawing/2014/main" id="{2DEDAE34-1890-4D42-920F-E5611E7B726E}"/>
              </a:ext>
            </a:extLst>
          </p:cNvPr>
          <p:cNvSpPr txBox="1"/>
          <p:nvPr/>
        </p:nvSpPr>
        <p:spPr>
          <a:xfrm>
            <a:off x="1244435" y="4214056"/>
            <a:ext cx="4031622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Veldig spesialisert kompetanse</a:t>
            </a:r>
          </a:p>
        </p:txBody>
      </p:sp>
      <p:sp>
        <p:nvSpPr>
          <p:cNvPr id="17" name="Shape 256">
            <a:extLst>
              <a:ext uri="{FF2B5EF4-FFF2-40B4-BE49-F238E27FC236}">
                <a16:creationId xmlns:a16="http://schemas.microsoft.com/office/drawing/2014/main" id="{5332FA73-3B66-4FFA-B263-93770A082934}"/>
              </a:ext>
            </a:extLst>
          </p:cNvPr>
          <p:cNvSpPr txBox="1"/>
          <p:nvPr/>
        </p:nvSpPr>
        <p:spPr>
          <a:xfrm>
            <a:off x="1244435" y="5400684"/>
            <a:ext cx="4008575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Mangel på et felles språk</a:t>
            </a:r>
          </a:p>
        </p:txBody>
      </p:sp>
      <p:sp>
        <p:nvSpPr>
          <p:cNvPr id="21" name="Shape 257">
            <a:extLst>
              <a:ext uri="{FF2B5EF4-FFF2-40B4-BE49-F238E27FC236}">
                <a16:creationId xmlns:a16="http://schemas.microsoft.com/office/drawing/2014/main" id="{6A6D91E9-077A-4BBD-B26F-2B1827738DF1}"/>
              </a:ext>
            </a:extLst>
          </p:cNvPr>
          <p:cNvSpPr/>
          <p:nvPr/>
        </p:nvSpPr>
        <p:spPr>
          <a:xfrm>
            <a:off x="585127" y="311198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00A5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Shape 257">
            <a:extLst>
              <a:ext uri="{FF2B5EF4-FFF2-40B4-BE49-F238E27FC236}">
                <a16:creationId xmlns:a16="http://schemas.microsoft.com/office/drawing/2014/main" id="{B8CF2C1B-583C-4E0D-B278-C9CEC17A9C01}"/>
              </a:ext>
            </a:extLst>
          </p:cNvPr>
          <p:cNvSpPr/>
          <p:nvPr/>
        </p:nvSpPr>
        <p:spPr>
          <a:xfrm>
            <a:off x="585127" y="429395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00A5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Shape 257">
            <a:extLst>
              <a:ext uri="{FF2B5EF4-FFF2-40B4-BE49-F238E27FC236}">
                <a16:creationId xmlns:a16="http://schemas.microsoft.com/office/drawing/2014/main" id="{328BAF78-EB57-44FA-88AA-DB90A44C7D18}"/>
              </a:ext>
            </a:extLst>
          </p:cNvPr>
          <p:cNvSpPr/>
          <p:nvPr/>
        </p:nvSpPr>
        <p:spPr>
          <a:xfrm>
            <a:off x="585127" y="5485236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00A57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Shape 254">
            <a:extLst>
              <a:ext uri="{FF2B5EF4-FFF2-40B4-BE49-F238E27FC236}">
                <a16:creationId xmlns:a16="http://schemas.microsoft.com/office/drawing/2014/main" id="{99024342-44FC-4FF3-B59F-590AB795780E}"/>
              </a:ext>
            </a:extLst>
          </p:cNvPr>
          <p:cNvSpPr txBox="1">
            <a:spLocks/>
          </p:cNvSpPr>
          <p:nvPr/>
        </p:nvSpPr>
        <p:spPr>
          <a:xfrm>
            <a:off x="3340563" y="257367"/>
            <a:ext cx="5068541" cy="7017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/>
              <a:buNone/>
              <a:tabLst/>
              <a:defRPr/>
            </a:pPr>
            <a:r>
              <a:rPr kumimoji="0" lang="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Hva er problemet for</a:t>
            </a:r>
            <a:endParaRPr kumimoji="0" lang="no" sz="4400" b="0" i="0" u="none" strike="noStrike" kern="1200" cap="none" spc="0" normalizeH="0" baseline="0" noProof="0" dirty="0">
              <a:ln>
                <a:noFill/>
              </a:ln>
              <a:solidFill>
                <a:srgbClr val="00A577"/>
              </a:solidFill>
              <a:effectLst/>
              <a:uLnTx/>
              <a:uFillTx/>
              <a:latin typeface="Californian FB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D74ED06-2C01-4564-8C6A-AA8655C4D564}"/>
              </a:ext>
            </a:extLst>
          </p:cNvPr>
          <p:cNvSpPr txBox="1"/>
          <p:nvPr/>
        </p:nvSpPr>
        <p:spPr>
          <a:xfrm>
            <a:off x="2205940" y="1252019"/>
            <a:ext cx="1618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srgbClr val="00A577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Studentene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53">
            <a:extLst>
              <a:ext uri="{FF2B5EF4-FFF2-40B4-BE49-F238E27FC236}">
                <a16:creationId xmlns:a16="http://schemas.microsoft.com/office/drawing/2014/main" id="{24F4B484-ECE0-406B-88C0-D0244D6B40B0}"/>
              </a:ext>
            </a:extLst>
          </p:cNvPr>
          <p:cNvSpPr txBox="1"/>
          <p:nvPr/>
        </p:nvSpPr>
        <p:spPr>
          <a:xfrm>
            <a:off x="7414616" y="1840802"/>
            <a:ext cx="4192257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V</a:t>
            </a: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anskelig å nå kritisk masse</a:t>
            </a:r>
          </a:p>
        </p:txBody>
      </p:sp>
      <p:sp>
        <p:nvSpPr>
          <p:cNvPr id="28" name="Shape 257">
            <a:extLst>
              <a:ext uri="{FF2B5EF4-FFF2-40B4-BE49-F238E27FC236}">
                <a16:creationId xmlns:a16="http://schemas.microsoft.com/office/drawing/2014/main" id="{DD1E4D6C-D2FA-4FB4-96A9-6652F435DB55}"/>
              </a:ext>
            </a:extLst>
          </p:cNvPr>
          <p:cNvSpPr/>
          <p:nvPr/>
        </p:nvSpPr>
        <p:spPr>
          <a:xfrm>
            <a:off x="6755308" y="193001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4D6D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" name="Shape 255">
            <a:extLst>
              <a:ext uri="{FF2B5EF4-FFF2-40B4-BE49-F238E27FC236}">
                <a16:creationId xmlns:a16="http://schemas.microsoft.com/office/drawing/2014/main" id="{088C23F6-F20E-4BC5-91F1-CE66578CEEE6}"/>
              </a:ext>
            </a:extLst>
          </p:cNvPr>
          <p:cNvSpPr txBox="1"/>
          <p:nvPr/>
        </p:nvSpPr>
        <p:spPr>
          <a:xfrm>
            <a:off x="7414616" y="3027429"/>
            <a:ext cx="3781701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Silobaserte økosystem</a:t>
            </a:r>
          </a:p>
        </p:txBody>
      </p:sp>
      <p:sp>
        <p:nvSpPr>
          <p:cNvPr id="30" name="Shape 256">
            <a:extLst>
              <a:ext uri="{FF2B5EF4-FFF2-40B4-BE49-F238E27FC236}">
                <a16:creationId xmlns:a16="http://schemas.microsoft.com/office/drawing/2014/main" id="{B3418331-133A-4F79-BF7C-0320E947BCD3}"/>
              </a:ext>
            </a:extLst>
          </p:cNvPr>
          <p:cNvSpPr txBox="1"/>
          <p:nvPr/>
        </p:nvSpPr>
        <p:spPr>
          <a:xfrm>
            <a:off x="7414616" y="4214056"/>
            <a:ext cx="4031622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Høy rotasjon av studenter </a:t>
            </a:r>
          </a:p>
        </p:txBody>
      </p:sp>
      <p:sp>
        <p:nvSpPr>
          <p:cNvPr id="31" name="Shape 256">
            <a:extLst>
              <a:ext uri="{FF2B5EF4-FFF2-40B4-BE49-F238E27FC236}">
                <a16:creationId xmlns:a16="http://schemas.microsoft.com/office/drawing/2014/main" id="{9060D5E1-E1B3-4171-93CA-554774383FCD}"/>
              </a:ext>
            </a:extLst>
          </p:cNvPr>
          <p:cNvSpPr txBox="1"/>
          <p:nvPr/>
        </p:nvSpPr>
        <p:spPr>
          <a:xfrm>
            <a:off x="7414616" y="5400684"/>
            <a:ext cx="4008575" cy="54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Ingen deling av beste praksis</a:t>
            </a:r>
          </a:p>
        </p:txBody>
      </p:sp>
      <p:sp>
        <p:nvSpPr>
          <p:cNvPr id="32" name="Shape 257">
            <a:extLst>
              <a:ext uri="{FF2B5EF4-FFF2-40B4-BE49-F238E27FC236}">
                <a16:creationId xmlns:a16="http://schemas.microsoft.com/office/drawing/2014/main" id="{13B82827-21C4-4F30-B483-F2C2D6FBB0FF}"/>
              </a:ext>
            </a:extLst>
          </p:cNvPr>
          <p:cNvSpPr/>
          <p:nvPr/>
        </p:nvSpPr>
        <p:spPr>
          <a:xfrm>
            <a:off x="6755308" y="311198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4D6D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Shape 257">
            <a:extLst>
              <a:ext uri="{FF2B5EF4-FFF2-40B4-BE49-F238E27FC236}">
                <a16:creationId xmlns:a16="http://schemas.microsoft.com/office/drawing/2014/main" id="{118421D7-E850-42A9-BEDD-2E514FE33609}"/>
              </a:ext>
            </a:extLst>
          </p:cNvPr>
          <p:cNvSpPr/>
          <p:nvPr/>
        </p:nvSpPr>
        <p:spPr>
          <a:xfrm>
            <a:off x="6755308" y="4293951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4D6D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Shape 257">
            <a:extLst>
              <a:ext uri="{FF2B5EF4-FFF2-40B4-BE49-F238E27FC236}">
                <a16:creationId xmlns:a16="http://schemas.microsoft.com/office/drawing/2014/main" id="{8E77DD34-DAE4-4C5F-BE23-7A1BBF618F18}"/>
              </a:ext>
            </a:extLst>
          </p:cNvPr>
          <p:cNvSpPr/>
          <p:nvPr/>
        </p:nvSpPr>
        <p:spPr>
          <a:xfrm>
            <a:off x="6755308" y="5485236"/>
            <a:ext cx="374730" cy="373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981"/>
                </a:moveTo>
                <a:lnTo>
                  <a:pt x="113037" y="0"/>
                </a:lnTo>
                <a:lnTo>
                  <a:pt x="59999" y="53031"/>
                </a:lnTo>
                <a:lnTo>
                  <a:pt x="6962" y="0"/>
                </a:lnTo>
                <a:lnTo>
                  <a:pt x="0" y="6981"/>
                </a:lnTo>
                <a:lnTo>
                  <a:pt x="53037" y="60012"/>
                </a:lnTo>
                <a:lnTo>
                  <a:pt x="0" y="113018"/>
                </a:lnTo>
                <a:lnTo>
                  <a:pt x="6962" y="120000"/>
                </a:lnTo>
                <a:lnTo>
                  <a:pt x="59999" y="66968"/>
                </a:lnTo>
                <a:lnTo>
                  <a:pt x="113037" y="120000"/>
                </a:lnTo>
                <a:lnTo>
                  <a:pt x="119999" y="113018"/>
                </a:lnTo>
                <a:lnTo>
                  <a:pt x="66962" y="60012"/>
                </a:lnTo>
                <a:lnTo>
                  <a:pt x="119999" y="6981"/>
                </a:lnTo>
                <a:close/>
              </a:path>
            </a:pathLst>
          </a:custGeom>
          <a:solidFill>
            <a:srgbClr val="4D6D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50CB500-CAE6-4356-914B-0A7C281419F6}"/>
              </a:ext>
            </a:extLst>
          </p:cNvPr>
          <p:cNvSpPr txBox="1"/>
          <p:nvPr/>
        </p:nvSpPr>
        <p:spPr>
          <a:xfrm>
            <a:off x="8376121" y="1252019"/>
            <a:ext cx="1618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o" sz="2400" b="0" i="0" u="none" strike="noStrike" kern="1200" cap="none" spc="0" normalizeH="0" baseline="0" noProof="0" dirty="0">
                <a:ln>
                  <a:noFill/>
                </a:ln>
                <a:solidFill>
                  <a:srgbClr val="4D6DA5"/>
                </a:solidFill>
                <a:effectLst/>
                <a:uLnTx/>
                <a:uFillTx/>
                <a:latin typeface="Californian FB"/>
                <a:ea typeface="Helvetica Neue Light"/>
                <a:cs typeface="Helvetica Neue Light"/>
                <a:sym typeface="Helvetica Neue Light"/>
              </a:rPr>
              <a:t>Akademia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4D6D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5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C825814B-D43F-4C31-9A61-FD9B961F3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7788218" y="2119166"/>
            <a:ext cx="2338122" cy="2619670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56000">
                <a:srgbClr val="329FFF"/>
              </a:gs>
              <a:gs pos="91000">
                <a:srgbClr val="005AA9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4D547395-DC56-42A4-9387-1460C903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>
            <a:off x="3368647" y="513042"/>
            <a:ext cx="2338122" cy="5831917"/>
          </a:xfrm>
          <a:prstGeom prst="parallelogram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56000">
                <a:srgbClr val="00A577"/>
              </a:gs>
              <a:gs pos="91000">
                <a:srgbClr val="00734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69" name="Shape 109">
            <a:extLst>
              <a:ext uri="{FF2B5EF4-FFF2-40B4-BE49-F238E27FC236}">
                <a16:creationId xmlns:a16="http://schemas.microsoft.com/office/drawing/2014/main" id="{3C3B0FB9-99AC-483D-BD44-0073643A1F4B}"/>
              </a:ext>
            </a:extLst>
          </p:cNvPr>
          <p:cNvSpPr txBox="1"/>
          <p:nvPr/>
        </p:nvSpPr>
        <p:spPr>
          <a:xfrm>
            <a:off x="799000" y="716821"/>
            <a:ext cx="10594000" cy="90225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  <a:sym typeface="Montserrat"/>
              </a:rPr>
              <a:t>Entreprenørskap er ikke for alle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841ED-15FF-4CB5-B2D9-04BDDED8E935}"/>
              </a:ext>
            </a:extLst>
          </p:cNvPr>
          <p:cNvSpPr txBox="1"/>
          <p:nvPr/>
        </p:nvSpPr>
        <p:spPr>
          <a:xfrm>
            <a:off x="1800225" y="4972050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Intrapreneur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0606E6-48FF-439F-A3CD-33268B1F1252}"/>
              </a:ext>
            </a:extLst>
          </p:cNvPr>
          <p:cNvSpPr txBox="1"/>
          <p:nvPr/>
        </p:nvSpPr>
        <p:spPr>
          <a:xfrm>
            <a:off x="8408912" y="4972050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Entrepreneur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C9D0499-F674-430A-90F2-6C5A5DF41CFC}"/>
              </a:ext>
            </a:extLst>
          </p:cNvPr>
          <p:cNvSpPr txBox="1"/>
          <p:nvPr/>
        </p:nvSpPr>
        <p:spPr>
          <a:xfrm>
            <a:off x="8605662" y="3105833"/>
            <a:ext cx="125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>
                <a:solidFill>
                  <a:prstClr val="white"/>
                </a:solidFill>
                <a:latin typeface="Californian FB"/>
              </a:rPr>
              <a:t>2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0%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2CC8887-6109-4C19-A9CA-2348D59EF621}"/>
              </a:ext>
            </a:extLst>
          </p:cNvPr>
          <p:cNvSpPr txBox="1"/>
          <p:nvPr/>
        </p:nvSpPr>
        <p:spPr>
          <a:xfrm>
            <a:off x="2168113" y="3105834"/>
            <a:ext cx="134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>
                <a:solidFill>
                  <a:prstClr val="white"/>
                </a:solidFill>
                <a:latin typeface="Californian FB"/>
              </a:rPr>
              <a:t>8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0%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7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3885-2016-4732-AE8E-052AE9C4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785"/>
            <a:ext cx="10515600" cy="1325563"/>
          </a:xfrm>
        </p:spPr>
        <p:txBody>
          <a:bodyPr/>
          <a:lstStyle/>
          <a:p>
            <a:r>
              <a:rPr lang="nb-NO" dirty="0"/>
              <a:t>Verdidrivere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52349A-5E86-4F8A-B8FD-2E540D8E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787650" y="2216930"/>
            <a:ext cx="3308350" cy="3308350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Innovasjons-kompetanse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E4732B-0D1E-48E3-B1E0-9348E8782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96000" y="2216930"/>
            <a:ext cx="3308350" cy="3308350"/>
          </a:xfrm>
          <a:prstGeom prst="ellipse">
            <a:avLst/>
          </a:prstGeom>
          <a:solidFill>
            <a:srgbClr val="4D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/>
                <a:ea typeface="+mn-ea"/>
                <a:cs typeface="+mn-cs"/>
              </a:rPr>
              <a:t>Tidligfase-mobilisering</a:t>
            </a:r>
          </a:p>
        </p:txBody>
      </p:sp>
    </p:spTree>
    <p:extLst>
      <p:ext uri="{BB962C8B-B14F-4D97-AF65-F5344CB8AC3E}">
        <p14:creationId xmlns:p14="http://schemas.microsoft.com/office/powerpoint/2010/main" val="196832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: opp og ned 2">
            <a:extLst>
              <a:ext uri="{FF2B5EF4-FFF2-40B4-BE49-F238E27FC236}">
                <a16:creationId xmlns:a16="http://schemas.microsoft.com/office/drawing/2014/main" id="{57628AB4-8DF6-4100-AC8F-D6C4E6683337}"/>
              </a:ext>
            </a:extLst>
          </p:cNvPr>
          <p:cNvSpPr/>
          <p:nvPr/>
        </p:nvSpPr>
        <p:spPr>
          <a:xfrm rot="5400000">
            <a:off x="5996804" y="481985"/>
            <a:ext cx="312234" cy="58940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5E46EB-8ABE-4953-9590-184D5CDD6A17}"/>
              </a:ext>
            </a:extLst>
          </p:cNvPr>
          <p:cNvSpPr txBox="1"/>
          <p:nvPr/>
        </p:nvSpPr>
        <p:spPr>
          <a:xfrm>
            <a:off x="9684883" y="508135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Selskapsstiftelse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1E42B2-DEC0-4205-9ED1-6FAE1E9C19D9}"/>
              </a:ext>
            </a:extLst>
          </p:cNvPr>
          <p:cNvSpPr txBox="1"/>
          <p:nvPr/>
        </p:nvSpPr>
        <p:spPr>
          <a:xfrm>
            <a:off x="330888" y="5081357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Relevant, praktisk erfaring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8DF12-389A-4F00-BED0-5CCB9447D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5412" y="2159430"/>
            <a:ext cx="2539139" cy="2539139"/>
          </a:xfrm>
          <a:prstGeom prst="ellipse">
            <a:avLst/>
          </a:prstGeom>
          <a:solidFill>
            <a:srgbClr val="00A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Innovasjons-kompetanse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5FC8E4E-93F0-406D-A6A5-A5A485772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21973" y="2159430"/>
            <a:ext cx="2539139" cy="2539139"/>
          </a:xfrm>
          <a:prstGeom prst="ellipse">
            <a:avLst/>
          </a:prstGeom>
          <a:solidFill>
            <a:srgbClr val="4D6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Tidligfase-mobilisering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2370E0-B12E-46C0-BE54-466E7C9AC290}"/>
              </a:ext>
            </a:extLst>
          </p:cNvPr>
          <p:cNvSpPr txBox="1">
            <a:spLocks/>
          </p:cNvSpPr>
          <p:nvPr/>
        </p:nvSpPr>
        <p:spPr>
          <a:xfrm>
            <a:off x="1279308" y="608691"/>
            <a:ext cx="9216414" cy="672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j-ea"/>
                <a:cs typeface="+mj-cs"/>
              </a:rPr>
              <a:t>Det ene utelukker ikke det andre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E6542B-9AE5-4F46-8A0F-A285FE5FBF06}"/>
              </a:ext>
            </a:extLst>
          </p:cNvPr>
          <p:cNvSpPr txBox="1"/>
          <p:nvPr/>
        </p:nvSpPr>
        <p:spPr>
          <a:xfrm>
            <a:off x="3047082" y="3725534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Gründer-effekter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Kunnskap I bruk / Arbeidslivsrelevans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Livslang læring </a:t>
            </a:r>
          </a:p>
        </p:txBody>
      </p:sp>
    </p:spTree>
    <p:extLst>
      <p:ext uri="{BB962C8B-B14F-4D97-AF65-F5344CB8AC3E}">
        <p14:creationId xmlns:p14="http://schemas.microsoft.com/office/powerpoint/2010/main" val="199515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Insj">
      <a:dk1>
        <a:sysClr val="windowText" lastClr="000000"/>
      </a:dk1>
      <a:lt1>
        <a:sysClr val="window" lastClr="FFFFFF"/>
      </a:lt1>
      <a:dk2>
        <a:srgbClr val="00A577"/>
      </a:dk2>
      <a:lt2>
        <a:srgbClr val="C2E7F2"/>
      </a:lt2>
      <a:accent1>
        <a:srgbClr val="005A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Insj">
      <a:dk1>
        <a:sysClr val="windowText" lastClr="000000"/>
      </a:dk1>
      <a:lt1>
        <a:sysClr val="window" lastClr="FFFFFF"/>
      </a:lt1>
      <a:dk2>
        <a:srgbClr val="00A577"/>
      </a:dk2>
      <a:lt2>
        <a:srgbClr val="C2E7F2"/>
      </a:lt2>
      <a:accent1>
        <a:srgbClr val="005A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Insj">
      <a:dk1>
        <a:sysClr val="windowText" lastClr="000000"/>
      </a:dk1>
      <a:lt1>
        <a:sysClr val="window" lastClr="FFFFFF"/>
      </a:lt1>
      <a:dk2>
        <a:srgbClr val="00A577"/>
      </a:dk2>
      <a:lt2>
        <a:srgbClr val="C2E7F2"/>
      </a:lt2>
      <a:accent1>
        <a:srgbClr val="005AA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625</Words>
  <Application>Microsoft Office PowerPoint</Application>
  <PresentationFormat>Widescreen</PresentationFormat>
  <Paragraphs>189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Californian FB</vt:lpstr>
      <vt:lpstr>Century Gothic</vt:lpstr>
      <vt:lpstr>Courier New</vt:lpstr>
      <vt:lpstr>Helvetica Neue Light</vt:lpstr>
      <vt:lpstr>Montserrat</vt:lpstr>
      <vt:lpstr>Segoe UI</vt:lpstr>
      <vt:lpstr>Segoe UI Semibold</vt:lpstr>
      <vt:lpstr>Times New Roman</vt:lpstr>
      <vt:lpstr>Office Theme</vt:lpstr>
      <vt:lpstr>Office-tema</vt:lpstr>
      <vt:lpstr>2_Office-tema</vt:lpstr>
      <vt:lpstr>1_Office-tema</vt:lpstr>
      <vt:lpstr>Student- innovation</vt:lpstr>
      <vt:lpstr>Vårt formål</vt:lpstr>
      <vt:lpstr>PowerPoint Presentation</vt:lpstr>
      <vt:lpstr>Utfordringen – hvem har lyst til å bli gründer?</vt:lpstr>
      <vt:lpstr>Hvorfor bry seg om studentinnovasjon?</vt:lpstr>
      <vt:lpstr>PowerPoint Presentation</vt:lpstr>
      <vt:lpstr>PowerPoint Presentation</vt:lpstr>
      <vt:lpstr>Verdidrivere </vt:lpstr>
      <vt:lpstr>PowerPoint Presentation</vt:lpstr>
      <vt:lpstr>Den første driveren</vt:lpstr>
      <vt:lpstr>Project analysis slide 4</vt:lpstr>
      <vt:lpstr>Project analysis slide 4</vt:lpstr>
      <vt:lpstr>Project analysis slide 4</vt:lpstr>
      <vt:lpstr>Project analysis slide 4</vt:lpstr>
      <vt:lpstr>PowerPoint Presentation</vt:lpstr>
      <vt:lpstr>PowerPoint Presentation</vt:lpstr>
      <vt:lpstr>Den andre verdidriveren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 innovation</dc:title>
  <dc:creator>Øistein Sonstad</dc:creator>
  <cp:lastModifiedBy>Kirsti Margrethe Mortensen</cp:lastModifiedBy>
  <cp:revision>7</cp:revision>
  <dcterms:created xsi:type="dcterms:W3CDTF">2022-04-06T10:27:18Z</dcterms:created>
  <dcterms:modified xsi:type="dcterms:W3CDTF">2022-04-06T19:31:52Z</dcterms:modified>
</cp:coreProperties>
</file>