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4" r:id="rId7"/>
    <p:sldId id="332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62E59-BD86-554F-80E1-36E5528BDC18}" v="129" dt="2022-04-06T16:44:14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6197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err="1"/>
              <a:t>Pluss</a:t>
            </a:r>
            <a:r>
              <a:rPr lang="en-GB" b="1" dirty="0"/>
              <a:t>: </a:t>
            </a:r>
            <a:r>
              <a:rPr lang="en-GB" b="1" dirty="0" err="1"/>
              <a:t>Alle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styret</a:t>
            </a:r>
            <a:r>
              <a:rPr lang="en-GB" b="1" dirty="0"/>
              <a:t> </a:t>
            </a:r>
            <a:r>
              <a:rPr lang="en-GB" b="1" dirty="0" err="1"/>
              <a:t>er</a:t>
            </a:r>
            <a:r>
              <a:rPr lang="en-GB" b="1" dirty="0"/>
              <a:t> </a:t>
            </a:r>
            <a:r>
              <a:rPr lang="en-GB" b="1" dirty="0" err="1"/>
              <a:t>nok</a:t>
            </a:r>
            <a:r>
              <a:rPr lang="en-GB" b="1" dirty="0"/>
              <a:t> </a:t>
            </a:r>
            <a:r>
              <a:rPr lang="en-GB" b="1" dirty="0" err="1"/>
              <a:t>ikke</a:t>
            </a:r>
            <a:r>
              <a:rPr lang="en-GB" b="1" dirty="0"/>
              <a:t> </a:t>
            </a:r>
            <a:r>
              <a:rPr lang="en-GB" b="1" dirty="0" err="1"/>
              <a:t>kjent</a:t>
            </a:r>
            <a:r>
              <a:rPr lang="en-GB" b="1" dirty="0"/>
              <a:t> med </a:t>
            </a:r>
            <a:r>
              <a:rPr lang="en-GB" b="1" dirty="0" err="1"/>
              <a:t>forkortelsene</a:t>
            </a:r>
            <a:r>
              <a:rPr lang="en-GB" b="1" dirty="0"/>
              <a:t>,</a:t>
            </a:r>
            <a:r>
              <a:rPr lang="en-GB" b="1" baseline="0" dirty="0"/>
              <a:t> </a:t>
            </a:r>
            <a:r>
              <a:rPr lang="en-GB" b="1" baseline="0" dirty="0" err="1"/>
              <a:t>så</a:t>
            </a:r>
            <a:r>
              <a:rPr lang="en-GB" b="1" baseline="0" dirty="0"/>
              <a:t> du </a:t>
            </a:r>
            <a:r>
              <a:rPr lang="en-GB" b="1" baseline="0" dirty="0" err="1"/>
              <a:t>bør</a:t>
            </a:r>
            <a:r>
              <a:rPr lang="en-GB" b="1" baseline="0" dirty="0"/>
              <a:t> </a:t>
            </a:r>
            <a:r>
              <a:rPr lang="en-GB" b="1" baseline="0" dirty="0" err="1"/>
              <a:t>forklare</a:t>
            </a:r>
            <a:r>
              <a:rPr lang="en-GB" b="1" baseline="0" dirty="0"/>
              <a:t>/</a:t>
            </a:r>
            <a:r>
              <a:rPr lang="en-GB" b="1" baseline="0" dirty="0" err="1"/>
              <a:t>si</a:t>
            </a:r>
            <a:r>
              <a:rPr lang="en-GB" b="1" baseline="0" dirty="0"/>
              <a:t> hele </a:t>
            </a:r>
            <a:r>
              <a:rPr lang="en-GB" b="1" baseline="0" dirty="0" err="1"/>
              <a:t>benevnelsen</a:t>
            </a:r>
            <a:r>
              <a:rPr lang="en-GB" b="1" baseline="0" dirty="0"/>
              <a:t>.</a:t>
            </a:r>
            <a:r>
              <a:rPr lang="en-GB" b="1" dirty="0"/>
              <a:t> </a:t>
            </a:r>
          </a:p>
          <a:p>
            <a:endParaRPr lang="en-GB" b="1" dirty="0"/>
          </a:p>
          <a:p>
            <a:r>
              <a:rPr lang="en-GB" b="1" dirty="0"/>
              <a:t>Tall </a:t>
            </a:r>
            <a:r>
              <a:rPr lang="en-GB" b="1" dirty="0" err="1"/>
              <a:t>kommer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Katinka </a:t>
            </a:r>
            <a:r>
              <a:rPr lang="en-GB" b="1" dirty="0" err="1"/>
              <a:t>vedr</a:t>
            </a:r>
            <a:r>
              <a:rPr lang="en-GB" b="1" dirty="0"/>
              <a:t>. SSF-</a:t>
            </a:r>
            <a:r>
              <a:rPr lang="en-GB" b="1" dirty="0" err="1"/>
              <a:t>er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baseline="0" dirty="0"/>
              <a:t> </a:t>
            </a:r>
            <a:r>
              <a:rPr lang="en-GB" b="1" baseline="0" dirty="0" err="1"/>
              <a:t>runde</a:t>
            </a:r>
            <a:r>
              <a:rPr lang="en-GB" b="1" baseline="0" dirty="0"/>
              <a:t> to.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0.svg"/><Relationship Id="rId4" Type="http://schemas.openxmlformats.org/officeDocument/2006/relationships/image" Target="../media/image5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7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UiO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7" name="Text Placeholder 10" descr="Logo university of oslo">
            <a:extLst>
              <a:ext uri="{FF2B5EF4-FFF2-40B4-BE49-F238E27FC236}">
                <a16:creationId xmlns:a16="http://schemas.microsoft.com/office/drawing/2014/main" id="{D507B65A-1446-438E-8EA0-9FE60E124E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288C350-F124-4154-A973-DDEFBC6E46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149F7A2-35A5-48A0-ADD9-71827D0460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7A7B3C-D68C-4449-B852-7B677FBDD4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</p:spTree>
    <p:extLst>
      <p:ext uri="{BB962C8B-B14F-4D97-AF65-F5344CB8AC3E}">
        <p14:creationId xmlns:p14="http://schemas.microsoft.com/office/powerpoint/2010/main" val="344659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Highligh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department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317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06400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Point A</a:t>
            </a:r>
          </a:p>
          <a:p>
            <a:pPr lvl="0"/>
            <a:r>
              <a:rPr lang="nb-NO" dirty="0"/>
              <a:t>Point B</a:t>
            </a:r>
          </a:p>
          <a:p>
            <a:pPr lvl="0"/>
            <a:r>
              <a:rPr lang="nb-NO" dirty="0"/>
              <a:t>Point C</a:t>
            </a:r>
          </a:p>
          <a:p>
            <a:pPr lvl="0"/>
            <a:r>
              <a:rPr lang="nb-NO" dirty="0"/>
              <a:t>Point D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A1E855-477D-41E9-B0F8-7881ED26F5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933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7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6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695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5" y="4173200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3" y="416805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Point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E7C183-1D0F-4BA0-AFD5-92D8F4D092D5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Klikk for å redigere undertittelstil i malen</a:t>
            </a:r>
            <a:endParaRPr lang="nb-NO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AB937A8A-0440-4FE6-AE50-0E37CD6CCD2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38D53-9E40-4496-B5C8-0E242B7FF25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6EC9E07-E46C-4C5E-8165-4D6A7860112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err="1"/>
              <a:t>Click</a:t>
            </a:r>
            <a:r>
              <a:rPr lang="nb-NO" dirty="0"/>
              <a:t> </a:t>
            </a:r>
            <a:r>
              <a:rPr lang="nb-NO" dirty="0" err="1"/>
              <a:t>insert</a:t>
            </a:r>
            <a:r>
              <a:rPr lang="nb-NO" dirty="0"/>
              <a:t> – Picture –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device</a:t>
            </a:r>
            <a:r>
              <a:rPr lang="nb-NO" dirty="0"/>
              <a:t>– to </a:t>
            </a:r>
            <a:r>
              <a:rPr lang="nb-NO" dirty="0" err="1"/>
              <a:t>add</a:t>
            </a:r>
            <a:r>
              <a:rPr lang="nb-NO" dirty="0"/>
              <a:t> or </a:t>
            </a:r>
            <a:r>
              <a:rPr lang="nb-NO" dirty="0" err="1"/>
              <a:t>change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picture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 err="1"/>
              <a:t>Quote</a:t>
            </a:r>
            <a:endParaRPr lang="nb-NO" noProof="0" dirty="0"/>
          </a:p>
        </p:txBody>
      </p:sp>
      <p:sp>
        <p:nvSpPr>
          <p:cNvPr id="20" name="Text Placeholder 2" descr="Logo university of oslo">
            <a:extLst>
              <a:ext uri="{FF2B5EF4-FFF2-40B4-BE49-F238E27FC236}">
                <a16:creationId xmlns:a16="http://schemas.microsoft.com/office/drawing/2014/main" id="{8BA44D8A-54F0-40B1-96F3-44DF956CC7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extbox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9" y="1704042"/>
            <a:ext cx="11431663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47832A-C200-4F7E-AF3E-D40604841FC4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8FA56-4D7C-4979-BB98-B74CBD5F52E4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34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es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469089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6E62222-11A6-40E7-BF69-7E8498A4100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469088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03335"/>
            <a:ext cx="5469089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04042"/>
            <a:ext cx="5469089" cy="4354851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B79B2-2B36-4C4F-8B4A-5CE97327C93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1AEDF-947D-4C51-A230-4B0365289C6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501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59098" y="371518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9097" y="5875993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0DEDF7-A715-4410-ACF2-29795822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5715831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A05AF4-63D3-4127-BC34-6BD82C03AF3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5715831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9" y="1704042"/>
            <a:ext cx="5715831" cy="43545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FC538-4B47-4FE9-9556-278912EBB00C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E285-6038-4E35-AA24-93DE34576334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8DADA3-5103-43E7-81AF-78BFB0D043F5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F5C8A5-7299-4154-B01A-CDF5B733275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439D-D17B-475A-8193-F8109FACE96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boxes with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1DAFF44-670E-4F4C-85A7-C39E379A8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79851" y="1710199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24F2E76-C57A-43E9-AE90-9A5885C83A59}"/>
              </a:ext>
            </a:extLst>
          </p:cNvPr>
          <p:cNvSpPr>
            <a:spLocks noGrp="1"/>
          </p:cNvSpPr>
          <p:nvPr>
            <p:ph sz="quarter" idx="36"/>
          </p:nvPr>
        </p:nvSpPr>
        <p:spPr>
          <a:xfrm>
            <a:off x="377360" y="2793528"/>
            <a:ext cx="352431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1" y="1720927"/>
            <a:ext cx="352431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3FA1C9B2-210C-4D25-800A-903735EC531A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333839" y="2793528"/>
            <a:ext cx="3524320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3" y="1710199"/>
            <a:ext cx="3524639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20B93BE-FC97-4838-B295-13DE19DE7FB1}"/>
              </a:ext>
            </a:extLst>
          </p:cNvPr>
          <p:cNvSpPr>
            <a:spLocks noGrp="1"/>
          </p:cNvSpPr>
          <p:nvPr>
            <p:ph sz="quarter" idx="37"/>
          </p:nvPr>
        </p:nvSpPr>
        <p:spPr>
          <a:xfrm>
            <a:off x="8284385" y="2793528"/>
            <a:ext cx="3524639" cy="287543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259CDE-097F-4AD1-8202-1C8557143B77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B0D35-1F56-48D2-95A5-1514CE438CB5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UiO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1" name="Text Placeholder 10" descr="Logo university of oslo">
            <a:extLst>
              <a:ext uri="{FF2B5EF4-FFF2-40B4-BE49-F238E27FC236}">
                <a16:creationId xmlns:a16="http://schemas.microsoft.com/office/drawing/2014/main" id="{96999028-C41F-4383-938C-0AEE48CAEA4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9DA1E-EAF3-4579-9C13-A3B45E22F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3375167"/>
            <a:ext cx="5716962" cy="1547605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05C047C-D021-4993-8BCA-6B52BE3A40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66D1AE6-D2B5-49B9-8C2A-EE3784123E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4C45229-2034-4A47-89E1-3DAB700E96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794FAB1-D6B5-4A8A-91E4-BEB7326AD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80168" y="1002716"/>
            <a:ext cx="3558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81050" y="2604949"/>
            <a:ext cx="3558098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22127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6509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02716"/>
            <a:ext cx="3556173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8468" y="2604949"/>
            <a:ext cx="3553363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2851" y="3302287"/>
            <a:ext cx="3612984" cy="236667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3F8EC-435C-4B71-B75E-816E331B740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C78E7-5B5A-4EE3-B029-42635C54C96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016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80168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6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6" y="2307943"/>
            <a:ext cx="2703713" cy="336101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2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2" y="2307944"/>
            <a:ext cx="2703713" cy="3361014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570739"/>
            <a:ext cx="2703713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8" y="2307943"/>
            <a:ext cx="2703713" cy="33610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2304F-BB43-4D12-B83D-02C5FD8197F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62047-812A-4356-A8E0-D0CA23D39A4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7F856006-F837-40CC-A206-116358E5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8016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2604949"/>
            <a:ext cx="2716858" cy="494749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80167" y="3292760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7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8" y="1002716"/>
            <a:ext cx="2716859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8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8" y="3292761"/>
            <a:ext cx="2716858" cy="237619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40821"/>
            <a:ext cx="2716858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604949"/>
            <a:ext cx="2716858" cy="494749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16858" cy="2376197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b-NO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80474-3338-40C3-87FC-F73889A04CD0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11102-D50C-4D40-87C3-107C3022CF1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00F89B0E-F421-45EF-8C78-C84FEFC48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7BB50C2-6F95-4C0A-8590-741501231A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168" y="1003335"/>
            <a:ext cx="1143166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0168" y="1729109"/>
            <a:ext cx="5611759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168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72201" y="1729109"/>
            <a:ext cx="5639631" cy="3948448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0072" y="5875993"/>
            <a:ext cx="5611760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marL="0" marR="0" lvl="0" indent="0" algn="r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Photo </a:t>
            </a:r>
            <a:r>
              <a:rPr lang="nb-NO" dirty="0" err="1"/>
              <a:t>credit</a:t>
            </a:r>
            <a:r>
              <a:rPr lang="nb-NO" dirty="0"/>
              <a:t> / </a:t>
            </a:r>
            <a:r>
              <a:rPr lang="nb-NO" dirty="0" err="1"/>
              <a:t>Caption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2DED8-733B-4015-A7CA-A05638F7AA3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8E388-3742-4614-842F-C221FF66F72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53F87D86-02F1-4288-ADF3-CFC53D24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78A54228-A18C-49D4-8BAE-55234982E1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80168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0170" y="1710901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16109106-4360-48AE-97EE-22C402C46E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40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42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03335"/>
            <a:ext cx="3524319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4" y="1703168"/>
            <a:ext cx="3524319" cy="3958058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A5FD81-8099-440B-91E9-2813AE814045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2972-1288-4890-888F-5A648DC46ABE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C0B4E6-5502-441C-BDE1-D20B1908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180008"/>
            <a:ext cx="12192000" cy="567799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3" name="Text Placeholder 2" descr="Logo university of oslo">
            <a:extLst>
              <a:ext uri="{FF2B5EF4-FFF2-40B4-BE49-F238E27FC236}">
                <a16:creationId xmlns:a16="http://schemas.microsoft.com/office/drawing/2014/main" id="{0F362B01-572E-40F1-A00C-F460165626C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767518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3EEEF-D5D4-41E6-81E7-1D9E527B7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F4316-7482-4098-A234-A83B220FD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112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9F22D83-B5FE-4078-A904-43A0015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68" y="161944"/>
            <a:ext cx="11431664" cy="75406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80168" y="1180008"/>
            <a:ext cx="11431664" cy="4720030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15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5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UiO Full Width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534B2-2B3C-45E4-A5C6-20DB83FC5B6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33" name="Text Placeholder 10" descr="Logo university of oslo">
            <a:extLst>
              <a:ext uri="{FF2B5EF4-FFF2-40B4-BE49-F238E27FC236}">
                <a16:creationId xmlns:a16="http://schemas.microsoft.com/office/drawing/2014/main" id="{855DB83D-7815-446A-9472-E7D6F3376D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DB6EDC5-0DC0-49D7-8862-D897F60A38E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E568436-D422-4A9F-A35E-6ECC932FCF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8079B71B-2B27-4E24-9281-48B2C896AC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39914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0DED61E-0C4F-472B-A28B-E496A1EE14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</p:spTree>
    <p:extLst>
      <p:ext uri="{BB962C8B-B14F-4D97-AF65-F5344CB8AC3E}">
        <p14:creationId xmlns:p14="http://schemas.microsoft.com/office/powerpoint/2010/main" val="2222053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UiO Full Width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ext Placeholder 10" descr="Logo university of oslo">
            <a:extLst>
              <a:ext uri="{FF2B5EF4-FFF2-40B4-BE49-F238E27FC236}">
                <a16:creationId xmlns:a16="http://schemas.microsoft.com/office/drawing/2014/main" id="{50D46AD3-A771-4DEF-954F-E12BC453A3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0"/>
            <a:ext cx="4831492" cy="1742304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l="-35120" t="-97139" r="-37750" b="-104461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826FC79-CEAE-42C3-9725-FAEABEBE6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334682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74149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 err="1"/>
              <a:t>Name</a:t>
            </a:r>
            <a:r>
              <a:rPr lang="nb-NO" noProof="0" dirty="0"/>
              <a:t> </a:t>
            </a:r>
            <a:r>
              <a:rPr lang="nb-NO" noProof="0" dirty="0" err="1"/>
              <a:t>Surname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35FEDE-B06C-496B-BA41-490A42DC2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3594" y="5468760"/>
            <a:ext cx="416461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EED47EB-FB74-4E92-BFEA-230762B9BA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735491"/>
            <a:ext cx="399148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59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 Faculty Pictur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4D768E-AC85-41DD-B1B7-0298BF3316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2797541-CC8A-4BF9-AD61-F95B5D424E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7F9F285-7481-495A-B1F0-6CB04E7E3B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5D7F869-7DD8-42A9-BFA1-5DF06F572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2" name="Graphic 21" descr="UiO segl">
            <a:extLst>
              <a:ext uri="{FF2B5EF4-FFF2-40B4-BE49-F238E27FC236}">
                <a16:creationId xmlns:a16="http://schemas.microsoft.com/office/drawing/2014/main" id="{EC01DC75-D0B0-4B26-A9E0-4DA4332550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419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199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Faculty Highligh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7D8FAB-5135-4ED0-ACB7-2739C6B82F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0C5E1721-C410-49BE-9F3F-248051097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AF0B331-B584-46FA-B290-ADD1C599DD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9D579993-FE03-45A3-B1FB-C50D4B5D62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7A13BE6F-3781-43DF-AA89-B8DEEDEF9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072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page Institute Colo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 dirty="0"/>
              <a:t>Choose faculty from the drop-down menu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Name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of</a:t>
            </a:r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nb-NO" sz="450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department</a:t>
            </a:r>
            <a:endParaRPr lang="en-US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050759A-54F8-4B19-AC2D-397DFB40B4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Name</a:t>
            </a:r>
            <a:r>
              <a:rPr lang="nb-NO" dirty="0"/>
              <a:t> </a:t>
            </a:r>
            <a:r>
              <a:rPr lang="nb-NO" dirty="0" err="1"/>
              <a:t>Surname</a:t>
            </a:r>
            <a:endParaRPr lang="en-US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B79C2EEB-4BAB-4FD9-8D75-49062C6600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 err="1"/>
              <a:t>Title</a:t>
            </a:r>
            <a:endParaRPr lang="en-US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D54445F3-3566-4B75-AA9E-13D05C023D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Graphic 1" descr="UiO segl">
            <a:extLst>
              <a:ext uri="{FF2B5EF4-FFF2-40B4-BE49-F238E27FC236}">
                <a16:creationId xmlns:a16="http://schemas.microsoft.com/office/drawing/2014/main" id="{6161745A-C000-4B1A-BBF6-1904AA5E4F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1717464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2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  <p:pic>
        <p:nvPicPr>
          <p:cNvPr id="5" name="Graphic 4" descr="Logo university of oslo">
            <a:extLst>
              <a:ext uri="{FF2B5EF4-FFF2-40B4-BE49-F238E27FC236}">
                <a16:creationId xmlns:a16="http://schemas.microsoft.com/office/drawing/2014/main" id="{FC22999A-40AC-4186-8730-BF6B9FCCF0E0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381001" y="6280142"/>
            <a:ext cx="767518" cy="20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9" r:id="rId5"/>
    <p:sldLayoutId id="2147483698" r:id="rId6"/>
    <p:sldLayoutId id="2147483700" r:id="rId7"/>
    <p:sldLayoutId id="2147483720" r:id="rId8"/>
    <p:sldLayoutId id="2147483719" r:id="rId9"/>
    <p:sldLayoutId id="2147483721" r:id="rId10"/>
    <p:sldLayoutId id="2147483701" r:id="rId11"/>
    <p:sldLayoutId id="2147483702" r:id="rId12"/>
    <p:sldLayoutId id="2147483704" r:id="rId13"/>
    <p:sldLayoutId id="2147483706" r:id="rId14"/>
    <p:sldLayoutId id="2147483716" r:id="rId15"/>
    <p:sldLayoutId id="2147483717" r:id="rId16"/>
    <p:sldLayoutId id="2147483713" r:id="rId17"/>
    <p:sldLayoutId id="2147483714" r:id="rId18"/>
    <p:sldLayoutId id="2147483709" r:id="rId19"/>
    <p:sldLayoutId id="2147483710" r:id="rId20"/>
    <p:sldLayoutId id="2147483711" r:id="rId21"/>
    <p:sldLayoutId id="2147483712" r:id="rId22"/>
    <p:sldLayoutId id="2147483707" r:id="rId23"/>
    <p:sldLayoutId id="2147483708" r:id="rId24"/>
    <p:sldLayoutId id="2147483715" r:id="rId25"/>
    <p:sldLayoutId id="2147483718" r:id="rId26"/>
    <p:sldLayoutId id="2147483723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5438" indent="-125438" algn="l" defTabSz="914446" rtl="0" eaLnBrk="1" latinLnBrk="0" hangingPunct="1">
        <a:lnSpc>
          <a:spcPct val="100000"/>
        </a:lnSpc>
        <a:spcBef>
          <a:spcPts val="11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432FE-F331-4FDC-9DA9-98409CBA85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6EBAC3-F9F4-4458-B3DD-54751366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Klima, </a:t>
            </a:r>
            <a:r>
              <a:rPr lang="en-US" sz="4000" dirty="0" err="1"/>
              <a:t>miljø</a:t>
            </a:r>
            <a:r>
              <a:rPr lang="en-US" sz="4000" dirty="0"/>
              <a:t>, </a:t>
            </a:r>
            <a:r>
              <a:rPr lang="en-US" sz="4000" dirty="0" err="1"/>
              <a:t>bærekraft</a:t>
            </a:r>
            <a:r>
              <a:rPr lang="en-US" sz="4000" dirty="0"/>
              <a:t> – </a:t>
            </a:r>
            <a:r>
              <a:rPr lang="en-US" sz="4000" dirty="0" err="1">
                <a:solidFill>
                  <a:srgbClr val="FF0000"/>
                </a:solidFill>
              </a:rPr>
              <a:t>og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arbeidslivet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E41B6BF-0D40-45BE-B47A-4BF7C416D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Mette Halskov Hansen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AE2526-48A1-46C4-A342-818C26FD1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 err="1"/>
              <a:t>Viserektor</a:t>
            </a:r>
            <a:r>
              <a:rPr lang="en-US" sz="1600" dirty="0"/>
              <a:t> for </a:t>
            </a:r>
            <a:r>
              <a:rPr lang="en-US" sz="1600" dirty="0" err="1"/>
              <a:t>klima</a:t>
            </a:r>
            <a:r>
              <a:rPr lang="en-US" sz="1600" dirty="0"/>
              <a:t>, </a:t>
            </a:r>
            <a:r>
              <a:rPr lang="nb-NO" sz="1600" dirty="0"/>
              <a:t>miljø og tverrfaglighet</a:t>
            </a:r>
            <a:endParaRPr lang="en-US" sz="160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9B07636-3CC1-453E-8A61-C603911CA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07.04.2022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C228CB-B72C-497D-BC1A-F6D182B55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36413" y="5456305"/>
            <a:ext cx="1025436" cy="10254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" name="Bild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22" y="1751701"/>
            <a:ext cx="6052779" cy="334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6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25821" y="161942"/>
            <a:ext cx="11636847" cy="1569799"/>
          </a:xfrm>
        </p:spPr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 err="1">
                <a:solidFill>
                  <a:srgbClr val="00B050"/>
                </a:solidFill>
              </a:rPr>
              <a:t>Helhetlig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klima</a:t>
            </a:r>
            <a:r>
              <a:rPr lang="en-GB" dirty="0">
                <a:solidFill>
                  <a:srgbClr val="00B050"/>
                </a:solidFill>
              </a:rPr>
              <a:t>- </a:t>
            </a:r>
            <a:r>
              <a:rPr lang="en-GB" dirty="0" err="1">
                <a:solidFill>
                  <a:srgbClr val="00B050"/>
                </a:solidFill>
              </a:rPr>
              <a:t>og</a:t>
            </a:r>
            <a:r>
              <a:rPr lang="en-GB" dirty="0">
                <a:solidFill>
                  <a:srgbClr val="00B050"/>
                </a:solidFill>
              </a:rPr>
              <a:t> </a:t>
            </a:r>
            <a:r>
              <a:rPr lang="en-GB" dirty="0" err="1">
                <a:solidFill>
                  <a:srgbClr val="00B050"/>
                </a:solidFill>
              </a:rPr>
              <a:t>miljøstrategi</a:t>
            </a:r>
            <a:r>
              <a:rPr lang="en-GB" dirty="0"/>
              <a:t/>
            </a:r>
            <a:br>
              <a:rPr lang="en-GB" dirty="0"/>
            </a:br>
            <a:r>
              <a:rPr lang="nb-NO" sz="2400" dirty="0"/>
              <a:t>Skal prege alle områder av vår kjerneaktivitet</a:t>
            </a:r>
            <a:br>
              <a:rPr lang="nb-NO" sz="2400" dirty="0"/>
            </a:br>
            <a:r>
              <a:rPr lang="nb-NO" sz="2400" dirty="0">
                <a:solidFill>
                  <a:srgbClr val="00B050"/>
                </a:solidFill>
              </a:rPr>
              <a:t>Klima, miljø til bærekraft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err="1"/>
              <a:t>vedtatt</a:t>
            </a:r>
            <a:r>
              <a:rPr lang="en-GB" sz="2400" dirty="0"/>
              <a:t> </a:t>
            </a:r>
            <a:r>
              <a:rPr lang="nb-NO" sz="2400" dirty="0"/>
              <a:t>februar 2022</a:t>
            </a:r>
            <a:r>
              <a:rPr lang="en-GB" sz="2400" dirty="0">
                <a:solidFill>
                  <a:srgbClr val="00B050"/>
                </a:solidFill>
              </a:rPr>
              <a:t/>
            </a:r>
            <a:br>
              <a:rPr lang="en-GB" sz="2400" dirty="0">
                <a:solidFill>
                  <a:srgbClr val="00B050"/>
                </a:solidFill>
              </a:rPr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dirty="0"/>
              <a:t/>
            </a:r>
            <a:br>
              <a:rPr lang="en-GB" dirty="0"/>
            </a:b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9"/>
          </p:nvPr>
        </p:nvSpPr>
        <p:spPr>
          <a:xfrm>
            <a:off x="229332" y="1970627"/>
            <a:ext cx="5418475" cy="4292901"/>
          </a:xfrm>
        </p:spPr>
        <p:txBody>
          <a:bodyPr/>
          <a:lstStyle/>
          <a:p>
            <a:r>
              <a:rPr lang="nb-NO" dirty="0"/>
              <a:t>Forskning</a:t>
            </a:r>
          </a:p>
          <a:p>
            <a:r>
              <a:rPr lang="nb-NO" dirty="0"/>
              <a:t>Utdanning</a:t>
            </a:r>
          </a:p>
          <a:p>
            <a:r>
              <a:rPr lang="nb-NO" dirty="0"/>
              <a:t>Samfunnskontakt og innovasjon</a:t>
            </a:r>
          </a:p>
          <a:p>
            <a:r>
              <a:rPr lang="nb-NO" dirty="0"/>
              <a:t>Organisasjon</a:t>
            </a:r>
          </a:p>
          <a:p>
            <a:r>
              <a:rPr lang="nb-NO" dirty="0"/>
              <a:t>Campus og eget fotavtrykk</a:t>
            </a:r>
          </a:p>
          <a:p>
            <a:r>
              <a:rPr lang="nb-NO" dirty="0"/>
              <a:t>Omfattende tiltaksplan</a:t>
            </a:r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5251F420-7306-4E7C-A79E-F31A38F7D39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Bilde 13" descr="Et bilde som inneholder utendørs&#10;&#10;Automatisk generert beskrivelse">
            <a:extLst>
              <a:ext uri="{FF2B5EF4-FFF2-40B4-BE49-F238E27FC236}">
                <a16:creationId xmlns:a16="http://schemas.microsoft.com/office/drawing/2014/main" id="{15A0A801-B74F-7642-9F99-5C2092FA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880" y="1970627"/>
            <a:ext cx="6052788" cy="301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8D65717-410C-5343-8D61-4F9DE76AF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77" y="357416"/>
            <a:ext cx="11431664" cy="946098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/>
              <a:t>Forskning på topp internasjonalt nivå med sterkt lokalt samarbeid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62A4B60A-BE88-4D48-B2A8-FEADCFC8887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255477" y="1642068"/>
            <a:ext cx="11431664" cy="357386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Alle fakulteter har forskning relatert til </a:t>
            </a:r>
            <a:r>
              <a:rPr lang="nb-NO" sz="3200" dirty="0">
                <a:solidFill>
                  <a:schemeClr val="accent1"/>
                </a:solidFill>
              </a:rPr>
              <a:t>klima, energi, natur, miljø og – bredere -  bærekraft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SFF, SFI og FME: 9 sentre innen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3200" dirty="0"/>
              <a:t>ERC-tildelinger: 12 prosjekter innen tema</a:t>
            </a:r>
          </a:p>
          <a:p>
            <a:pPr marL="0" indent="0"/>
            <a:endParaRPr lang="nb-NO" sz="32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B51A818-7483-0E44-844A-72FE0C0A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</a:t>
            </a:fld>
            <a:endParaRPr lang="nb-N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3442" y="3763165"/>
            <a:ext cx="2682925" cy="268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477" y="4785045"/>
            <a:ext cx="80874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200" b="1" dirty="0"/>
              <a:t>Eksempel:</a:t>
            </a:r>
          </a:p>
          <a:p>
            <a:r>
              <a:rPr lang="nb-NO" sz="2200" b="1" dirty="0"/>
              <a:t>Forskningssenter for sosialt inkluderende energiomstilling</a:t>
            </a:r>
          </a:p>
        </p:txBody>
      </p:sp>
    </p:spTree>
    <p:extLst>
      <p:ext uri="{BB962C8B-B14F-4D97-AF65-F5344CB8AC3E}">
        <p14:creationId xmlns:p14="http://schemas.microsoft.com/office/powerpoint/2010/main" val="43051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Utdanning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9"/>
          </p:nvPr>
        </p:nvSpPr>
        <p:spPr>
          <a:xfrm>
            <a:off x="380169" y="1049868"/>
            <a:ext cx="6596364" cy="5008733"/>
          </a:xfrm>
        </p:spPr>
        <p:txBody>
          <a:bodyPr/>
          <a:lstStyle/>
          <a:p>
            <a:r>
              <a:rPr lang="nb-NO" i="1" dirty="0"/>
              <a:t> </a:t>
            </a:r>
            <a:r>
              <a:rPr lang="nb-NO" dirty="0"/>
              <a:t>Alle studenter skal tilbydes </a:t>
            </a:r>
            <a:r>
              <a:rPr lang="nb-NO" b="1" dirty="0"/>
              <a:t>forskningsbasert</a:t>
            </a:r>
            <a:r>
              <a:rPr lang="nb-NO" dirty="0"/>
              <a:t> utdanning om klima, miljø og bærekraft.</a:t>
            </a:r>
          </a:p>
          <a:p>
            <a:endParaRPr lang="nb-NO" dirty="0"/>
          </a:p>
          <a:p>
            <a:r>
              <a:rPr lang="nb-NO" i="1" dirty="0"/>
              <a:t> </a:t>
            </a:r>
            <a:r>
              <a:rPr lang="nb-NO" dirty="0"/>
              <a:t>Bærekraft-sertifikat til studenter på BA-nivå med 20 studiepoengs pakke</a:t>
            </a:r>
          </a:p>
          <a:p>
            <a:endParaRPr lang="nb-NO" dirty="0"/>
          </a:p>
          <a:p>
            <a:r>
              <a:rPr lang="nb-NO" i="1" dirty="0"/>
              <a:t> </a:t>
            </a:r>
            <a:r>
              <a:rPr lang="nb-NO" dirty="0"/>
              <a:t>Etter- og </a:t>
            </a:r>
            <a:r>
              <a:rPr lang="nb-NO" dirty="0" err="1"/>
              <a:t>videretudanningskurs</a:t>
            </a:r>
            <a:r>
              <a:rPr lang="nb-NO" dirty="0"/>
              <a:t> som er forskningsbaserte innen klima, miljø, bærekraft.</a:t>
            </a:r>
          </a:p>
          <a:p>
            <a:endParaRPr lang="nb-NO" dirty="0"/>
          </a:p>
          <a:p>
            <a:r>
              <a:rPr lang="nb-NO" dirty="0"/>
              <a:t>Hva trengs? Hva ønskes?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lassholder for bilde 25"/>
          <p:cNvPicPr>
            <a:picLocks noGrp="1" noChangeAspect="1"/>
          </p:cNvPicPr>
          <p:nvPr>
            <p:ph type="pic" sz="quarter" idx="2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5" r="23985"/>
          <a:stretch>
            <a:fillRect/>
          </a:stretch>
        </p:blipFill>
        <p:spPr>
          <a:xfrm>
            <a:off x="7659096" y="630293"/>
            <a:ext cx="4152735" cy="5325998"/>
          </a:xfrm>
        </p:spPr>
      </p:pic>
    </p:spTree>
    <p:extLst>
      <p:ext uri="{BB962C8B-B14F-4D97-AF65-F5344CB8AC3E}">
        <p14:creationId xmlns:p14="http://schemas.microsoft.com/office/powerpoint/2010/main" val="42887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380167" y="161944"/>
            <a:ext cx="7031285" cy="754068"/>
          </a:xfrm>
        </p:spPr>
        <p:txBody>
          <a:bodyPr/>
          <a:lstStyle/>
          <a:p>
            <a:r>
              <a:rPr lang="nb-NO" dirty="0"/>
              <a:t>Innovasjon og samfunnskontakt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9"/>
          </p:nvPr>
        </p:nvSpPr>
        <p:spPr>
          <a:xfrm>
            <a:off x="380170" y="1704042"/>
            <a:ext cx="5159928" cy="4288795"/>
          </a:xfrm>
        </p:spPr>
        <p:txBody>
          <a:bodyPr/>
          <a:lstStyle/>
          <a:p>
            <a:r>
              <a:rPr lang="nb-NO" dirty="0"/>
              <a:t>Styrke forskningsbasert grønn innovasjon.</a:t>
            </a:r>
          </a:p>
          <a:p>
            <a:r>
              <a:rPr lang="nb-NO" dirty="0"/>
              <a:t>I større grad inkludere studenter (</a:t>
            </a:r>
            <a:r>
              <a:rPr lang="nb-NO" dirty="0" err="1"/>
              <a:t>internships</a:t>
            </a:r>
            <a:r>
              <a:rPr lang="nb-NO" dirty="0"/>
              <a:t>, studentinitiativer, studiepoeng + innovasjon)</a:t>
            </a:r>
          </a:p>
          <a:p>
            <a:r>
              <a:rPr lang="nb-NO" dirty="0"/>
              <a:t> Hva trengs? Hva ønskes?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r>
              <a:rPr lang="en-US"/>
              <a:t>Page </a:t>
            </a:r>
            <a:fld id="{5251F420-7306-4E7C-A79E-F31A38F7D39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63FB4E6-9181-9F4B-8B2B-7ED4D3BE7D1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48A87EB-D0EE-9F4D-968A-BF8B250C2B8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366" y="3295609"/>
            <a:ext cx="6096001" cy="219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-t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ENG" id="{ECDA1C7A-B1F5-4BA3-9699-1C7975CBBA30}" vid="{62A3892F-3258-40C7-A157-01FB85EBD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JAJEJYK5CVUX-448798232-21</_dlc_DocId>
    <_dlc_DocIdUrl xmlns="e5e35b8c-bb2a-40e7-acd7-beed1d1f14b8">
      <Url>https://uio.sharepoint.com/sites/GrafiskUttrykk/_layouts/15/DocIdRedir.aspx?ID=JAJEJYK5CVUX-448798232-21</Url>
      <Description>JAJEJYK5CVUX-448798232-21</Description>
    </_dlc_DocIdUrl>
  </documentManagement>
</p:properties>
</file>

<file path=customXml/itemProps1.xml><?xml version="1.0" encoding="utf-8"?>
<ds:datastoreItem xmlns:ds="http://schemas.openxmlformats.org/officeDocument/2006/customXml" ds:itemID="{F9482CAD-727C-4AE1-8FFC-BF541C85793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F1C286-2139-4BD3-8287-35936CA7AD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9B9CF10-6C6A-444C-B05E-E78C1785A52C}">
  <ds:schemaRefs>
    <ds:schemaRef ds:uri="45a9c032-1c21-4297-bc4a-1b0e359a6c1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e35b8c-bb2a-40e7-acd7-beed1d1f14b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 English</Template>
  <TotalTime>330</TotalTime>
  <Words>221</Words>
  <Application>Microsoft Office PowerPoint</Application>
  <PresentationFormat>Widescreen</PresentationFormat>
  <Paragraphs>37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Office-tema</vt:lpstr>
      <vt:lpstr>Klima, miljø, bærekraft – og arbeidslivet</vt:lpstr>
      <vt:lpstr> Helhetlig klima- og miljøstrategi Skal prege alle områder av vår kjerneaktivitet Klima, miljø til bærekraft  vedtatt februar 2022   </vt:lpstr>
      <vt:lpstr>Forskning på topp internasjonalt nivå med sterkt lokalt samarbeid</vt:lpstr>
      <vt:lpstr>Utdanning</vt:lpstr>
      <vt:lpstr>Innovasjon og samfunnskontakt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Guild Sustainability Steering Group</dc:title>
  <dc:creator>Tarjei Brekke</dc:creator>
  <cp:lastModifiedBy>Kirsti Margrethe Mortensen</cp:lastModifiedBy>
  <cp:revision>21</cp:revision>
  <dcterms:created xsi:type="dcterms:W3CDTF">2022-03-16T08:19:27Z</dcterms:created>
  <dcterms:modified xsi:type="dcterms:W3CDTF">2022-04-06T19:33:35Z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_dlc_DocIdItemGuid">
    <vt:lpwstr>27bb76fe-fa39-4ddb-b8e4-3a1233c00101</vt:lpwstr>
  </property>
</Properties>
</file>