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5" r:id="rId6"/>
    <p:sldId id="261" r:id="rId7"/>
    <p:sldId id="260" r:id="rId8"/>
    <p:sldId id="262" r:id="rId9"/>
  </p:sldIdLst>
  <p:sldSz cx="9144000" cy="6858000" type="screen4x3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BF80F-502D-442A-92DC-7F6D6874D71A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9E554-BF0F-4172-B110-163B7ECD9F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2429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EF67-137E-4E92-9998-71C542FAB259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992F-4D3F-4CA6-98C0-7A18018D43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882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EF67-137E-4E92-9998-71C542FAB259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992F-4D3F-4CA6-98C0-7A18018D43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017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EF67-137E-4E92-9998-71C542FAB259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992F-4D3F-4CA6-98C0-7A18018D43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61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EF67-137E-4E92-9998-71C542FAB259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992F-4D3F-4CA6-98C0-7A18018D43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195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EF67-137E-4E92-9998-71C542FAB259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992F-4D3F-4CA6-98C0-7A18018D43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988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EF67-137E-4E92-9998-71C542FAB259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992F-4D3F-4CA6-98C0-7A18018D43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52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EF67-137E-4E92-9998-71C542FAB259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992F-4D3F-4CA6-98C0-7A18018D43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981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EF67-137E-4E92-9998-71C542FAB259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992F-4D3F-4CA6-98C0-7A18018D43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156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EF67-137E-4E92-9998-71C542FAB259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992F-4D3F-4CA6-98C0-7A18018D43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641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EF67-137E-4E92-9998-71C542FAB259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992F-4D3F-4CA6-98C0-7A18018D43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563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EF67-137E-4E92-9998-71C542FAB259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992F-4D3F-4CA6-98C0-7A18018D43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569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3EF67-137E-4E92-9998-71C542FAB259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5992F-4D3F-4CA6-98C0-7A18018D43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914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160240"/>
          </a:xfrm>
        </p:spPr>
        <p:txBody>
          <a:bodyPr>
            <a:normAutofit/>
          </a:bodyPr>
          <a:lstStyle/>
          <a:p>
            <a:r>
              <a:rPr lang="nb-NO" b="1" dirty="0" smtClean="0"/>
              <a:t>STYRKET KONTAKT </a:t>
            </a:r>
            <a:br>
              <a:rPr lang="nb-NO" b="1" dirty="0" smtClean="0"/>
            </a:br>
            <a:r>
              <a:rPr lang="nb-NO" b="1" dirty="0" smtClean="0"/>
              <a:t>MELLOM FUP OG FAKULTETENE</a:t>
            </a:r>
            <a:endParaRPr lang="nb-NO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592288"/>
          </a:xfrm>
        </p:spPr>
        <p:txBody>
          <a:bodyPr>
            <a:noAutofit/>
          </a:bodyPr>
          <a:lstStyle/>
          <a:p>
            <a:r>
              <a:rPr lang="nb-NO" sz="2000" dirty="0" smtClean="0"/>
              <a:t>Kort orientering  vedrørende  </a:t>
            </a:r>
          </a:p>
          <a:p>
            <a:r>
              <a:rPr lang="nb-NO" sz="2000" dirty="0" smtClean="0"/>
              <a:t>utvidet universitetspedagogisk konsultasjon </a:t>
            </a:r>
          </a:p>
          <a:p>
            <a:r>
              <a:rPr lang="nb-NO" sz="2000" dirty="0" smtClean="0"/>
              <a:t>2012-2014</a:t>
            </a:r>
          </a:p>
          <a:p>
            <a:r>
              <a:rPr lang="nb-NO" sz="2000" dirty="0" smtClean="0"/>
              <a:t>Møte i studiekomiteen </a:t>
            </a:r>
          </a:p>
          <a:p>
            <a:r>
              <a:rPr lang="nb-NO" sz="2000" dirty="0" smtClean="0"/>
              <a:t>8. desember 2011</a:t>
            </a:r>
          </a:p>
          <a:p>
            <a:r>
              <a:rPr lang="nb-NO" sz="2000" dirty="0" smtClean="0"/>
              <a:t>			v/Arne Skodvin</a:t>
            </a:r>
          </a:p>
          <a:p>
            <a:r>
              <a:rPr lang="nb-NO" sz="2000" dirty="0" smtClean="0"/>
              <a:t>			koordinator FUP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21201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b="1" dirty="0" err="1" smtClean="0"/>
              <a:t>FUP’s</a:t>
            </a:r>
            <a:r>
              <a:rPr lang="nb-NO" sz="4000" b="1" dirty="0" smtClean="0"/>
              <a:t> mandat</a:t>
            </a:r>
            <a:endParaRPr lang="nb-NO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    </a:t>
            </a:r>
            <a:r>
              <a:rPr lang="nb-NO" sz="2600" dirty="0" smtClean="0"/>
              <a:t>bl.a.:		</a:t>
            </a:r>
          </a:p>
          <a:p>
            <a:r>
              <a:rPr lang="nb-NO" sz="2600" dirty="0" smtClean="0"/>
              <a:t>Være rådgivere for UiO sentralt og for fakulteter, institutter og sentre i spørsmål og saker som omhandler studiekvalitet og læringsmiljø</a:t>
            </a:r>
          </a:p>
          <a:p>
            <a:r>
              <a:rPr lang="nb-NO" sz="2600" dirty="0" smtClean="0"/>
              <a:t>Som en midlertidig ordning skal FUP tilføres ressurser som gjør det mulig å inngå årlige avtaler med fakultetene om øremerking  av  300 arbeidstimer (i snitt) til støtte for </a:t>
            </a:r>
            <a:r>
              <a:rPr lang="nb-NO" sz="2600" dirty="0" err="1" smtClean="0"/>
              <a:t>fakultetens</a:t>
            </a:r>
            <a:r>
              <a:rPr lang="nb-NO" sz="2600" dirty="0" smtClean="0"/>
              <a:t> strategiske arbeid og  prioriterte aktiviteter innenfor studiekvalitet og læringsmiljø    </a:t>
            </a:r>
            <a:endParaRPr lang="nb-NO" sz="2600" dirty="0"/>
          </a:p>
        </p:txBody>
      </p:sp>
    </p:spTree>
    <p:extLst>
      <p:ext uri="{BB962C8B-B14F-4D97-AF65-F5344CB8AC3E}">
        <p14:creationId xmlns:p14="http://schemas.microsoft.com/office/powerpoint/2010/main" val="323943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b="1" dirty="0" err="1" smtClean="0"/>
              <a:t>FUP’s</a:t>
            </a:r>
            <a:r>
              <a:rPr lang="nb-NO" sz="4000" b="1" dirty="0" smtClean="0"/>
              <a:t> ressurser </a:t>
            </a:r>
            <a:endParaRPr lang="nb-NO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00600"/>
          </a:xfrm>
        </p:spPr>
        <p:txBody>
          <a:bodyPr>
            <a:normAutofit fontScale="25000" lnSpcReduction="20000"/>
          </a:bodyPr>
          <a:lstStyle/>
          <a:p>
            <a:r>
              <a:rPr lang="nb-NO" sz="9600" dirty="0" smtClean="0"/>
              <a:t>Pr i dag:</a:t>
            </a:r>
          </a:p>
          <a:p>
            <a:pPr marL="0" indent="0">
              <a:buNone/>
            </a:pPr>
            <a:r>
              <a:rPr lang="nb-NO" sz="9600" dirty="0" smtClean="0"/>
              <a:t>   	- fem faste vitenskapelige stillinger  </a:t>
            </a:r>
          </a:p>
          <a:p>
            <a:pPr marL="0" indent="0">
              <a:buNone/>
            </a:pPr>
            <a:r>
              <a:rPr lang="nb-NO" sz="9600" dirty="0"/>
              <a:t>	</a:t>
            </a:r>
            <a:r>
              <a:rPr lang="nb-NO" sz="9600" dirty="0" smtClean="0"/>
              <a:t>  (forskning og kursvirksomhet)	</a:t>
            </a:r>
          </a:p>
          <a:p>
            <a:pPr marL="0" indent="0">
              <a:buNone/>
            </a:pPr>
            <a:r>
              <a:rPr lang="nb-NO" sz="9600" dirty="0" smtClean="0"/>
              <a:t>	- en midlertidig prosjektlederstilling </a:t>
            </a:r>
          </a:p>
          <a:p>
            <a:pPr marL="0" indent="0">
              <a:buNone/>
            </a:pPr>
            <a:r>
              <a:rPr lang="nb-NO" sz="9600" dirty="0"/>
              <a:t>	</a:t>
            </a:r>
            <a:r>
              <a:rPr lang="nb-NO" sz="9600" dirty="0" smtClean="0"/>
              <a:t>  (med særlig ansvar for tilbud til stipendiater og seminar- 	  	</a:t>
            </a:r>
            <a:r>
              <a:rPr lang="nb-NO" sz="9600" dirty="0"/>
              <a:t> </a:t>
            </a:r>
            <a:r>
              <a:rPr lang="nb-NO" sz="9600" dirty="0" smtClean="0"/>
              <a:t> </a:t>
            </a:r>
            <a:r>
              <a:rPr lang="nb-NO" sz="9600" dirty="0" err="1" smtClean="0"/>
              <a:t>edere</a:t>
            </a:r>
            <a:r>
              <a:rPr lang="nb-NO" sz="9600" dirty="0" smtClean="0"/>
              <a:t>  </a:t>
            </a:r>
          </a:p>
          <a:p>
            <a:pPr marL="914400" lvl="2" indent="0">
              <a:buNone/>
            </a:pPr>
            <a:r>
              <a:rPr lang="nb-NO" sz="9600" dirty="0"/>
              <a:t> </a:t>
            </a:r>
            <a:r>
              <a:rPr lang="nb-NO" sz="9600" dirty="0" smtClean="0"/>
              <a:t> alle stillingene tillagt ca. 200 timer konsultasjon årlig,    </a:t>
            </a:r>
          </a:p>
          <a:p>
            <a:pPr marL="914400" lvl="2" indent="0">
              <a:buNone/>
            </a:pPr>
            <a:r>
              <a:rPr lang="nb-NO" sz="9600" dirty="0"/>
              <a:t> </a:t>
            </a:r>
            <a:r>
              <a:rPr lang="nb-NO" sz="9600" dirty="0" smtClean="0"/>
              <a:t> for FUP samlet ca. 1.200 timer konsultasjon hvert år. </a:t>
            </a:r>
            <a:r>
              <a:rPr lang="nb-NO" sz="9600" dirty="0"/>
              <a:t>	</a:t>
            </a:r>
            <a:endParaRPr lang="nb-NO" sz="9600" dirty="0" smtClean="0"/>
          </a:p>
          <a:p>
            <a:r>
              <a:rPr lang="nb-NO" sz="9600" dirty="0" smtClean="0"/>
              <a:t>I løpet av 2012:</a:t>
            </a:r>
          </a:p>
          <a:p>
            <a:pPr lvl="2">
              <a:buFontTx/>
              <a:buChar char="-"/>
            </a:pPr>
            <a:r>
              <a:rPr lang="nb-NO" sz="9600" dirty="0" smtClean="0"/>
              <a:t>fem faste + to midlertidige vitenskapelige stillinger </a:t>
            </a:r>
          </a:p>
          <a:p>
            <a:pPr lvl="2">
              <a:buFontTx/>
              <a:buChar char="-"/>
            </a:pPr>
            <a:r>
              <a:rPr lang="nb-NO" sz="9600" dirty="0" smtClean="0"/>
              <a:t>fortsatt en midlertidig prosjektstilling </a:t>
            </a:r>
          </a:p>
          <a:p>
            <a:pPr marL="914400" lvl="2" indent="0">
              <a:buNone/>
            </a:pPr>
            <a:r>
              <a:rPr lang="nb-NO" sz="9600" dirty="0" smtClean="0"/>
              <a:t>    Hver stilling vil tillegges ca. 300 timer konsultasjon pr </a:t>
            </a:r>
            <a:r>
              <a:rPr lang="nb-NO" sz="9600" dirty="0" smtClean="0"/>
              <a:t>år</a:t>
            </a:r>
            <a:r>
              <a:rPr lang="nb-NO" sz="9600" dirty="0" smtClean="0"/>
              <a:t>, </a:t>
            </a:r>
          </a:p>
          <a:p>
            <a:pPr marL="914400" lvl="2" indent="0">
              <a:buNone/>
            </a:pPr>
            <a:r>
              <a:rPr lang="nb-NO" sz="9600" dirty="0" smtClean="0"/>
              <a:t>    for FUP samlet </a:t>
            </a:r>
            <a:r>
              <a:rPr lang="nb-NO" sz="9600" dirty="0" err="1" smtClean="0"/>
              <a:t>ca</a:t>
            </a:r>
            <a:r>
              <a:rPr lang="nb-NO" sz="9600" dirty="0" smtClean="0"/>
              <a:t> 2.400 </a:t>
            </a:r>
            <a:r>
              <a:rPr lang="nb-NO" sz="9600" dirty="0" smtClean="0"/>
              <a:t>konsultasjonstimer </a:t>
            </a:r>
            <a:r>
              <a:rPr lang="nb-NO" sz="9600" dirty="0" smtClean="0"/>
              <a:t>i året. </a:t>
            </a:r>
            <a:r>
              <a:rPr lang="nb-NO" sz="3400" dirty="0"/>
              <a:t>	</a:t>
            </a: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48592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b="1" dirty="0" smtClean="0"/>
              <a:t>Hvem eier konsultasjonen? </a:t>
            </a:r>
            <a:endParaRPr lang="nb-NO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Fakultetene/instituttene/enhetene, gjennom:  </a:t>
            </a:r>
          </a:p>
          <a:p>
            <a:r>
              <a:rPr lang="nb-NO" sz="2800" dirty="0" smtClean="0"/>
              <a:t>vitenskapelig ansatte i faste stillinger</a:t>
            </a:r>
          </a:p>
          <a:p>
            <a:r>
              <a:rPr lang="nb-NO" sz="2800" dirty="0" smtClean="0"/>
              <a:t>stipendiater og post.doc. stipendiater</a:t>
            </a:r>
            <a:endParaRPr lang="nb-NO" sz="2800" dirty="0"/>
          </a:p>
          <a:p>
            <a:r>
              <a:rPr lang="nb-NO" sz="2800" dirty="0" smtClean="0"/>
              <a:t>administrativt personale (i studiesaker)</a:t>
            </a:r>
          </a:p>
          <a:p>
            <a:r>
              <a:rPr lang="nb-NO" sz="2800" dirty="0" smtClean="0"/>
              <a:t>studenter som vil kvalifisere seg for oppgaver som kan gi økt studiekvalitet</a:t>
            </a:r>
          </a:p>
          <a:p>
            <a:pPr lvl="1"/>
            <a:r>
              <a:rPr lang="nb-NO" sz="2400" dirty="0" smtClean="0"/>
              <a:t>f. eks. seminarledelse, utvidet fadderordning</a:t>
            </a:r>
          </a:p>
          <a:p>
            <a:pPr marL="457200" lvl="1" indent="0">
              <a:buNone/>
            </a:pPr>
            <a:endParaRPr lang="nb-NO" sz="2800" dirty="0" smtClean="0"/>
          </a:p>
          <a:p>
            <a:pPr marL="457200" lvl="1" indent="0">
              <a:buNone/>
            </a:pP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425082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b="1" dirty="0" smtClean="0"/>
              <a:t>Noen vilkår for konsultasjonen</a:t>
            </a:r>
            <a:endParaRPr lang="nb-NO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Lokale konsultasjonsbehov må meldes til studiedekan</a:t>
            </a:r>
          </a:p>
          <a:p>
            <a:r>
              <a:rPr lang="nb-NO" sz="2800" dirty="0" smtClean="0"/>
              <a:t>Studiedekan prioriterer og gjør avtaler om konsultasjoner med FUP</a:t>
            </a:r>
          </a:p>
          <a:p>
            <a:r>
              <a:rPr lang="nb-NO" sz="2800" dirty="0" smtClean="0"/>
              <a:t>Det er en forutsetning at den aktuelle faglige enheten er representert i planlegging og gjennomføring av konsultasjonsvirksomhet  </a:t>
            </a:r>
          </a:p>
          <a:p>
            <a:r>
              <a:rPr lang="nb-NO" sz="2800" dirty="0" smtClean="0"/>
              <a:t>Konsultasjonen bør også medføre evaluering, kunnskapsinnhenting og erfaringsutveksling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268698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Hvordan kan konsultasjon organiseres?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2800" dirty="0" smtClean="0">
                <a:solidFill>
                  <a:prstClr val="black"/>
                </a:solidFill>
              </a:rPr>
              <a:t>FUP-deltagelse i nedsatte arbeidsgrupper </a:t>
            </a:r>
          </a:p>
          <a:p>
            <a:pPr lvl="0"/>
            <a:r>
              <a:rPr lang="nb-NO" sz="2800" dirty="0" smtClean="0">
                <a:solidFill>
                  <a:prstClr val="black"/>
                </a:solidFill>
              </a:rPr>
              <a:t>Workshops </a:t>
            </a:r>
            <a:r>
              <a:rPr lang="nb-NO" sz="2800" dirty="0">
                <a:solidFill>
                  <a:prstClr val="black"/>
                </a:solidFill>
              </a:rPr>
              <a:t>for </a:t>
            </a:r>
            <a:r>
              <a:rPr lang="nb-NO" sz="2800" dirty="0" smtClean="0">
                <a:solidFill>
                  <a:prstClr val="black"/>
                </a:solidFill>
              </a:rPr>
              <a:t>ansatte</a:t>
            </a:r>
          </a:p>
          <a:p>
            <a:r>
              <a:rPr lang="nb-NO" sz="2800" dirty="0" smtClean="0">
                <a:solidFill>
                  <a:prstClr val="black"/>
                </a:solidFill>
              </a:rPr>
              <a:t>Bistand til identifisering </a:t>
            </a:r>
            <a:r>
              <a:rPr lang="nb-NO" sz="2800" dirty="0">
                <a:solidFill>
                  <a:prstClr val="black"/>
                </a:solidFill>
              </a:rPr>
              <a:t>av </a:t>
            </a:r>
            <a:r>
              <a:rPr lang="nb-NO" sz="2800" dirty="0" smtClean="0">
                <a:solidFill>
                  <a:prstClr val="black"/>
                </a:solidFill>
              </a:rPr>
              <a:t>utfordringer og mulige forbedringspunkter i undervisningen </a:t>
            </a:r>
            <a:endParaRPr lang="nb-NO" sz="2800" dirty="0">
              <a:solidFill>
                <a:prstClr val="black"/>
              </a:solidFill>
            </a:endParaRPr>
          </a:p>
          <a:p>
            <a:pPr lvl="0"/>
            <a:r>
              <a:rPr lang="nb-NO" sz="2800" dirty="0" smtClean="0">
                <a:solidFill>
                  <a:prstClr val="black"/>
                </a:solidFill>
              </a:rPr>
              <a:t>Temaseminar </a:t>
            </a:r>
          </a:p>
          <a:p>
            <a:pPr lvl="0"/>
            <a:r>
              <a:rPr lang="nb-NO" sz="2800" dirty="0" smtClean="0">
                <a:solidFill>
                  <a:prstClr val="black"/>
                </a:solidFill>
              </a:rPr>
              <a:t>Minikurs for ansatte (institutt- eller </a:t>
            </a:r>
            <a:r>
              <a:rPr lang="nb-NO" sz="2800" dirty="0" err="1" smtClean="0">
                <a:solidFill>
                  <a:prstClr val="black"/>
                </a:solidFill>
              </a:rPr>
              <a:t>fakultetsvis</a:t>
            </a:r>
            <a:r>
              <a:rPr lang="nb-NO" sz="2800" dirty="0" smtClean="0">
                <a:solidFill>
                  <a:prstClr val="black"/>
                </a:solidFill>
              </a:rPr>
              <a:t>)</a:t>
            </a:r>
          </a:p>
          <a:p>
            <a:r>
              <a:rPr lang="nb-NO" sz="2800" dirty="0" err="1">
                <a:solidFill>
                  <a:prstClr val="black"/>
                </a:solidFill>
              </a:rPr>
              <a:t>F</a:t>
            </a:r>
            <a:r>
              <a:rPr lang="nb-NO" sz="2800" dirty="0" err="1" smtClean="0">
                <a:solidFill>
                  <a:prstClr val="black"/>
                </a:solidFill>
              </a:rPr>
              <a:t>akultetsinitierte</a:t>
            </a:r>
            <a:r>
              <a:rPr lang="nb-NO" sz="2800" dirty="0" smtClean="0">
                <a:solidFill>
                  <a:prstClr val="black"/>
                </a:solidFill>
              </a:rPr>
              <a:t> kurs som kan godkjennes som del av pedagogisk basiskompetanse  </a:t>
            </a:r>
          </a:p>
          <a:p>
            <a:r>
              <a:rPr lang="nb-NO" sz="2800" dirty="0" smtClean="0">
                <a:solidFill>
                  <a:prstClr val="black"/>
                </a:solidFill>
              </a:rPr>
              <a:t>Etter </a:t>
            </a:r>
            <a:r>
              <a:rPr lang="nb-NO" sz="2800" dirty="0" smtClean="0">
                <a:solidFill>
                  <a:prstClr val="black"/>
                </a:solidFill>
              </a:rPr>
              <a:t>individuelle </a:t>
            </a:r>
            <a:r>
              <a:rPr lang="nb-NO" sz="2800" dirty="0">
                <a:solidFill>
                  <a:prstClr val="black"/>
                </a:solidFill>
              </a:rPr>
              <a:t>avtaler</a:t>
            </a:r>
          </a:p>
          <a:p>
            <a:pPr lvl="0"/>
            <a:endParaRPr lang="nb-NO" sz="2800" dirty="0" smtClean="0">
              <a:solidFill>
                <a:prstClr val="black"/>
              </a:solidFill>
            </a:endParaRPr>
          </a:p>
          <a:p>
            <a:pPr lvl="0"/>
            <a:endParaRPr lang="nb-N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95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b="1" dirty="0" smtClean="0"/>
              <a:t>Hva kan det konsulteres om?</a:t>
            </a:r>
            <a:endParaRPr lang="nb-NO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for eksempel:</a:t>
            </a:r>
          </a:p>
          <a:p>
            <a:r>
              <a:rPr lang="nb-NO" dirty="0" smtClean="0"/>
              <a:t>Arbeid med strategiske planer</a:t>
            </a:r>
          </a:p>
          <a:p>
            <a:r>
              <a:rPr lang="nb-NO" dirty="0" smtClean="0"/>
              <a:t>Planlegging av undervisningsopplegg</a:t>
            </a:r>
          </a:p>
          <a:p>
            <a:r>
              <a:rPr lang="nb-NO" dirty="0" smtClean="0"/>
              <a:t>Revisjon av studietilbud</a:t>
            </a:r>
          </a:p>
          <a:p>
            <a:r>
              <a:rPr lang="nb-NO" dirty="0" smtClean="0"/>
              <a:t>Evalueringsformer</a:t>
            </a:r>
          </a:p>
          <a:p>
            <a:r>
              <a:rPr lang="nb-NO" dirty="0" smtClean="0"/>
              <a:t>Utdanningsledelse</a:t>
            </a:r>
            <a:endParaRPr lang="nb-NO" dirty="0" smtClean="0"/>
          </a:p>
          <a:p>
            <a:r>
              <a:rPr lang="nb-NO" dirty="0" smtClean="0"/>
              <a:t>Tilrettelegging for utviklingsprosjekter</a:t>
            </a:r>
          </a:p>
          <a:p>
            <a:r>
              <a:rPr lang="nb-NO" dirty="0" smtClean="0"/>
              <a:t>Bistand til planlegging av forskning på egen  undervisning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5447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000" b="1" dirty="0"/>
              <a:t>E</a:t>
            </a:r>
            <a:r>
              <a:rPr lang="nb-NO" sz="4000" b="1" dirty="0" smtClean="0"/>
              <a:t>ksempler på </a:t>
            </a:r>
            <a:r>
              <a:rPr lang="nb-NO" sz="4000" b="1" smtClean="0"/>
              <a:t>noen dagsaktuelle </a:t>
            </a:r>
            <a:r>
              <a:rPr lang="nb-NO" sz="4000" b="1" dirty="0" smtClean="0"/>
              <a:t>temaer </a:t>
            </a:r>
            <a:endParaRPr lang="nb-NO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smtClean="0"/>
              <a:t>Implementering av kvalifikasjonsrammeverket</a:t>
            </a:r>
          </a:p>
          <a:p>
            <a:r>
              <a:rPr lang="nb-NO" sz="2800" dirty="0" smtClean="0"/>
              <a:t>Mentorordning for bachelorstudenter</a:t>
            </a:r>
          </a:p>
          <a:p>
            <a:r>
              <a:rPr lang="nb-NO" sz="2800" dirty="0" smtClean="0"/>
              <a:t>Kompetanseheving for veiledere</a:t>
            </a:r>
          </a:p>
          <a:p>
            <a:r>
              <a:rPr lang="nb-NO" sz="2800" dirty="0" smtClean="0"/>
              <a:t>Etablering av lokale møteplasser for utveksling og diskusjon av undervisningserfaringer</a:t>
            </a:r>
          </a:p>
          <a:p>
            <a:r>
              <a:rPr lang="nb-NO" sz="2800" dirty="0" smtClean="0"/>
              <a:t>Kurs for eksterne forelesere, hjelpelærere, instruktører    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2441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226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STYRKET KONTAKT  MELLOM FUP OG FAKULTETENE</vt:lpstr>
      <vt:lpstr>FUP’s mandat</vt:lpstr>
      <vt:lpstr>FUP’s ressurser </vt:lpstr>
      <vt:lpstr>Hvem eier konsultasjonen? </vt:lpstr>
      <vt:lpstr>Noen vilkår for konsultasjonen</vt:lpstr>
      <vt:lpstr>Hvordan kan konsultasjon organiseres?</vt:lpstr>
      <vt:lpstr>Hva kan det konsulteres om?</vt:lpstr>
      <vt:lpstr>Eksempler på noen dagsaktuelle temaer 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STYRKET KONTAKT  MELLOM FUP OG FAKULTETENE</dc:title>
  <dc:creator>Arne Skodvin</dc:creator>
  <cp:lastModifiedBy>Arne Skodvin</cp:lastModifiedBy>
  <cp:revision>15</cp:revision>
  <cp:lastPrinted>2011-12-07T07:47:26Z</cp:lastPrinted>
  <dcterms:created xsi:type="dcterms:W3CDTF">2011-12-02T13:27:38Z</dcterms:created>
  <dcterms:modified xsi:type="dcterms:W3CDTF">2011-12-12T16:14:10Z</dcterms:modified>
</cp:coreProperties>
</file>