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9" r:id="rId2"/>
    <p:sldId id="257" r:id="rId3"/>
    <p:sldId id="270" r:id="rId4"/>
    <p:sldId id="271" r:id="rId5"/>
    <p:sldId id="258" r:id="rId6"/>
    <p:sldId id="262" r:id="rId7"/>
    <p:sldId id="263" r:id="rId8"/>
    <p:sldId id="269" r:id="rId9"/>
  </p:sldIdLst>
  <p:sldSz cx="9144000" cy="6858000" type="screen4x3"/>
  <p:notesSz cx="6797675" cy="9928225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2D4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3318" y="-9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58B6D13-7E96-4C95-B6F4-DEA8D5405EB4}" type="datetimeFigureOut">
              <a:rPr lang="nb-NO"/>
              <a:pPr>
                <a:defRPr/>
              </a:pPr>
              <a:t>13.12.2011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14310E1-B05B-47B5-96FE-A420E830D89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61846F8-69A8-4D42-A2B4-6DC1501E32C9}" type="datetimeFigureOut">
              <a:rPr lang="nb-NO"/>
              <a:pPr>
                <a:defRPr/>
              </a:pPr>
              <a:t>13.12.2011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 smtClean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D4CBA59-F9A6-40C4-8838-11EFC0B9CAA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Plassholder for notat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spcBef>
                <a:spcPct val="0"/>
              </a:spcBef>
              <a:defRPr/>
            </a:pPr>
            <a:endParaRPr lang="nb-NO" dirty="0" smtClean="0"/>
          </a:p>
        </p:txBody>
      </p:sp>
      <p:sp>
        <p:nvSpPr>
          <p:cNvPr id="17412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B866497-D101-4A7F-BB2F-9514A05A435A}" type="slidenum">
              <a:rPr lang="nb-NO" smtClean="0"/>
              <a:pPr/>
              <a:t>1</a:t>
            </a:fld>
            <a:endParaRPr lang="nb-NO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 eaLnBrk="1" hangingPunct="1"/>
            <a:endParaRPr lang="nb-NO" dirty="0" smtClean="0"/>
          </a:p>
        </p:txBody>
      </p:sp>
      <p:sp>
        <p:nvSpPr>
          <p:cNvPr id="18436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AFE2419-1BB6-460D-8298-5C9638F51DA5}" type="slidenum">
              <a:rPr lang="nb-NO" smtClean="0"/>
              <a:pPr/>
              <a:t>2</a:t>
            </a:fld>
            <a:endParaRPr lang="nb-NO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b-NO" dirty="0" smtClean="0"/>
          </a:p>
        </p:txBody>
      </p:sp>
      <p:sp>
        <p:nvSpPr>
          <p:cNvPr id="19460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C6E90B-A06E-4679-A134-974ED62FA2BD}" type="slidenum">
              <a:rPr lang="nb-NO" smtClean="0"/>
              <a:pPr/>
              <a:t>3</a:t>
            </a:fld>
            <a:endParaRPr lang="nb-NO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b-NO" dirty="0" smtClean="0"/>
          </a:p>
        </p:txBody>
      </p:sp>
      <p:sp>
        <p:nvSpPr>
          <p:cNvPr id="20484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DE43575-BF73-4D5B-ACA1-B5204B94D16F}" type="slidenum">
              <a:rPr lang="nb-NO" smtClean="0"/>
              <a:pPr/>
              <a:t>4</a:t>
            </a:fld>
            <a:endParaRPr lang="nb-NO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Plassholder for notater 2"/>
          <p:cNvSpPr>
            <a:spLocks noGrp="1"/>
          </p:cNvSpPr>
          <p:nvPr>
            <p:ph type="body" idx="1"/>
          </p:nvPr>
        </p:nvSpPr>
        <p:spPr bwMode="auto">
          <a:xfrm>
            <a:off x="679450" y="4716463"/>
            <a:ext cx="5438775" cy="493871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dirty="0" smtClean="0"/>
          </a:p>
        </p:txBody>
      </p:sp>
      <p:sp>
        <p:nvSpPr>
          <p:cNvPr id="21508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7BF736E-35C9-4567-A2BC-5BC98ECF0C09}" type="slidenum">
              <a:rPr lang="nb-NO" smtClean="0"/>
              <a:pPr/>
              <a:t>5</a:t>
            </a:fld>
            <a:endParaRPr lang="nb-NO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nb-NO" dirty="0" smtClean="0"/>
          </a:p>
        </p:txBody>
      </p:sp>
      <p:sp>
        <p:nvSpPr>
          <p:cNvPr id="22532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EC57BDD-081F-4F1A-AACE-DACAFB6A0C86}" type="slidenum">
              <a:rPr lang="nb-NO" smtClean="0"/>
              <a:pPr/>
              <a:t>6</a:t>
            </a:fld>
            <a:endParaRPr lang="nb-NO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nb-NO" dirty="0" smtClean="0"/>
          </a:p>
        </p:txBody>
      </p:sp>
      <p:sp>
        <p:nvSpPr>
          <p:cNvPr id="23556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C38A80-40C1-45A4-9E2C-D14FC0F1E5F3}" type="slidenum">
              <a:rPr lang="nb-NO" smtClean="0"/>
              <a:pPr/>
              <a:t>7</a:t>
            </a:fld>
            <a:endParaRPr lang="nb-NO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nb-NO" dirty="0" smtClean="0"/>
          </a:p>
        </p:txBody>
      </p:sp>
      <p:sp>
        <p:nvSpPr>
          <p:cNvPr id="24580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F547B8-6BF8-4E9D-AE42-229931DAF8D7}" type="slidenum">
              <a:rPr lang="nb-NO" smtClean="0"/>
              <a:pPr/>
              <a:t>8</a:t>
            </a:fld>
            <a:endParaRPr lang="nb-NO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>
          <a:xfrm>
            <a:off x="0" y="0"/>
            <a:ext cx="136683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b-NO"/>
          </a:p>
        </p:txBody>
      </p:sp>
      <p:pic>
        <p:nvPicPr>
          <p:cNvPr id="5" name="Picture 2" descr="C:\Users\JJynge\Pictures\250907AN215Karrieresenteret-nyebilder.no.jp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1100" t="2560" r="12201" b="6118"/>
          <a:stretch>
            <a:fillRect/>
          </a:stretch>
        </p:blipFill>
        <p:spPr bwMode="auto">
          <a:xfrm>
            <a:off x="361" y="0"/>
            <a:ext cx="1367246" cy="1462193"/>
          </a:xfrm>
          <a:prstGeom prst="rect">
            <a:avLst/>
          </a:prstGeom>
          <a:noFill/>
        </p:spPr>
      </p:pic>
      <p:pic>
        <p:nvPicPr>
          <p:cNvPr id="6" name="Picture 3" descr="C:\Users\JJynge\Pictures\logo-shv_langversjon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06525"/>
            <a:ext cx="13684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C:\Users\JJynge\Pictures\1-2-logo-universitetet-i-oslo.jpg"/>
          <p:cNvPicPr>
            <a:picLocks noChangeAspect="1" noChangeArrowheads="1"/>
          </p:cNvPicPr>
          <p:nvPr userDrawn="1"/>
        </p:nvPicPr>
        <p:blipFill>
          <a:blip r:embed="rId4" cstate="print"/>
          <a:srcRect l="10110" t="56216" r="73808" b="19447"/>
          <a:stretch>
            <a:fillRect/>
          </a:stretch>
        </p:blipFill>
        <p:spPr bwMode="auto">
          <a:xfrm>
            <a:off x="8316913" y="616585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http://www.sio.no/wps/themes/html/SiO-OAS/images/sio/sio-logo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3388" y="6165850"/>
            <a:ext cx="500062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403648" y="3886200"/>
            <a:ext cx="636875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349A0-0EB5-44F0-9D9F-770EE8F00CD3}" type="datetimeFigureOut">
              <a:rPr lang="nb-NO"/>
              <a:pPr>
                <a:defRPr/>
              </a:pPr>
              <a:t>13.12.2011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33ABE-C42A-460C-AA52-49F32C8CACF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D04B1-FB4E-421F-91E1-E09DF3AAEA24}" type="datetimeFigureOut">
              <a:rPr lang="nb-NO"/>
              <a:pPr>
                <a:defRPr/>
              </a:pPr>
              <a:t>13.12.2011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9FAD0-40CB-4FD1-998B-FE89B311EDC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72EF0-38AC-45BC-B9A8-B18A6E127DE8}" type="datetimeFigureOut">
              <a:rPr lang="nb-NO"/>
              <a:pPr>
                <a:defRPr/>
              </a:pPr>
              <a:t>13.12.2011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27061-49DC-4B67-803C-8A14FC298F0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592F1-5736-4E7F-B0D3-90466CCB9160}" type="datetimeFigureOut">
              <a:rPr lang="nb-NO"/>
              <a:pPr>
                <a:defRPr/>
              </a:pPr>
              <a:t>13.12.2011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E14D0-E406-4B87-9E16-61011ACF86A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>
          <a:xfrm>
            <a:off x="0" y="0"/>
            <a:ext cx="9144000" cy="14128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500D7-E4B1-4704-8876-31D4F33ACC3A}" type="datetimeFigureOut">
              <a:rPr lang="nb-NO"/>
              <a:pPr>
                <a:defRPr/>
              </a:pPr>
              <a:t>13.12.2011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B1EC0-3828-413F-A627-EDE84BE5F96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86BCD-0395-4AD0-9393-5B69404F23CA}" type="datetimeFigureOut">
              <a:rPr lang="nb-NO"/>
              <a:pPr>
                <a:defRPr/>
              </a:pPr>
              <a:t>13.12.2011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AD041-B547-4FB3-AE63-99A8D41C508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1269F-8BCD-42DA-AEB2-7D3748AEEBF2}" type="datetimeFigureOut">
              <a:rPr lang="nb-NO"/>
              <a:pPr>
                <a:defRPr/>
              </a:pPr>
              <a:t>13.12.2011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20FF4-1D5B-4547-A50D-188A610AE4A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C61A6-FBA1-489A-86E0-422EC9BBEA71}" type="datetimeFigureOut">
              <a:rPr lang="nb-NO"/>
              <a:pPr>
                <a:defRPr/>
              </a:pPr>
              <a:t>13.12.2011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5BC6E-5C88-4838-A1C3-78FFFAE5F71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5F536-359B-4D75-91A5-653B07A6E903}" type="datetimeFigureOut">
              <a:rPr lang="nb-NO"/>
              <a:pPr>
                <a:defRPr/>
              </a:pPr>
              <a:t>13.12.2011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B2EF4-AAF8-49CE-B0CC-46C99DB73C4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320DD-828E-452B-9475-26E7C9835BBF}" type="datetimeFigureOut">
              <a:rPr lang="nb-NO"/>
              <a:pPr>
                <a:defRPr/>
              </a:pPr>
              <a:t>13.12.2011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5968A-C573-4E51-B3E6-17BBBCDE815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DE2B3-D69D-43E5-985E-712C6CEED804}" type="datetimeFigureOut">
              <a:rPr lang="nb-NO"/>
              <a:pPr>
                <a:defRPr/>
              </a:pPr>
              <a:t>13.12.2011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E2CAE-1B81-4075-BCEA-1F7616155F3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3DF3F-15BC-4C06-B01C-600E54FFE648}" type="datetimeFigureOut">
              <a:rPr lang="nb-NO"/>
              <a:pPr>
                <a:defRPr/>
              </a:pPr>
              <a:t>13.12.2011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81FFE-BF23-4643-96E6-351EFF15565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1403350" y="274638"/>
            <a:ext cx="7283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1403350" y="1600200"/>
            <a:ext cx="72834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403350" y="6356350"/>
            <a:ext cx="118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EC3662A-2775-4A5F-B23E-FC5BFA4221B0}" type="datetimeFigureOut">
              <a:rPr lang="nb-NO"/>
              <a:pPr>
                <a:defRPr/>
              </a:pPr>
              <a:t>13.12.2011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68E5262-F4F8-4A15-9075-AC665ADDF1A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pic>
        <p:nvPicPr>
          <p:cNvPr id="1031" name="Picture 3" descr="C:\Users\JJynge\Pictures\logo-shv_langversjon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1406525"/>
            <a:ext cx="13684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Rett linje 8"/>
          <p:cNvCxnSpPr/>
          <p:nvPr/>
        </p:nvCxnSpPr>
        <p:spPr>
          <a:xfrm>
            <a:off x="763588" y="1471613"/>
            <a:ext cx="8388350" cy="0"/>
          </a:xfrm>
          <a:prstGeom prst="line">
            <a:avLst/>
          </a:prstGeom>
          <a:ln w="3175">
            <a:solidFill>
              <a:srgbClr val="512D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3" name="Picture 3" descr="C:\Users\JJynge\Pictures\logo-shv_langversjon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1406525"/>
            <a:ext cx="13684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793" r:id="rId3"/>
    <p:sldLayoutId id="2147483794" r:id="rId4"/>
    <p:sldLayoutId id="2147483801" r:id="rId5"/>
    <p:sldLayoutId id="2147483802" r:id="rId6"/>
    <p:sldLayoutId id="2147483795" r:id="rId7"/>
    <p:sldLayoutId id="2147483796" r:id="rId8"/>
    <p:sldLayoutId id="2147483803" r:id="rId9"/>
    <p:sldLayoutId id="2147483797" r:id="rId10"/>
    <p:sldLayoutId id="2147483798" r:id="rId11"/>
    <p:sldLayoutId id="214748380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tel 1"/>
          <p:cNvSpPr>
            <a:spLocks noGrp="1"/>
          </p:cNvSpPr>
          <p:nvPr>
            <p:ph type="ctrTitle"/>
          </p:nvPr>
        </p:nvSpPr>
        <p:spPr>
          <a:xfrm>
            <a:off x="1403350" y="2130425"/>
            <a:ext cx="7054850" cy="1470025"/>
          </a:xfrm>
        </p:spPr>
        <p:txBody>
          <a:bodyPr/>
          <a:lstStyle/>
          <a:p>
            <a:pPr eaLnBrk="1" hangingPunct="1"/>
            <a:r>
              <a:rPr lang="nb-NO" smtClean="0">
                <a:latin typeface="Arial" charset="0"/>
                <a:cs typeface="Arial" charset="0"/>
              </a:rPr>
              <a:t>Invitasjon til samarbeid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874838" y="3573463"/>
            <a:ext cx="636905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b-NO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dirty="0" smtClean="0"/>
              <a:t>- om arbeidslivsrelevans i studieløpet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mtClean="0">
                <a:latin typeface="Arial" charset="0"/>
                <a:cs typeface="Arial" charset="0"/>
              </a:rPr>
              <a:t>Mål:</a:t>
            </a:r>
          </a:p>
        </p:txBody>
      </p:sp>
      <p:sp>
        <p:nvSpPr>
          <p:cNvPr id="9219" name="Plassholder for innhold 2"/>
          <p:cNvSpPr>
            <a:spLocks noGrp="1"/>
          </p:cNvSpPr>
          <p:nvPr>
            <p:ph idx="1"/>
          </p:nvPr>
        </p:nvSpPr>
        <p:spPr>
          <a:xfrm>
            <a:off x="1403350" y="1639888"/>
            <a:ext cx="7283450" cy="452596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nb-NO" sz="2400" smtClean="0">
                <a:latin typeface="Arial" charset="0"/>
                <a:ea typeface="ＭＳ Ｐゴシック" pitchFamily="34" charset="-128"/>
                <a:cs typeface="Arial" charset="0"/>
              </a:rPr>
              <a:t>Bidra til at overgangsledigheten reduseres og</a:t>
            </a:r>
          </a:p>
          <a:p>
            <a:pPr eaLnBrk="1" hangingPunct="1">
              <a:buFont typeface="Arial" charset="0"/>
              <a:buNone/>
            </a:pPr>
            <a:r>
              <a:rPr lang="nb-NO" sz="2400" smtClean="0">
                <a:latin typeface="Arial" charset="0"/>
                <a:ea typeface="ＭＳ Ｐゴシック" pitchFamily="34" charset="-128"/>
                <a:cs typeface="Arial" charset="0"/>
              </a:rPr>
              <a:t>at flere av UiOs kandidater får relevante jobber</a:t>
            </a:r>
          </a:p>
          <a:p>
            <a:pPr eaLnBrk="1" hangingPunct="1"/>
            <a:endParaRPr lang="nb-NO" sz="200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nb-NO" sz="1800" smtClean="0">
                <a:latin typeface="Arial" charset="0"/>
                <a:ea typeface="ＭＳ Ｐゴシック" pitchFamily="34" charset="-128"/>
                <a:cs typeface="Arial" charset="0"/>
              </a:rPr>
              <a:t>Delmål 1: </a:t>
            </a:r>
            <a:r>
              <a:rPr lang="nb-NO" sz="1800" b="1" smtClean="0">
                <a:latin typeface="Arial" charset="0"/>
                <a:ea typeface="ＭＳ Ｐゴシック" pitchFamily="34" charset="-128"/>
                <a:cs typeface="Arial" charset="0"/>
              </a:rPr>
              <a:t>Orientering</a:t>
            </a:r>
            <a:r>
              <a:rPr lang="nb-NO" sz="1800" smtClean="0">
                <a:latin typeface="Arial" charset="0"/>
                <a:ea typeface="ＭＳ Ｐゴシック" pitchFamily="34" charset="-128"/>
                <a:cs typeface="Arial" charset="0"/>
              </a:rPr>
              <a:t> - få flere studenter til å begynne tidlig med</a:t>
            </a:r>
          </a:p>
          <a:p>
            <a:pPr eaLnBrk="1" hangingPunct="1">
              <a:buFont typeface="Arial" charset="0"/>
              <a:buNone/>
            </a:pPr>
            <a:r>
              <a:rPr lang="nb-NO" sz="1800" smtClean="0">
                <a:latin typeface="Arial" charset="0"/>
                <a:ea typeface="ＭＳ Ｐゴシック" pitchFamily="34" charset="-128"/>
                <a:cs typeface="Arial" charset="0"/>
              </a:rPr>
              <a:t>å reflektere over hva slags kompetanser de utvikler + orientere seg</a:t>
            </a:r>
          </a:p>
          <a:p>
            <a:pPr eaLnBrk="1" hangingPunct="1">
              <a:buFont typeface="Arial" charset="0"/>
              <a:buNone/>
            </a:pPr>
            <a:r>
              <a:rPr lang="nb-NO" sz="1800" smtClean="0">
                <a:latin typeface="Arial" charset="0"/>
                <a:ea typeface="ＭＳ Ｐゴシック" pitchFamily="34" charset="-128"/>
                <a:cs typeface="Arial" charset="0"/>
              </a:rPr>
              <a:t>mot arbeidslivet </a:t>
            </a:r>
          </a:p>
          <a:p>
            <a:pPr eaLnBrk="1" hangingPunct="1"/>
            <a:endParaRPr lang="nb-NO" sz="180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nb-NO" sz="1800" smtClean="0">
                <a:latin typeface="Arial" charset="0"/>
                <a:ea typeface="ＭＳ Ｐゴシック" pitchFamily="34" charset="-128"/>
                <a:cs typeface="Arial" charset="0"/>
              </a:rPr>
              <a:t>Delmål 2: </a:t>
            </a:r>
            <a:r>
              <a:rPr lang="nb-NO" sz="1800" b="1" smtClean="0">
                <a:latin typeface="Arial" charset="0"/>
                <a:ea typeface="ＭＳ Ｐゴシック" pitchFamily="34" charset="-128"/>
                <a:cs typeface="Arial" charset="0"/>
              </a:rPr>
              <a:t>Jobbsøking</a:t>
            </a:r>
            <a:r>
              <a:rPr lang="nb-NO" sz="1800" smtClean="0">
                <a:latin typeface="Arial" charset="0"/>
                <a:ea typeface="ＭＳ Ｐゴシック" pitchFamily="34" charset="-128"/>
                <a:cs typeface="Arial" charset="0"/>
              </a:rPr>
              <a:t> - bidra til at flere studenter får gode </a:t>
            </a:r>
          </a:p>
          <a:p>
            <a:pPr eaLnBrk="1" hangingPunct="1">
              <a:buFont typeface="Arial" charset="0"/>
              <a:buNone/>
            </a:pPr>
            <a:r>
              <a:rPr lang="nb-NO" sz="1800" smtClean="0">
                <a:latin typeface="Arial" charset="0"/>
                <a:ea typeface="ＭＳ Ｐゴシック" pitchFamily="34" charset="-128"/>
                <a:cs typeface="Arial" charset="0"/>
              </a:rPr>
              <a:t>jobbsøkerferdigheter og starter å søke i god tid før de er ferdige</a:t>
            </a:r>
          </a:p>
          <a:p>
            <a:pPr eaLnBrk="1" hangingPunct="1"/>
            <a:endParaRPr lang="nb-NO" smtClean="0">
              <a:latin typeface="Arial" charset="0"/>
              <a:cs typeface="Arial" charset="0"/>
            </a:endParaRPr>
          </a:p>
        </p:txBody>
      </p:sp>
      <p:pic>
        <p:nvPicPr>
          <p:cNvPr id="9220" name="Picture 2" descr="http://www.poolscuesspas.com/DART_BOAR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7200" y="5027613"/>
            <a:ext cx="222885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" descr="jobbsoekerkurs0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86575" y="5313363"/>
            <a:ext cx="21494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>
                <a:latin typeface="Arial" charset="0"/>
                <a:cs typeface="Arial" charset="0"/>
              </a:rPr>
              <a:t>Tilbakemeldinger fra studentene</a:t>
            </a:r>
          </a:p>
        </p:txBody>
      </p:sp>
      <p:sp>
        <p:nvSpPr>
          <p:cNvPr id="10244" name="Plassholder for innhold 2"/>
          <p:cNvSpPr>
            <a:spLocks noGrp="1"/>
          </p:cNvSpPr>
          <p:nvPr>
            <p:ph idx="1"/>
          </p:nvPr>
        </p:nvSpPr>
        <p:spPr>
          <a:xfrm>
            <a:off x="1403350" y="1700213"/>
            <a:ext cx="7283450" cy="452596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nb-NO" sz="1600" b="1" smtClean="0">
                <a:latin typeface="Arial" charset="0"/>
                <a:cs typeface="Arial" charset="0"/>
              </a:rPr>
              <a:t>Orienteringskurs for 2. semesters bachelorstudenter på program:</a:t>
            </a:r>
          </a:p>
          <a:p>
            <a:pPr>
              <a:buFont typeface="Arial" charset="0"/>
              <a:buNone/>
            </a:pPr>
            <a:endParaRPr lang="nb-NO" sz="1600" smtClean="0">
              <a:latin typeface="Arial" charset="0"/>
              <a:cs typeface="Arial" charset="0"/>
            </a:endParaRPr>
          </a:p>
          <a:p>
            <a:r>
              <a:rPr lang="nb-NO" sz="1400" smtClean="0">
                <a:latin typeface="Arial" charset="0"/>
                <a:cs typeface="Arial" charset="0"/>
              </a:rPr>
              <a:t>Veldig bra opplegg. Jeg har fått økt innsikt i mulighetene mine.</a:t>
            </a:r>
          </a:p>
          <a:p>
            <a:pPr>
              <a:buFont typeface="Arial" charset="0"/>
              <a:buNone/>
            </a:pPr>
            <a:endParaRPr lang="nb-NO" sz="1400" smtClean="0">
              <a:latin typeface="Arial" charset="0"/>
              <a:cs typeface="Arial" charset="0"/>
            </a:endParaRPr>
          </a:p>
          <a:p>
            <a:r>
              <a:rPr lang="nb-NO" sz="1400" smtClean="0">
                <a:latin typeface="Arial" charset="0"/>
                <a:cs typeface="Arial" charset="0"/>
              </a:rPr>
              <a:t>Veldig fint å ha muligheten til å stille spørsmål, for så å få konkrete svar med en gang.</a:t>
            </a:r>
          </a:p>
          <a:p>
            <a:pPr>
              <a:buFont typeface="Arial" charset="0"/>
              <a:buNone/>
            </a:pPr>
            <a:endParaRPr lang="nb-NO" sz="1400" smtClean="0">
              <a:latin typeface="Arial" charset="0"/>
              <a:cs typeface="Arial" charset="0"/>
            </a:endParaRPr>
          </a:p>
          <a:p>
            <a:r>
              <a:rPr lang="nb-NO" sz="1400" smtClean="0">
                <a:latin typeface="Arial" charset="0"/>
                <a:cs typeface="Arial" charset="0"/>
              </a:rPr>
              <a:t>Bra om generalist/spesialist-kompetansen!</a:t>
            </a:r>
          </a:p>
          <a:p>
            <a:pPr>
              <a:buFont typeface="Arial" charset="0"/>
              <a:buNone/>
            </a:pPr>
            <a:endParaRPr lang="nb-NO" sz="1400" smtClean="0">
              <a:latin typeface="Arial" charset="0"/>
              <a:cs typeface="Arial" charset="0"/>
            </a:endParaRPr>
          </a:p>
          <a:p>
            <a:r>
              <a:rPr lang="nb-NO" sz="1400" smtClean="0">
                <a:latin typeface="Arial" charset="0"/>
                <a:cs typeface="Arial" charset="0"/>
              </a:rPr>
              <a:t>Synes det var veldig bra med fokus på relevante jobber underveis og hvilke inngangsporter man har til dette. </a:t>
            </a:r>
          </a:p>
          <a:p>
            <a:pPr>
              <a:buFont typeface="Arial" charset="0"/>
              <a:buNone/>
            </a:pPr>
            <a:endParaRPr lang="nb-NO" sz="1400" smtClean="0">
              <a:latin typeface="Arial" charset="0"/>
              <a:cs typeface="Arial" charset="0"/>
            </a:endParaRPr>
          </a:p>
          <a:p>
            <a:r>
              <a:rPr lang="nb-NO" sz="1400" smtClean="0">
                <a:latin typeface="Arial" charset="0"/>
                <a:cs typeface="Arial" charset="0"/>
              </a:rPr>
              <a:t>Veldig interessant å få tips om hva slags holdning man burde ha til ting (f.eks når det gjelder planlegging vs. tilfeldigheter)</a:t>
            </a:r>
          </a:p>
          <a:p>
            <a:pPr>
              <a:buFont typeface="Arial" charset="0"/>
              <a:buNone/>
            </a:pPr>
            <a:endParaRPr lang="nb-NO" sz="1400" smtClean="0">
              <a:latin typeface="Arial" charset="0"/>
              <a:cs typeface="Arial" charset="0"/>
            </a:endParaRPr>
          </a:p>
          <a:p>
            <a:r>
              <a:rPr lang="nb-NO" sz="1400" smtClean="0">
                <a:latin typeface="Arial" charset="0"/>
                <a:cs typeface="Arial" charset="0"/>
              </a:rPr>
              <a:t>Veldig bra og veldig nødvendig. Nyttig for  å bli kvitt</a:t>
            </a:r>
          </a:p>
          <a:p>
            <a:pPr>
              <a:buFont typeface="Arial" charset="0"/>
              <a:buNone/>
            </a:pPr>
            <a:r>
              <a:rPr lang="nb-NO" sz="1400" smtClean="0">
                <a:latin typeface="Arial" charset="0"/>
                <a:cs typeface="Arial" charset="0"/>
              </a:rPr>
              <a:t>	 usikkerhet + få svar på spørsmål. Takk </a:t>
            </a:r>
            <a:r>
              <a:rPr lang="nb-NO" sz="1400" smtClean="0">
                <a:latin typeface="Arial" charset="0"/>
                <a:cs typeface="Arial" charset="0"/>
                <a:sym typeface="Wingdings" pitchFamily="2" charset="2"/>
              </a:rPr>
              <a:t></a:t>
            </a:r>
          </a:p>
          <a:p>
            <a:pPr>
              <a:buFont typeface="Arial" charset="0"/>
              <a:buNone/>
            </a:pPr>
            <a:endParaRPr lang="nb-NO" sz="1600" smtClean="0">
              <a:latin typeface="Arial" charset="0"/>
              <a:cs typeface="Arial" charset="0"/>
            </a:endParaRPr>
          </a:p>
          <a:p>
            <a:endParaRPr lang="nb-NO" sz="1400" smtClean="0">
              <a:latin typeface="Arial" charset="0"/>
              <a:cs typeface="Arial" charset="0"/>
            </a:endParaRPr>
          </a:p>
          <a:p>
            <a:endParaRPr lang="nb-NO" sz="1600" smtClean="0"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endParaRPr lang="nb-NO" sz="1600" smtClean="0"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endParaRPr lang="nb-NO" sz="16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>
                <a:latin typeface="Arial" charset="0"/>
                <a:cs typeface="Arial" charset="0"/>
              </a:rPr>
              <a:t>Fortsettelse tilbakemeldinger</a:t>
            </a:r>
          </a:p>
        </p:txBody>
      </p:sp>
      <p:sp>
        <p:nvSpPr>
          <p:cNvPr id="11267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nb-NO" sz="1600" b="1" smtClean="0">
                <a:latin typeface="Arial" charset="0"/>
                <a:cs typeface="Arial" charset="0"/>
              </a:rPr>
              <a:t>Jobbsøkerkurs på Karrieresenteret:</a:t>
            </a:r>
          </a:p>
          <a:p>
            <a:pPr>
              <a:buFont typeface="Arial" charset="0"/>
              <a:buNone/>
            </a:pPr>
            <a:endParaRPr lang="nb-NO" sz="2000" smtClean="0"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nb-NO" sz="1800" smtClean="0">
                <a:latin typeface="Arial" charset="0"/>
                <a:cs typeface="Arial" charset="0"/>
              </a:rPr>
              <a:t>	</a:t>
            </a:r>
          </a:p>
          <a:p>
            <a:pPr>
              <a:buFont typeface="Arial" charset="0"/>
              <a:buNone/>
            </a:pPr>
            <a:r>
              <a:rPr lang="nb-NO" sz="1800" smtClean="0">
                <a:latin typeface="Arial" charset="0"/>
                <a:cs typeface="Arial" charset="0"/>
              </a:rPr>
              <a:t>	”I dag har jeg vært på kurset i jobbsøking, jeg vil takke for gode tips. Jeg  kunne se hvilke feil jeg har gjort og hvordan jeg kunne rette på dem i min CV og søknad. Jeg har nå skrevet 4 søknader der jeg  brukte tips fra kurset, det var morsomt å ta kunnskapen fra kurset i bruk. Jeg ble veldig engasjert og synes at du klarte å engasjere og motivere alle. Før presentasjon hadde jeg et uklart bilde i hodet og du har fått meg til å se annerledes på ting  og motiverte meg til å sette i gang med jobbsøking.  Et mirakel! ”</a:t>
            </a:r>
          </a:p>
          <a:p>
            <a:endParaRPr lang="nb-NO" sz="1800" smtClean="0">
              <a:latin typeface="Arial" charset="0"/>
              <a:cs typeface="Arial" charset="0"/>
            </a:endParaRPr>
          </a:p>
          <a:p>
            <a:endParaRPr lang="nb-NO" sz="1800" smtClean="0"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endParaRPr lang="nb-NO" sz="1800" b="1" smtClean="0"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nb-NO" sz="1800" b="1" smtClean="0">
                <a:latin typeface="Arial" charset="0"/>
                <a:cs typeface="Arial" charset="0"/>
              </a:rPr>
              <a:t>Tilfredshet begge kurs </a:t>
            </a:r>
            <a:r>
              <a:rPr lang="nb-NO" sz="1800" smtClean="0">
                <a:latin typeface="Arial" charset="0"/>
                <a:cs typeface="Arial" charset="0"/>
              </a:rPr>
              <a:t>(skala 1-5):</a:t>
            </a:r>
            <a:r>
              <a:rPr lang="nb-NO" sz="1800" b="1" smtClean="0">
                <a:latin typeface="Arial" charset="0"/>
                <a:cs typeface="Arial" charset="0"/>
              </a:rPr>
              <a:t> 4,7</a:t>
            </a:r>
          </a:p>
          <a:p>
            <a:pPr>
              <a:buFont typeface="Arial" charset="0"/>
              <a:buNone/>
            </a:pPr>
            <a:r>
              <a:rPr lang="nb-NO" sz="1800" smtClean="0">
                <a:latin typeface="Arial" charset="0"/>
                <a:cs typeface="Arial" charset="0"/>
              </a:rPr>
              <a:t> </a:t>
            </a:r>
          </a:p>
          <a:p>
            <a:pPr>
              <a:buFont typeface="Arial" charset="0"/>
              <a:buNone/>
            </a:pPr>
            <a:endParaRPr lang="nb-NO" sz="1800" smtClean="0">
              <a:latin typeface="Arial" charset="0"/>
              <a:cs typeface="Arial" charset="0"/>
            </a:endParaRPr>
          </a:p>
        </p:txBody>
      </p:sp>
      <p:pic>
        <p:nvPicPr>
          <p:cNvPr id="11268" name="Picture 2" descr="http://www.sio.no/wps/wcm/connect/da32cd004ec030d198e2fea190f2442a/kurs-reflektere2.gif?MOD=AJPERES&amp;CACHEID=da32cd004ec030d198e2fea190f2442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3850" y="5170488"/>
            <a:ext cx="23622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3D render of two puzzle pieces connected Stock Photo - 33225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9150" y="5229225"/>
            <a:ext cx="1866900" cy="149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mtClean="0">
                <a:latin typeface="Arial" charset="0"/>
                <a:cs typeface="Arial" charset="0"/>
              </a:rPr>
              <a:t>Todelt modell:</a:t>
            </a:r>
          </a:p>
        </p:txBody>
      </p:sp>
      <p:sp>
        <p:nvSpPr>
          <p:cNvPr id="12292" name="Plassholder for innhold 2"/>
          <p:cNvSpPr>
            <a:spLocks noGrp="1"/>
          </p:cNvSpPr>
          <p:nvPr>
            <p:ph idx="1"/>
          </p:nvPr>
        </p:nvSpPr>
        <p:spPr>
          <a:xfrm>
            <a:off x="611188" y="1773238"/>
            <a:ext cx="3816350" cy="49688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nb-NO" sz="240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nb-NO" sz="2400" smtClean="0">
                <a:latin typeface="Arial" charset="0"/>
                <a:cs typeface="Arial" charset="0"/>
              </a:rPr>
              <a:t>1. Orienteringstilbud </a:t>
            </a:r>
          </a:p>
          <a:p>
            <a:pPr eaLnBrk="1" hangingPunct="1">
              <a:buFont typeface="Arial" charset="0"/>
              <a:buNone/>
            </a:pPr>
            <a:r>
              <a:rPr lang="nb-NO" sz="1600" smtClean="0">
                <a:latin typeface="Arial" charset="0"/>
                <a:cs typeface="Arial" charset="0"/>
              </a:rPr>
              <a:t>på fakultet/program</a:t>
            </a:r>
          </a:p>
          <a:p>
            <a:pPr eaLnBrk="1" hangingPunct="1">
              <a:buFontTx/>
              <a:buChar char="-"/>
            </a:pPr>
            <a:r>
              <a:rPr lang="nb-NO" sz="1600" smtClean="0">
                <a:latin typeface="Arial" charset="0"/>
                <a:cs typeface="Arial" charset="0"/>
              </a:rPr>
              <a:t>5 min info i forelesning 1. år </a:t>
            </a:r>
          </a:p>
          <a:p>
            <a:pPr eaLnBrk="1" hangingPunct="1">
              <a:buFontTx/>
              <a:buChar char="-"/>
            </a:pPr>
            <a:r>
              <a:rPr lang="nb-NO" sz="1600" smtClean="0">
                <a:latin typeface="Arial" charset="0"/>
                <a:cs typeface="Arial" charset="0"/>
              </a:rPr>
              <a:t>2-timers kurs i løpet av bachelor</a:t>
            </a:r>
          </a:p>
          <a:p>
            <a:pPr eaLnBrk="1" hangingPunct="1">
              <a:buFontTx/>
              <a:buChar char="-"/>
            </a:pPr>
            <a:r>
              <a:rPr lang="nb-NO" sz="1600" smtClean="0">
                <a:latin typeface="Arial" charset="0"/>
                <a:cs typeface="Arial" charset="0"/>
              </a:rPr>
              <a:t>15 min på info-møter for mastere</a:t>
            </a:r>
          </a:p>
          <a:p>
            <a:pPr eaLnBrk="1" hangingPunct="1">
              <a:buFontTx/>
              <a:buChar char="-"/>
            </a:pPr>
            <a:r>
              <a:rPr lang="nb-NO" sz="1600" smtClean="0">
                <a:latin typeface="Arial" charset="0"/>
                <a:cs typeface="Arial" charset="0"/>
              </a:rPr>
              <a:t>Møter med arbeidsgivere </a:t>
            </a:r>
          </a:p>
          <a:p>
            <a:pPr eaLnBrk="1" hangingPunct="1">
              <a:buFont typeface="Arial" charset="0"/>
              <a:buNone/>
            </a:pPr>
            <a:endParaRPr lang="nb-NO" sz="160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nb-NO" sz="160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nb-NO" sz="2400" smtClean="0">
                <a:latin typeface="Arial" charset="0"/>
                <a:cs typeface="Arial" charset="0"/>
              </a:rPr>
              <a:t>2. Jobbsøkingstilbud </a:t>
            </a:r>
          </a:p>
          <a:p>
            <a:pPr eaLnBrk="1" hangingPunct="1">
              <a:buFont typeface="Arial" charset="0"/>
              <a:buNone/>
            </a:pPr>
            <a:r>
              <a:rPr lang="nb-NO" sz="1600" smtClean="0">
                <a:latin typeface="Arial" charset="0"/>
                <a:cs typeface="Arial" charset="0"/>
              </a:rPr>
              <a:t>på Karrieresenteret</a:t>
            </a:r>
          </a:p>
          <a:p>
            <a:pPr eaLnBrk="1" hangingPunct="1">
              <a:buFontTx/>
              <a:buChar char="-"/>
            </a:pPr>
            <a:r>
              <a:rPr lang="nb-NO" sz="1600" smtClean="0">
                <a:latin typeface="Arial" charset="0"/>
                <a:cs typeface="Arial" charset="0"/>
              </a:rPr>
              <a:t>Jobbsøkerkurs, intervjukurs, </a:t>
            </a:r>
          </a:p>
          <a:p>
            <a:pPr eaLnBrk="1" hangingPunct="1">
              <a:buFont typeface="Arial" charset="0"/>
              <a:buNone/>
            </a:pPr>
            <a:r>
              <a:rPr lang="nb-NO" sz="1600" smtClean="0">
                <a:latin typeface="Arial" charset="0"/>
                <a:cs typeface="Arial" charset="0"/>
              </a:rPr>
              <a:t>	CV og søknads-drop in</a:t>
            </a:r>
          </a:p>
          <a:p>
            <a:pPr eaLnBrk="1" hangingPunct="1">
              <a:buFont typeface="Arial" charset="0"/>
              <a:buNone/>
            </a:pPr>
            <a:r>
              <a:rPr lang="nb-NO" sz="1600" smtClean="0">
                <a:latin typeface="Arial" charset="0"/>
                <a:cs typeface="Arial" charset="0"/>
              </a:rPr>
              <a:t>-	Møter med arbeidsgivere</a:t>
            </a:r>
          </a:p>
          <a:p>
            <a:pPr eaLnBrk="1" hangingPunct="1">
              <a:buFont typeface="Arial" charset="0"/>
              <a:buNone/>
            </a:pPr>
            <a:endParaRPr lang="nb-NO" sz="160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nb-NO" smtClean="0">
              <a:latin typeface="Arial" charset="0"/>
              <a:cs typeface="Arial" charset="0"/>
            </a:endParaRPr>
          </a:p>
        </p:txBody>
      </p:sp>
      <p:sp>
        <p:nvSpPr>
          <p:cNvPr id="12293" name="Plassholder for innhold 3"/>
          <p:cNvSpPr>
            <a:spLocks noGrp="1"/>
          </p:cNvSpPr>
          <p:nvPr>
            <p:ph sz="half" idx="4294967295"/>
          </p:nvPr>
        </p:nvSpPr>
        <p:spPr>
          <a:xfrm>
            <a:off x="4643438" y="2287588"/>
            <a:ext cx="4500562" cy="2725737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nb-NO" sz="1400" smtClean="0">
                <a:latin typeface="Arial" charset="0"/>
                <a:cs typeface="Arial" charset="0"/>
              </a:rPr>
              <a:t>- Kompetanse og jobbmuligheter med</a:t>
            </a:r>
          </a:p>
          <a:p>
            <a:pPr eaLnBrk="1" hangingPunct="1">
              <a:buFont typeface="Arial" charset="0"/>
              <a:buNone/>
            </a:pPr>
            <a:r>
              <a:rPr lang="nb-NO" sz="1400" smtClean="0">
                <a:latin typeface="Arial" charset="0"/>
                <a:cs typeface="Arial" charset="0"/>
              </a:rPr>
              <a:t>  akademiske utdanninger</a:t>
            </a:r>
          </a:p>
          <a:p>
            <a:pPr eaLnBrk="1" hangingPunct="1">
              <a:buFont typeface="Arial" charset="0"/>
              <a:buNone/>
            </a:pPr>
            <a:r>
              <a:rPr lang="nb-NO" sz="1400" smtClean="0">
                <a:latin typeface="Arial" charset="0"/>
                <a:cs typeface="Arial" charset="0"/>
              </a:rPr>
              <a:t>- Erfaringer, nettverk, personlige styrker</a:t>
            </a:r>
          </a:p>
          <a:p>
            <a:pPr eaLnBrk="1" hangingPunct="1">
              <a:buFont typeface="Arial" charset="0"/>
              <a:buNone/>
            </a:pPr>
            <a:r>
              <a:rPr lang="nb-NO" sz="1400" smtClean="0">
                <a:latin typeface="Arial" charset="0"/>
                <a:cs typeface="Arial" charset="0"/>
              </a:rPr>
              <a:t>  og motivasjon – for å finne retning og kvalifisere seg</a:t>
            </a:r>
          </a:p>
          <a:p>
            <a:pPr eaLnBrk="1" hangingPunct="1">
              <a:buFont typeface="Arial" charset="0"/>
              <a:buNone/>
            </a:pPr>
            <a:r>
              <a:rPr lang="nb-NO" sz="1400" smtClean="0">
                <a:latin typeface="Arial" charset="0"/>
                <a:cs typeface="Arial" charset="0"/>
              </a:rPr>
              <a:t>- Researchtips - jobber og relevante erfaringer</a:t>
            </a:r>
          </a:p>
          <a:p>
            <a:pPr eaLnBrk="1" hangingPunct="1">
              <a:buFont typeface="Arial" charset="0"/>
              <a:buNone/>
            </a:pPr>
            <a:r>
              <a:rPr lang="nb-NO" sz="1400" smtClean="0">
                <a:latin typeface="Arial" charset="0"/>
                <a:cs typeface="Arial" charset="0"/>
              </a:rPr>
              <a:t>- Spørsmål om studievalg og jobbmuligheter</a:t>
            </a:r>
          </a:p>
          <a:p>
            <a:pPr eaLnBrk="1" hangingPunct="1">
              <a:buFont typeface="Arial" charset="0"/>
              <a:buNone/>
            </a:pPr>
            <a:r>
              <a:rPr lang="nb-NO" sz="1400" smtClean="0">
                <a:latin typeface="Arial" charset="0"/>
                <a:cs typeface="Arial" charset="0"/>
              </a:rPr>
              <a:t>- Planlegging og håndtering av usikkerhet</a:t>
            </a:r>
          </a:p>
          <a:p>
            <a:pPr eaLnBrk="1" hangingPunct="1">
              <a:buFont typeface="Arial" charset="0"/>
              <a:buNone/>
            </a:pPr>
            <a:endParaRPr lang="nb-NO" sz="140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nb-NO" sz="1600" smtClean="0">
              <a:latin typeface="Arial" charset="0"/>
              <a:cs typeface="Arial" charset="0"/>
            </a:endParaRPr>
          </a:p>
        </p:txBody>
      </p:sp>
      <p:sp>
        <p:nvSpPr>
          <p:cNvPr id="12294" name="TekstSylinder 7"/>
          <p:cNvSpPr txBox="1">
            <a:spLocks noChangeArrowheads="1"/>
          </p:cNvSpPr>
          <p:nvPr/>
        </p:nvSpPr>
        <p:spPr bwMode="auto">
          <a:xfrm>
            <a:off x="4787900" y="5013325"/>
            <a:ext cx="3097213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nb-NO" sz="1400"/>
              <a:t>Kompetansekartlegging</a:t>
            </a:r>
          </a:p>
          <a:p>
            <a:pPr>
              <a:buFontTx/>
              <a:buChar char="-"/>
            </a:pPr>
            <a:r>
              <a:rPr lang="nb-NO" sz="1400"/>
              <a:t>Hvordan finne jobber</a:t>
            </a:r>
          </a:p>
          <a:p>
            <a:pPr>
              <a:buFontTx/>
              <a:buChar char="-"/>
            </a:pPr>
            <a:r>
              <a:rPr lang="nb-NO" sz="1400"/>
              <a:t>Ulike jobbsøkerstrategier</a:t>
            </a:r>
          </a:p>
          <a:p>
            <a:pPr>
              <a:buFontTx/>
              <a:buChar char="-"/>
            </a:pPr>
            <a:r>
              <a:rPr lang="nb-NO" sz="1400"/>
              <a:t>CV, søknad og intervju</a:t>
            </a:r>
          </a:p>
          <a:p>
            <a:endParaRPr lang="nb-NO"/>
          </a:p>
        </p:txBody>
      </p:sp>
      <p:sp>
        <p:nvSpPr>
          <p:cNvPr id="9" name="Pil høyre 8"/>
          <p:cNvSpPr/>
          <p:nvPr/>
        </p:nvSpPr>
        <p:spPr>
          <a:xfrm>
            <a:off x="4140200" y="2852738"/>
            <a:ext cx="360363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  <p:sp>
        <p:nvSpPr>
          <p:cNvPr id="11" name="Pil høyre 10"/>
          <p:cNvSpPr/>
          <p:nvPr/>
        </p:nvSpPr>
        <p:spPr>
          <a:xfrm>
            <a:off x="4211638" y="5229225"/>
            <a:ext cx="360362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mtClean="0">
                <a:latin typeface="Arial" charset="0"/>
                <a:cs typeface="Arial" charset="0"/>
              </a:rPr>
              <a:t>Partenes ansvar</a:t>
            </a:r>
          </a:p>
        </p:txBody>
      </p:sp>
      <p:sp>
        <p:nvSpPr>
          <p:cNvPr id="13315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nb-NO" sz="2000" b="1" smtClean="0">
                <a:latin typeface="Arial" charset="0"/>
                <a:cs typeface="Arial" charset="0"/>
              </a:rPr>
              <a:t>Karrieresenteret: </a:t>
            </a:r>
          </a:p>
          <a:p>
            <a:pPr eaLnBrk="1" hangingPunct="1">
              <a:buFontTx/>
              <a:buChar char="-"/>
            </a:pPr>
            <a:r>
              <a:rPr lang="nb-NO" sz="2000" smtClean="0">
                <a:latin typeface="Arial" charset="0"/>
                <a:cs typeface="Arial" charset="0"/>
              </a:rPr>
              <a:t>utvikling og gjennomføring av orienterings- og jobbsøkingstilbud</a:t>
            </a:r>
          </a:p>
          <a:p>
            <a:pPr eaLnBrk="1" hangingPunct="1">
              <a:buFontTx/>
              <a:buChar char="-"/>
            </a:pPr>
            <a:r>
              <a:rPr lang="nb-NO" sz="2000" smtClean="0">
                <a:latin typeface="Arial" charset="0"/>
                <a:cs typeface="Arial" charset="0"/>
              </a:rPr>
              <a:t>administrasjon og tilrettelegging av jobbsøkingstilbud</a:t>
            </a:r>
          </a:p>
          <a:p>
            <a:pPr eaLnBrk="1" hangingPunct="1">
              <a:buFont typeface="Arial" charset="0"/>
              <a:buNone/>
            </a:pPr>
            <a:endParaRPr lang="nb-NO" sz="200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nb-NO" sz="200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nb-NO" sz="2000" b="1" smtClean="0">
                <a:latin typeface="Arial" charset="0"/>
                <a:cs typeface="Arial" charset="0"/>
              </a:rPr>
              <a:t>Fakultet + program:</a:t>
            </a:r>
          </a:p>
          <a:p>
            <a:pPr eaLnBrk="1" hangingPunct="1">
              <a:buFontTx/>
              <a:buChar char="-"/>
            </a:pPr>
            <a:r>
              <a:rPr lang="nb-NO" sz="2000" smtClean="0">
                <a:latin typeface="Arial" charset="0"/>
                <a:cs typeface="Arial" charset="0"/>
              </a:rPr>
              <a:t>tilrettelegging, administrasjon, kommunikasjon og deltakelse - orienteringstilbudene</a:t>
            </a:r>
          </a:p>
          <a:p>
            <a:pPr eaLnBrk="1" hangingPunct="1">
              <a:buFontTx/>
              <a:buChar char="-"/>
            </a:pPr>
            <a:r>
              <a:rPr lang="nb-NO" sz="2000" smtClean="0">
                <a:latin typeface="Arial" charset="0"/>
                <a:cs typeface="Arial" charset="0"/>
              </a:rPr>
              <a:t>informasjon om jobbsøkingstilbud</a:t>
            </a:r>
          </a:p>
          <a:p>
            <a:pPr eaLnBrk="1" hangingPunct="1">
              <a:buFont typeface="Arial" charset="0"/>
              <a:buNone/>
            </a:pPr>
            <a:endParaRPr lang="nb-NO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nb-NO" smtClean="0">
              <a:latin typeface="Arial" charset="0"/>
              <a:cs typeface="Arial" charset="0"/>
            </a:endParaRPr>
          </a:p>
        </p:txBody>
      </p:sp>
      <p:pic>
        <p:nvPicPr>
          <p:cNvPr id="13316" name="Picture 2" descr="http://www.sosialhumanistene.no/giftering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0250" y="4918075"/>
            <a:ext cx="1955800" cy="182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z="3600" smtClean="0">
                <a:latin typeface="Arial" charset="0"/>
                <a:cs typeface="Arial" charset="0"/>
              </a:rPr>
              <a:t>Hva innebærer det for fakultetet?</a:t>
            </a:r>
          </a:p>
        </p:txBody>
      </p:sp>
      <p:sp>
        <p:nvSpPr>
          <p:cNvPr id="14339" name="Plassholder for innhold 2"/>
          <p:cNvSpPr>
            <a:spLocks noGrp="1"/>
          </p:cNvSpPr>
          <p:nvPr>
            <p:ph idx="1"/>
          </p:nvPr>
        </p:nvSpPr>
        <p:spPr>
          <a:xfrm>
            <a:off x="1403350" y="1782763"/>
            <a:ext cx="7283450" cy="4525962"/>
          </a:xfrm>
        </p:spPr>
        <p:txBody>
          <a:bodyPr/>
          <a:lstStyle/>
          <a:p>
            <a:pPr eaLnBrk="1" hangingPunct="1"/>
            <a:endParaRPr lang="nb-NO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nb-NO" sz="2000" smtClean="0">
                <a:latin typeface="Arial" charset="0"/>
                <a:cs typeface="Arial" charset="0"/>
              </a:rPr>
              <a:t>Kursene skal så langt det lar seg gjøre legges inn i forelesningsrekker, og alltid stå på studentenes timeplaner</a:t>
            </a:r>
          </a:p>
          <a:p>
            <a:pPr eaLnBrk="1" hangingPunct="1">
              <a:buFont typeface="Arial" charset="0"/>
              <a:buNone/>
            </a:pPr>
            <a:endParaRPr lang="nb-NO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nb-NO" sz="2000" smtClean="0">
                <a:latin typeface="Arial" charset="0"/>
                <a:cs typeface="Arial" charset="0"/>
              </a:rPr>
              <a:t>Ta ansvar for logistikk og tilrettelegging</a:t>
            </a:r>
          </a:p>
          <a:p>
            <a:pPr eaLnBrk="1" hangingPunct="1">
              <a:buFont typeface="Arial" charset="0"/>
              <a:buNone/>
            </a:pPr>
            <a:endParaRPr lang="nb-NO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nb-NO" sz="2000" smtClean="0">
                <a:latin typeface="Arial" charset="0"/>
                <a:cs typeface="Arial" charset="0"/>
              </a:rPr>
              <a:t>En fra studieadministrasjonen deltar på bachelor-kursene for å kunne svare på spørsmål knyttet til studievalg</a:t>
            </a:r>
          </a:p>
          <a:p>
            <a:pPr eaLnBrk="1" hangingPunct="1">
              <a:buFont typeface="Arial" charset="0"/>
              <a:buNone/>
            </a:pPr>
            <a:endParaRPr lang="nb-NO" sz="180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nb-NO" sz="1800" smtClean="0">
                <a:latin typeface="Arial" charset="0"/>
                <a:cs typeface="Arial" charset="0"/>
              </a:rPr>
              <a:t> </a:t>
            </a:r>
          </a:p>
          <a:p>
            <a:pPr eaLnBrk="1" hangingPunct="1">
              <a:buFont typeface="Arial" charset="0"/>
              <a:buNone/>
            </a:pPr>
            <a:endParaRPr lang="nb-NO" sz="1800" smtClean="0">
              <a:latin typeface="Arial" charset="0"/>
              <a:cs typeface="Arial" charset="0"/>
            </a:endParaRPr>
          </a:p>
        </p:txBody>
      </p:sp>
      <p:pic>
        <p:nvPicPr>
          <p:cNvPr id="14340" name="Picture 2" descr="http://www.lioncare.co.uk/Hand%20shake%20dreamstimeweb_72906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64350" y="5243513"/>
            <a:ext cx="2244725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z="3600" smtClean="0">
                <a:latin typeface="Arial" charset="0"/>
                <a:cs typeface="Arial" charset="0"/>
              </a:rPr>
              <a:t>Hva innebærer det for fakultetet?</a:t>
            </a:r>
          </a:p>
        </p:txBody>
      </p:sp>
      <p:sp>
        <p:nvSpPr>
          <p:cNvPr id="15363" name="Plassholder for innhold 2"/>
          <p:cNvSpPr>
            <a:spLocks noGrp="1"/>
          </p:cNvSpPr>
          <p:nvPr>
            <p:ph idx="1"/>
          </p:nvPr>
        </p:nvSpPr>
        <p:spPr>
          <a:xfrm>
            <a:off x="1403350" y="1782763"/>
            <a:ext cx="7283450" cy="4525962"/>
          </a:xfrm>
        </p:spPr>
        <p:txBody>
          <a:bodyPr/>
          <a:lstStyle/>
          <a:p>
            <a:pPr eaLnBrk="1" hangingPunct="1"/>
            <a:r>
              <a:rPr lang="nb-NO" sz="1800" smtClean="0">
                <a:latin typeface="Arial" charset="0"/>
                <a:cs typeface="Arial" charset="0"/>
              </a:rPr>
              <a:t>Sørge for informasjon til studenter + faglig og administrativt ansatte </a:t>
            </a:r>
          </a:p>
          <a:p>
            <a:pPr eaLnBrk="1" hangingPunct="1">
              <a:buFont typeface="Arial" charset="0"/>
              <a:buNone/>
            </a:pPr>
            <a:endParaRPr lang="nb-NO" sz="1800" smtClean="0">
              <a:latin typeface="Arial" charset="0"/>
              <a:cs typeface="Arial" charset="0"/>
            </a:endParaRPr>
          </a:p>
          <a:p>
            <a:pPr eaLnBrk="1" hangingPunct="1"/>
            <a:r>
              <a:rPr lang="nb-NO" sz="1800" smtClean="0">
                <a:latin typeface="Arial" charset="0"/>
                <a:cs typeface="Arial" charset="0"/>
              </a:rPr>
              <a:t>Stille med en dedikert person (+ back-up) som er kontaktpunkt for Karrieresenteret og har ansvar for at fakultetet overholder sin del av avtalen</a:t>
            </a:r>
          </a:p>
          <a:p>
            <a:pPr eaLnBrk="1" hangingPunct="1">
              <a:buFont typeface="Arial" charset="0"/>
              <a:buNone/>
            </a:pPr>
            <a:endParaRPr lang="nb-NO" sz="1800" smtClean="0">
              <a:latin typeface="Arial" charset="0"/>
              <a:cs typeface="Arial" charset="0"/>
            </a:endParaRPr>
          </a:p>
          <a:p>
            <a:pPr eaLnBrk="1" hangingPunct="1"/>
            <a:r>
              <a:rPr lang="nb-NO" sz="1800" smtClean="0">
                <a:latin typeface="Arial" charset="0"/>
                <a:cs typeface="Arial" charset="0"/>
              </a:rPr>
              <a:t>Ønskelig at programkonsulenter er med på ”sine”</a:t>
            </a:r>
          </a:p>
          <a:p>
            <a:pPr eaLnBrk="1" hangingPunct="1">
              <a:buFont typeface="Arial" charset="0"/>
              <a:buNone/>
            </a:pPr>
            <a:r>
              <a:rPr lang="nb-NO" sz="1800" smtClean="0">
                <a:latin typeface="Arial" charset="0"/>
                <a:cs typeface="Arial" charset="0"/>
              </a:rPr>
              <a:t>	studenters kurs – økt kontakt og kompetanse</a:t>
            </a:r>
          </a:p>
          <a:p>
            <a:pPr eaLnBrk="1" hangingPunct="1"/>
            <a:endParaRPr lang="nb-NO" sz="180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nb-NO" sz="180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nb-NO" sz="1800" smtClean="0">
                <a:latin typeface="Arial" charset="0"/>
                <a:cs typeface="Arial" charset="0"/>
              </a:rPr>
              <a:t> </a:t>
            </a:r>
          </a:p>
          <a:p>
            <a:pPr eaLnBrk="1" hangingPunct="1">
              <a:buFont typeface="Arial" charset="0"/>
              <a:buNone/>
            </a:pPr>
            <a:endParaRPr lang="nb-NO" sz="1800" smtClean="0">
              <a:latin typeface="Arial" charset="0"/>
              <a:cs typeface="Arial" charset="0"/>
            </a:endParaRPr>
          </a:p>
        </p:txBody>
      </p:sp>
      <p:pic>
        <p:nvPicPr>
          <p:cNvPr id="15364" name="Picture 4" descr="http://www.kesoco.no/web/DOKUMENTER_files/kontrakt-web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31050" y="5313363"/>
            <a:ext cx="1905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rrieresenteret-Kursmal">
  <a:themeElements>
    <a:clrScheme name="Karrieresenteret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512D44"/>
      </a:accent1>
      <a:accent2>
        <a:srgbClr val="CC2D30"/>
      </a:accent2>
      <a:accent3>
        <a:srgbClr val="E0E20C"/>
      </a:accent3>
      <a:accent4>
        <a:srgbClr val="3FBFFF"/>
      </a:accent4>
      <a:accent5>
        <a:srgbClr val="E58789"/>
      </a:accent5>
      <a:accent6>
        <a:srgbClr val="F8F878"/>
      </a:accent6>
      <a:hlink>
        <a:srgbClr val="512D44"/>
      </a:hlink>
      <a:folHlink>
        <a:srgbClr val="C597B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Karrieresenteret-Kursmal</Template>
  <TotalTime>1014</TotalTime>
  <Words>415</Words>
  <Application>Microsoft Office PowerPoint</Application>
  <PresentationFormat>Skjermfremvisning (4:3)</PresentationFormat>
  <Paragraphs>103</Paragraphs>
  <Slides>8</Slides>
  <Notes>8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3" baseType="lpstr">
      <vt:lpstr>Arial</vt:lpstr>
      <vt:lpstr>Calibri</vt:lpstr>
      <vt:lpstr>ＭＳ Ｐゴシック</vt:lpstr>
      <vt:lpstr>Wingdings</vt:lpstr>
      <vt:lpstr>Karrieresenteret-Kursmal</vt:lpstr>
      <vt:lpstr>Invitasjon til samarbeid</vt:lpstr>
      <vt:lpstr>Mål:</vt:lpstr>
      <vt:lpstr>Tilbakemeldinger fra studentene</vt:lpstr>
      <vt:lpstr>Fortsettelse tilbakemeldinger</vt:lpstr>
      <vt:lpstr>Todelt modell:</vt:lpstr>
      <vt:lpstr>Partenes ansvar</vt:lpstr>
      <vt:lpstr>Hva innebærer det for fakultetet?</vt:lpstr>
      <vt:lpstr>Hva innebærer det for fakultetet?</vt:lpstr>
    </vt:vector>
  </TitlesOfParts>
  <Company>Studentsamskipnaden i Oslo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kmidttun</dc:creator>
  <cp:lastModifiedBy>kmidttun</cp:lastModifiedBy>
  <cp:revision>76</cp:revision>
  <dcterms:created xsi:type="dcterms:W3CDTF">2011-11-04T12:56:15Z</dcterms:created>
  <dcterms:modified xsi:type="dcterms:W3CDTF">2011-12-13T08:36:47Z</dcterms:modified>
</cp:coreProperties>
</file>