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85" r:id="rId4"/>
    <p:sldId id="286" r:id="rId5"/>
    <p:sldId id="295" r:id="rId6"/>
    <p:sldId id="296" r:id="rId7"/>
    <p:sldId id="308" r:id="rId8"/>
    <p:sldId id="347" r:id="rId9"/>
    <p:sldId id="306" r:id="rId10"/>
    <p:sldId id="298" r:id="rId11"/>
    <p:sldId id="323" r:id="rId12"/>
    <p:sldId id="325" r:id="rId13"/>
    <p:sldId id="302" r:id="rId14"/>
    <p:sldId id="348" r:id="rId1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64" autoAdjust="0"/>
  </p:normalViewPr>
  <p:slideViewPr>
    <p:cSldViewPr>
      <p:cViewPr varScale="1">
        <p:scale>
          <a:sx n="81" d="100"/>
          <a:sy n="81" d="100"/>
        </p:scale>
        <p:origin x="-1354" y="-7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4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A397-F1AC-4A3E-8EC0-45AF7BED52A4}" type="datetimeFigureOut">
              <a:rPr lang="nb-NO" smtClean="0"/>
              <a:pPr/>
              <a:t>22.01.2013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006BA-4B83-4A15-8CA6-070D0071A1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41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-hem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xfrm>
            <a:off x="1187450" y="2420888"/>
            <a:ext cx="6934200" cy="1440160"/>
          </a:xfrm>
        </p:spPr>
        <p:txBody>
          <a:bodyPr/>
          <a:lstStyle/>
          <a:p>
            <a:pPr eaLnBrk="1" hangingPunct="1"/>
            <a:r>
              <a:rPr lang="nb-NO" sz="2800" dirty="0" smtClean="0"/>
              <a:t>Masterprogrammet ’</a:t>
            </a:r>
            <a:r>
              <a:rPr lang="en-US" sz="2800" dirty="0" smtClean="0"/>
              <a:t>Health Economics, Policy, and Management’ – </a:t>
            </a:r>
            <a:r>
              <a:rPr lang="en-US" sz="2800" dirty="0" err="1" smtClean="0"/>
              <a:t>eksempel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et </a:t>
            </a:r>
            <a:r>
              <a:rPr lang="en-US" sz="2800" dirty="0" err="1" smtClean="0"/>
              <a:t>tverrfaglig</a:t>
            </a:r>
            <a:r>
              <a:rPr lang="en-US" sz="2800" dirty="0" smtClean="0"/>
              <a:t> </a:t>
            </a:r>
            <a:r>
              <a:rPr lang="en-US" sz="2800" dirty="0" err="1" smtClean="0"/>
              <a:t>studietilbud</a:t>
            </a:r>
            <a:endParaRPr lang="nb-NO" sz="28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1258888" y="3717031"/>
            <a:ext cx="7315200" cy="1393131"/>
          </a:xfrm>
        </p:spPr>
        <p:txBody>
          <a:bodyPr/>
          <a:lstStyle/>
          <a:p>
            <a:pPr eaLnBrk="1" hangingPunct="1"/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b-NO" sz="1800" dirty="0" smtClean="0">
                <a:latin typeface="Arial" pitchFamily="34" charset="0"/>
                <a:cs typeface="Arial" pitchFamily="34" charset="0"/>
              </a:rPr>
              <a:t>Terje P. Hagen</a:t>
            </a:r>
          </a:p>
          <a:p>
            <a:pPr eaLnBrk="1" hangingPunct="1"/>
            <a:r>
              <a:rPr lang="nb-NO" sz="1800" dirty="0" smtClean="0"/>
              <a:t>Avdeling for helseledelse og helseøkonomi 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3) Masters’ </a:t>
            </a:r>
            <a:r>
              <a:rPr lang="nb-NO" dirty="0" err="1" smtClean="0"/>
              <a:t>degree</a:t>
            </a:r>
            <a:r>
              <a:rPr lang="nb-NO" dirty="0" smtClean="0"/>
              <a:t> in </a:t>
            </a:r>
            <a:r>
              <a:rPr lang="en-US" dirty="0" smtClean="0"/>
              <a:t>Health Economics, Policy, and Management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2 </a:t>
            </a:r>
            <a:r>
              <a:rPr lang="nb-NO" sz="2400" dirty="0" err="1" smtClean="0"/>
              <a:t>årig</a:t>
            </a:r>
            <a:r>
              <a:rPr lang="nb-NO" sz="2400" dirty="0" smtClean="0"/>
              <a:t> masterstudium</a:t>
            </a:r>
          </a:p>
          <a:p>
            <a:r>
              <a:rPr lang="nb-NO" sz="2400" dirty="0" smtClean="0"/>
              <a:t>Undervisningsspråk er engelsk</a:t>
            </a:r>
          </a:p>
          <a:p>
            <a:r>
              <a:rPr lang="nb-NO" sz="2000" dirty="0" smtClean="0"/>
              <a:t>Obligatoriske kurs </a:t>
            </a:r>
          </a:p>
          <a:p>
            <a:pPr lvl="1"/>
            <a:r>
              <a:rPr lang="nb-NO" sz="1800" dirty="0" smtClean="0"/>
              <a:t>Helseøkonomi- og politikk</a:t>
            </a:r>
          </a:p>
          <a:p>
            <a:pPr lvl="1"/>
            <a:r>
              <a:rPr lang="nb-NO" sz="1800" dirty="0" smtClean="0"/>
              <a:t>Ledelse</a:t>
            </a:r>
            <a:r>
              <a:rPr lang="nb-NO" sz="1800" baseline="0" dirty="0" smtClean="0"/>
              <a:t> og organisering</a:t>
            </a:r>
            <a:endParaRPr lang="nb-NO" sz="1800" dirty="0" smtClean="0"/>
          </a:p>
          <a:p>
            <a:pPr lvl="1"/>
            <a:r>
              <a:rPr lang="nb-NO" sz="1800" dirty="0" smtClean="0"/>
              <a:t>Medisin </a:t>
            </a:r>
          </a:p>
          <a:p>
            <a:pPr lvl="1"/>
            <a:r>
              <a:rPr lang="nb-NO" sz="1800" dirty="0" smtClean="0"/>
              <a:t>Metode/statistikk</a:t>
            </a:r>
          </a:p>
          <a:p>
            <a:r>
              <a:rPr lang="nb-NO" sz="2000" dirty="0" smtClean="0"/>
              <a:t>Valgfrie kurs (spesialisering)</a:t>
            </a:r>
          </a:p>
          <a:p>
            <a:pPr lvl="1"/>
            <a:r>
              <a:rPr lang="nb-NO" sz="1800" dirty="0" smtClean="0"/>
              <a:t>Eksempler</a:t>
            </a:r>
          </a:p>
          <a:p>
            <a:pPr lvl="2"/>
            <a:r>
              <a:rPr lang="nb-NO" sz="1600" dirty="0" smtClean="0"/>
              <a:t>Økonomisk evaluering</a:t>
            </a:r>
          </a:p>
          <a:p>
            <a:pPr lvl="2"/>
            <a:r>
              <a:rPr lang="nb-NO" sz="1600" dirty="0" smtClean="0"/>
              <a:t>Evidensbasert kunnskapsoppsummering </a:t>
            </a:r>
          </a:p>
          <a:p>
            <a:r>
              <a:rPr lang="nb-NO" sz="2000" dirty="0" err="1" smtClean="0"/>
              <a:t>Internship/utplassering</a:t>
            </a:r>
            <a:endParaRPr lang="nb-NO" sz="2000" dirty="0" smtClean="0"/>
          </a:p>
          <a:p>
            <a:r>
              <a:rPr lang="nb-NO" sz="2000" dirty="0" err="1" smtClean="0"/>
              <a:t>Thesis/masteroppgave</a:t>
            </a:r>
            <a:r>
              <a:rPr lang="nb-NO" sz="2000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ender studentene?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Offentlig sektor</a:t>
            </a:r>
          </a:p>
          <a:p>
            <a:pPr lvl="1"/>
            <a:r>
              <a:rPr lang="nb-NO" sz="1800" dirty="0" smtClean="0"/>
              <a:t>Helsedepartementet, Helsedirektoratet, Legemiddelverket</a:t>
            </a:r>
          </a:p>
          <a:p>
            <a:pPr lvl="1"/>
            <a:r>
              <a:rPr lang="nb-NO" sz="1800" dirty="0" smtClean="0"/>
              <a:t>Kommunal administrasjon</a:t>
            </a:r>
          </a:p>
          <a:p>
            <a:pPr lvl="1"/>
            <a:r>
              <a:rPr lang="nb-NO" sz="1800" dirty="0" smtClean="0"/>
              <a:t>Sykehus (forskning, utredning, rådgivere)</a:t>
            </a:r>
          </a:p>
          <a:p>
            <a:r>
              <a:rPr lang="nb-NO" sz="2000" dirty="0" smtClean="0"/>
              <a:t>Privat sektor</a:t>
            </a:r>
          </a:p>
          <a:p>
            <a:pPr lvl="1"/>
            <a:r>
              <a:rPr lang="nb-NO" sz="1800" dirty="0" smtClean="0"/>
              <a:t>Legemiddelindustri, konsulent</a:t>
            </a:r>
          </a:p>
          <a:p>
            <a:r>
              <a:rPr lang="nb-NO" sz="2000" dirty="0" smtClean="0"/>
              <a:t>Internasjonalt</a:t>
            </a:r>
          </a:p>
          <a:p>
            <a:pPr lvl="1"/>
            <a:r>
              <a:rPr lang="nb-NO" sz="1800" dirty="0" smtClean="0"/>
              <a:t>WHO, konsulentfirma, farmasøytisk industri</a:t>
            </a:r>
          </a:p>
          <a:p>
            <a:r>
              <a:rPr lang="nb-NO" sz="2000" dirty="0" smtClean="0"/>
              <a:t>Forskning</a:t>
            </a:r>
          </a:p>
          <a:p>
            <a:pPr lvl="1"/>
            <a:r>
              <a:rPr lang="nb-NO" sz="1800" dirty="0" err="1" smtClean="0"/>
              <a:t>Stipendater</a:t>
            </a:r>
            <a:endParaRPr lang="nb-NO" sz="1800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Tx/>
              <a:buNone/>
            </a:pPr>
            <a:r>
              <a:rPr lang="nb-NO" dirty="0" smtClean="0"/>
              <a:t>4) Planer</a:t>
            </a:r>
            <a:r>
              <a:rPr lang="nb-NO" baseline="0" dirty="0" smtClean="0"/>
              <a:t> for framtida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Double </a:t>
            </a:r>
            <a:r>
              <a:rPr lang="nb-NO" dirty="0" err="1" smtClean="0"/>
              <a:t>degree</a:t>
            </a:r>
            <a:r>
              <a:rPr lang="nb-NO" dirty="0" smtClean="0"/>
              <a:t> og etter hvert Joint </a:t>
            </a:r>
            <a:r>
              <a:rPr lang="nb-NO" dirty="0" err="1" smtClean="0"/>
              <a:t>degree</a:t>
            </a:r>
            <a:endParaRPr lang="nb-NO" dirty="0" smtClean="0"/>
          </a:p>
          <a:p>
            <a:pPr lvl="1"/>
            <a:r>
              <a:rPr lang="nb-NO" dirty="0" smtClean="0"/>
              <a:t>UiO,</a:t>
            </a:r>
            <a:r>
              <a:rPr lang="nb-NO" baseline="0" dirty="0" smtClean="0"/>
              <a:t> MCI, U </a:t>
            </a:r>
            <a:r>
              <a:rPr lang="nb-NO" baseline="0" smtClean="0"/>
              <a:t>i Bologna, </a:t>
            </a:r>
            <a:r>
              <a:rPr lang="nb-NO" baseline="0" dirty="0" smtClean="0"/>
              <a:t>Erasmus U</a:t>
            </a:r>
          </a:p>
          <a:p>
            <a:pPr lvl="1"/>
            <a:r>
              <a:rPr lang="nb-NO" baseline="0" dirty="0" smtClean="0"/>
              <a:t>Utdanning til globalt arbeidsmarked</a:t>
            </a:r>
          </a:p>
          <a:p>
            <a:pPr lvl="2"/>
            <a:r>
              <a:rPr lang="nb-NO" dirty="0" smtClean="0"/>
              <a:t>Bistandsorganisasjoner</a:t>
            </a:r>
          </a:p>
          <a:p>
            <a:pPr lvl="2"/>
            <a:r>
              <a:rPr lang="nb-NO" dirty="0" smtClean="0"/>
              <a:t>WHO/FN/EU</a:t>
            </a:r>
          </a:p>
          <a:p>
            <a:pPr lvl="2"/>
            <a:r>
              <a:rPr lang="nb-NO" dirty="0" smtClean="0"/>
              <a:t>Farmasøytisk</a:t>
            </a:r>
            <a:r>
              <a:rPr lang="nb-NO" baseline="0" dirty="0" smtClean="0"/>
              <a:t> industri</a:t>
            </a:r>
          </a:p>
          <a:p>
            <a:r>
              <a:rPr lang="nb-NO" dirty="0" err="1" smtClean="0">
                <a:hlinkClick r:id="rId2"/>
              </a:rPr>
              <a:t>www.eu-hem.eu</a:t>
            </a:r>
            <a:endParaRPr lang="nb-NO" dirty="0" smtClean="0"/>
          </a:p>
          <a:p>
            <a:r>
              <a:rPr lang="nb-NO" dirty="0" smtClean="0"/>
              <a:t>Bedre muligheter for spesialisering</a:t>
            </a:r>
          </a:p>
          <a:p>
            <a:endParaRPr lang="nb-NO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5)</a:t>
            </a:r>
            <a:r>
              <a:rPr lang="nb-NO" baseline="0" dirty="0" smtClean="0"/>
              <a:t> Utfordringer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 medisinske fakultet ved UiO: Først i Europa med fullverdig studietilbud innen helseledelse og helseøkonomi</a:t>
            </a:r>
          </a:p>
          <a:p>
            <a:pPr lvl="1"/>
            <a:r>
              <a:rPr lang="nb-NO" dirty="0" smtClean="0"/>
              <a:t>BA</a:t>
            </a:r>
          </a:p>
          <a:p>
            <a:pPr lvl="1"/>
            <a:r>
              <a:rPr lang="nb-NO" dirty="0" smtClean="0"/>
              <a:t>2 internasjonal mastergrader</a:t>
            </a:r>
          </a:p>
          <a:p>
            <a:pPr lvl="1"/>
            <a:r>
              <a:rPr lang="nb-NO" dirty="0" err="1" smtClean="0"/>
              <a:t>Executive</a:t>
            </a:r>
            <a:r>
              <a:rPr lang="nb-NO" dirty="0" smtClean="0"/>
              <a:t> master (</a:t>
            </a:r>
            <a:r>
              <a:rPr lang="nb-NO" dirty="0" err="1" smtClean="0"/>
              <a:t>MHA-programmet</a:t>
            </a:r>
            <a:r>
              <a:rPr lang="nb-NO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Utfordringene</a:t>
            </a:r>
          </a:p>
          <a:p>
            <a:pPr lvl="1"/>
            <a:r>
              <a:rPr lang="nb-NO" dirty="0" smtClean="0"/>
              <a:t>Emner brukt ved andre fakulteter</a:t>
            </a:r>
          </a:p>
          <a:p>
            <a:pPr lvl="2"/>
            <a:r>
              <a:rPr lang="nb-NO" dirty="0" smtClean="0"/>
              <a:t>Organisasjonspsykologi – ble tatt av programmet</a:t>
            </a:r>
          </a:p>
          <a:p>
            <a:pPr lvl="2"/>
            <a:r>
              <a:rPr lang="nb-NO" dirty="0" smtClean="0"/>
              <a:t>Helserett – betydelige svingninger i karaktersetting</a:t>
            </a:r>
          </a:p>
          <a:p>
            <a:pPr lvl="2">
              <a:buNone/>
            </a:pPr>
            <a:endParaRPr lang="nb-NO" dirty="0" smtClean="0"/>
          </a:p>
          <a:p>
            <a:pPr lvl="1"/>
            <a:r>
              <a:rPr lang="nb-NO" dirty="0" smtClean="0"/>
              <a:t>Rask oppbygging – lite ressurser</a:t>
            </a:r>
          </a:p>
          <a:p>
            <a:pPr lvl="2"/>
            <a:r>
              <a:rPr lang="nb-NO" dirty="0" smtClean="0"/>
              <a:t>’Heisemner’ – </a:t>
            </a:r>
            <a:r>
              <a:rPr lang="nb-NO" dirty="0" err="1" smtClean="0"/>
              <a:t>BA-studentene</a:t>
            </a:r>
            <a:r>
              <a:rPr lang="nb-NO" dirty="0" smtClean="0"/>
              <a:t> blir fremmedgjort</a:t>
            </a:r>
          </a:p>
          <a:p>
            <a:pPr lvl="2"/>
            <a:r>
              <a:rPr lang="nb-NO" dirty="0" smtClean="0"/>
              <a:t>Lav gjennomstrømning på BA (men god på MA-programmene)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A) Studieprogrammene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Tre program:</a:t>
            </a:r>
          </a:p>
          <a:p>
            <a:pPr lvl="1"/>
            <a:r>
              <a:rPr lang="nb-NO" dirty="0" smtClean="0"/>
              <a:t>Erfaringsbasert masterprogram i helseadministrasjon (1986)</a:t>
            </a:r>
          </a:p>
          <a:p>
            <a:pPr lvl="1"/>
            <a:r>
              <a:rPr lang="nb-NO" dirty="0" err="1" smtClean="0"/>
              <a:t>Bachelor</a:t>
            </a:r>
            <a:r>
              <a:rPr lang="nb-NO" dirty="0" smtClean="0"/>
              <a:t> i helseledelse- og helseøkonomi (2002)</a:t>
            </a:r>
          </a:p>
          <a:p>
            <a:pPr lvl="1"/>
            <a:r>
              <a:rPr lang="en-US" dirty="0" smtClean="0"/>
              <a:t>Master’s Degree in Health Economics, Policy, and Management (2005)</a:t>
            </a:r>
          </a:p>
          <a:p>
            <a:pPr lvl="1"/>
            <a:r>
              <a:rPr lang="en-US" dirty="0" err="1" smtClean="0"/>
              <a:t>Fra</a:t>
            </a:r>
            <a:r>
              <a:rPr lang="en-US" dirty="0" smtClean="0"/>
              <a:t> H-2013: European Master in Health Economics and Management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4213" y="838200"/>
            <a:ext cx="8002587" cy="1143000"/>
          </a:xfrm>
        </p:spPr>
        <p:txBody>
          <a:bodyPr/>
          <a:lstStyle/>
          <a:p>
            <a:r>
              <a:rPr lang="nb-NO" sz="3000" dirty="0" smtClean="0"/>
              <a:t>1) Masterstudiet i helseadministrasjon (MHA)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3679825"/>
          </a:xfrm>
        </p:spPr>
        <p:txBody>
          <a:bodyPr/>
          <a:lstStyle/>
          <a:p>
            <a:r>
              <a:rPr lang="nb-NO" sz="2400" dirty="0" smtClean="0"/>
              <a:t>1 ½ </a:t>
            </a:r>
            <a:r>
              <a:rPr lang="nb-NO" sz="2400" dirty="0" err="1" smtClean="0"/>
              <a:t>årig</a:t>
            </a:r>
            <a:r>
              <a:rPr lang="nb-NO" sz="2400" dirty="0" smtClean="0"/>
              <a:t> masterstudium (erfaringsbasert), 30 studenter</a:t>
            </a:r>
          </a:p>
          <a:p>
            <a:r>
              <a:rPr lang="nb-NO" sz="2400" dirty="0" smtClean="0"/>
              <a:t>Første kull i 1986</a:t>
            </a:r>
          </a:p>
          <a:p>
            <a:r>
              <a:rPr lang="nb-NO" sz="2400" dirty="0" smtClean="0"/>
              <a:t>Overordnede mål: </a:t>
            </a:r>
          </a:p>
          <a:p>
            <a:pPr lvl="1"/>
            <a:r>
              <a:rPr lang="nb-NO" sz="2000" dirty="0" smtClean="0"/>
              <a:t>”Gjennom studiet skal studentene utvikle ferdigheter som er nødvendige for å være leder i helsesektoren” </a:t>
            </a:r>
          </a:p>
          <a:p>
            <a:pPr lvl="1"/>
            <a:r>
              <a:rPr lang="nb-NO" sz="2000" dirty="0" smtClean="0"/>
              <a:t>Møtepunkt og samhandlingsarena for fagpersoner fra spesialisthelsetjenesten, primærhelsetjenesten og helseforvaltningen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13" y="930275"/>
          <a:ext cx="852646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8529043" imgH="4993057" progId="Excel.Sheet.8">
                  <p:embed/>
                </p:oleObj>
              </mc:Choice>
              <mc:Fallback>
                <p:oleObj r:id="rId4" imgW="8529043" imgH="49930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30275"/>
                        <a:ext cx="852646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undervises?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Ledelsesfag</a:t>
            </a:r>
          </a:p>
          <a:p>
            <a:pPr lvl="1"/>
            <a:r>
              <a:rPr lang="nb-NO" dirty="0" smtClean="0"/>
              <a:t>Ledelse (av og i klinikken)</a:t>
            </a:r>
          </a:p>
          <a:p>
            <a:pPr lvl="1"/>
            <a:r>
              <a:rPr lang="nb-NO" dirty="0" smtClean="0"/>
              <a:t>Ledelsespsykologi</a:t>
            </a:r>
          </a:p>
          <a:p>
            <a:pPr lvl="1"/>
            <a:r>
              <a:rPr lang="nb-NO" dirty="0" smtClean="0"/>
              <a:t>Helseøkonomi: Bedriftsøkonomi, samfunnsøkonomi</a:t>
            </a:r>
          </a:p>
          <a:p>
            <a:pPr lvl="1"/>
            <a:r>
              <a:rPr lang="nb-NO" dirty="0" smtClean="0"/>
              <a:t>Planlegging, kvalitet og sikkerhet (samfunnsmedisin)</a:t>
            </a:r>
          </a:p>
          <a:p>
            <a:pPr lvl="1"/>
            <a:r>
              <a:rPr lang="nb-NO" dirty="0" smtClean="0"/>
              <a:t>Helserett (jus)</a:t>
            </a:r>
          </a:p>
          <a:p>
            <a:r>
              <a:rPr lang="nb-NO" dirty="0" smtClean="0"/>
              <a:t>Metodefag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2) </a:t>
            </a:r>
            <a:r>
              <a:rPr lang="nb-NO" dirty="0" err="1" smtClean="0"/>
              <a:t>Bachelor</a:t>
            </a:r>
            <a:r>
              <a:rPr lang="nb-NO" dirty="0" smtClean="0"/>
              <a:t> i helseledelse og helseøkonomi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3-årig (180 ECTS)</a:t>
            </a:r>
          </a:p>
          <a:p>
            <a:r>
              <a:rPr lang="nb-NO" dirty="0" smtClean="0"/>
              <a:t>Første kull i 2002, påbygd med MA i 2005</a:t>
            </a:r>
          </a:p>
          <a:p>
            <a:r>
              <a:rPr lang="nb-NO" dirty="0" smtClean="0"/>
              <a:t>Opptaksramme i dag: 40 studenter</a:t>
            </a:r>
          </a:p>
          <a:p>
            <a:endParaRPr lang="nb-NO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Oppbygging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Tre faglige hovedpilarer</a:t>
            </a:r>
          </a:p>
          <a:p>
            <a:pPr lvl="1"/>
            <a:r>
              <a:rPr lang="nb-NO" dirty="0" smtClean="0"/>
              <a:t>Medisin (to emner – medisinsk grunnkunnskap/epidemiologi) </a:t>
            </a:r>
          </a:p>
          <a:p>
            <a:pPr lvl="1"/>
            <a:r>
              <a:rPr lang="nb-NO" dirty="0" smtClean="0"/>
              <a:t>Helseøkonomi </a:t>
            </a:r>
          </a:p>
          <a:p>
            <a:pPr lvl="2"/>
            <a:r>
              <a:rPr lang="nb-NO" dirty="0" smtClean="0"/>
              <a:t>Bedrifts-/foretaksøkonomi (regnskap, investeringsanalyser)</a:t>
            </a:r>
          </a:p>
          <a:p>
            <a:pPr lvl="2"/>
            <a:r>
              <a:rPr lang="nb-NO" dirty="0" smtClean="0"/>
              <a:t>Helseøkonomi (insentivsystemer, </a:t>
            </a:r>
            <a:r>
              <a:rPr lang="nb-NO" dirty="0" err="1" smtClean="0"/>
              <a:t>kostnads-nytte-analyser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Ledelse og organisering</a:t>
            </a:r>
          </a:p>
          <a:p>
            <a:pPr lvl="2"/>
            <a:r>
              <a:rPr lang="nb-NO" dirty="0" smtClean="0"/>
              <a:t>Helsesystemer</a:t>
            </a:r>
          </a:p>
          <a:p>
            <a:pPr lvl="2"/>
            <a:r>
              <a:rPr lang="nb-NO" dirty="0" smtClean="0"/>
              <a:t>Ledelsespsykologi, klinisk ledelse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Tilleggsemner: </a:t>
            </a:r>
          </a:p>
          <a:p>
            <a:pPr lvl="1"/>
            <a:r>
              <a:rPr lang="nb-NO" dirty="0" smtClean="0"/>
              <a:t>Statistikk </a:t>
            </a:r>
          </a:p>
          <a:p>
            <a:pPr lvl="1"/>
            <a:r>
              <a:rPr lang="nb-NO" dirty="0" smtClean="0"/>
              <a:t>Helserett</a:t>
            </a:r>
          </a:p>
          <a:p>
            <a:pPr lvl="1"/>
            <a:r>
              <a:rPr lang="nb-NO" dirty="0" smtClean="0"/>
              <a:t>Helseinformatikk</a:t>
            </a:r>
          </a:p>
          <a:p>
            <a:pPr lvl="1"/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549275"/>
            <a:ext cx="7984753" cy="935038"/>
          </a:xfrm>
        </p:spPr>
        <p:txBody>
          <a:bodyPr/>
          <a:lstStyle/>
          <a:p>
            <a:r>
              <a:rPr lang="nb-NO" dirty="0" smtClean="0"/>
              <a:t>Noen særpreg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1560" y="1412875"/>
            <a:ext cx="7920880" cy="4896445"/>
          </a:xfrm>
        </p:spPr>
        <p:txBody>
          <a:bodyPr>
            <a:normAutofit/>
          </a:bodyPr>
          <a:lstStyle/>
          <a:p>
            <a:r>
              <a:rPr lang="nb-NO" dirty="0" smtClean="0"/>
              <a:t>Attraktive løse emner/40-gruppe</a:t>
            </a:r>
          </a:p>
          <a:p>
            <a:pPr lvl="1"/>
            <a:r>
              <a:rPr lang="nb-NO" dirty="0" smtClean="0"/>
              <a:t>Vår   2012: ca 250 ”fremmede” studenter</a:t>
            </a:r>
          </a:p>
          <a:p>
            <a:r>
              <a:rPr lang="nb-NO" dirty="0" smtClean="0"/>
              <a:t>Bruker emner fra andre fakultet</a:t>
            </a:r>
          </a:p>
          <a:p>
            <a:pPr lvl="1"/>
            <a:r>
              <a:rPr lang="nb-NO" dirty="0" smtClean="0"/>
              <a:t>Helserett (</a:t>
            </a:r>
            <a:r>
              <a:rPr lang="nb-NO" dirty="0" err="1" smtClean="0"/>
              <a:t>obl</a:t>
            </a:r>
            <a:r>
              <a:rPr lang="nb-NO" dirty="0" smtClean="0"/>
              <a:t>) </a:t>
            </a:r>
          </a:p>
          <a:p>
            <a:pPr lvl="1"/>
            <a:r>
              <a:rPr lang="nb-NO" dirty="0" smtClean="0"/>
              <a:t>Økonomi (el)</a:t>
            </a:r>
          </a:p>
          <a:p>
            <a:pPr lvl="1"/>
            <a:r>
              <a:rPr lang="nb-NO" dirty="0" smtClean="0"/>
              <a:t>Informatikk (</a:t>
            </a:r>
            <a:r>
              <a:rPr lang="nb-NO" dirty="0" err="1" smtClean="0"/>
              <a:t>obl</a:t>
            </a:r>
            <a:r>
              <a:rPr lang="nb-NO" dirty="0" smtClean="0"/>
              <a:t>)</a:t>
            </a:r>
          </a:p>
          <a:p>
            <a:r>
              <a:rPr lang="nb-NO" dirty="0" smtClean="0"/>
              <a:t>Utvekslingsordning med Berkeley: 	</a:t>
            </a:r>
          </a:p>
          <a:p>
            <a:pPr lvl="1"/>
            <a:r>
              <a:rPr lang="nb-NO" dirty="0" smtClean="0"/>
              <a:t>11 studenter V-2012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-uio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med-uio-1</Template>
  <TotalTime>1474</TotalTime>
  <Words>432</Words>
  <Application>Microsoft Office PowerPoint</Application>
  <PresentationFormat>Skjermfremvisning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med-uio-1</vt:lpstr>
      <vt:lpstr>Microsoft Excel 97-2003 Worksheet</vt:lpstr>
      <vt:lpstr>Masterprogrammet ’Health Economics, Policy, and Management’ – eksempel på et tverrfaglig studietilbud</vt:lpstr>
      <vt:lpstr>A) Studieprogrammene</vt:lpstr>
      <vt:lpstr>1) Masterstudiet i helseadministrasjon (MHA)</vt:lpstr>
      <vt:lpstr>PowerPoint-presentasjon</vt:lpstr>
      <vt:lpstr>Hva undervises?</vt:lpstr>
      <vt:lpstr>2) Bachelor i helseledelse og helseøkonomi</vt:lpstr>
      <vt:lpstr>Oppbygging</vt:lpstr>
      <vt:lpstr>PowerPoint-presentasjon</vt:lpstr>
      <vt:lpstr>Noen særpreg</vt:lpstr>
      <vt:lpstr>3) Masters’ degree in Health Economics, Policy, and Management</vt:lpstr>
      <vt:lpstr>Hvor ender studentene?</vt:lpstr>
      <vt:lpstr>4) Planer for framtida</vt:lpstr>
      <vt:lpstr>5) Utfordringer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jancf</dc:creator>
  <cp:lastModifiedBy>Stine Øfsdahl</cp:lastModifiedBy>
  <cp:revision>176</cp:revision>
  <dcterms:created xsi:type="dcterms:W3CDTF">2010-08-14T17:59:12Z</dcterms:created>
  <dcterms:modified xsi:type="dcterms:W3CDTF">2013-01-22T11:11:26Z</dcterms:modified>
</cp:coreProperties>
</file>