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4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302" autoAdjust="0"/>
  </p:normalViewPr>
  <p:slideViewPr>
    <p:cSldViewPr>
      <p:cViewPr>
        <p:scale>
          <a:sx n="134" d="100"/>
          <a:sy n="134" d="100"/>
        </p:scale>
        <p:origin x="-954" y="366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Normert tid </c:v>
                </c:pt>
              </c:strCache>
            </c:strRef>
          </c:tx>
          <c:invertIfNegative val="0"/>
          <c:cat>
            <c:numRef>
              <c:f>'Ark1'!$A$2:$A$5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'Ark1'!$B$2:$B$5</c:f>
              <c:numCache>
                <c:formatCode>General</c:formatCode>
                <c:ptCount val="4"/>
                <c:pt idx="0">
                  <c:v>19</c:v>
                </c:pt>
                <c:pt idx="1">
                  <c:v>18</c:v>
                </c:pt>
                <c:pt idx="2">
                  <c:v>22</c:v>
                </c:pt>
                <c:pt idx="3">
                  <c:v>21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Normert tid + 1 år</c:v>
                </c:pt>
              </c:strCache>
            </c:strRef>
          </c:tx>
          <c:invertIfNegative val="0"/>
          <c:cat>
            <c:numRef>
              <c:f>'Ark1'!$A$2:$A$5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'Ark1'!$C$2:$C$5</c:f>
              <c:numCache>
                <c:formatCode>General</c:formatCode>
                <c:ptCount val="4"/>
                <c:pt idx="0">
                  <c:v>26</c:v>
                </c:pt>
                <c:pt idx="1">
                  <c:v>26</c:v>
                </c:pt>
                <c:pt idx="2">
                  <c:v>29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291776"/>
        <c:axId val="111293568"/>
      </c:barChart>
      <c:catAx>
        <c:axId val="11129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293568"/>
        <c:crosses val="autoZero"/>
        <c:auto val="1"/>
        <c:lblAlgn val="ctr"/>
        <c:lblOffset val="100"/>
        <c:noMultiLvlLbl val="0"/>
      </c:catAx>
      <c:valAx>
        <c:axId val="111293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291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Normert tid 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2007-kull</c:v>
                </c:pt>
                <c:pt idx="1">
                  <c:v>2008-kull</c:v>
                </c:pt>
                <c:pt idx="2">
                  <c:v>2009-kull</c:v>
                </c:pt>
                <c:pt idx="3">
                  <c:v>2010-kull</c:v>
                </c:pt>
                <c:pt idx="4">
                  <c:v>2011kull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20</c:v>
                </c:pt>
                <c:pt idx="1">
                  <c:v>22</c:v>
                </c:pt>
                <c:pt idx="2">
                  <c:v>24</c:v>
                </c:pt>
                <c:pt idx="3">
                  <c:v>30</c:v>
                </c:pt>
                <c:pt idx="4">
                  <c:v>30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Normert tid + 1 år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2007-kull</c:v>
                </c:pt>
                <c:pt idx="1">
                  <c:v>2008-kull</c:v>
                </c:pt>
                <c:pt idx="2">
                  <c:v>2009-kull</c:v>
                </c:pt>
                <c:pt idx="3">
                  <c:v>2010-kull</c:v>
                </c:pt>
                <c:pt idx="4">
                  <c:v>2011kull</c:v>
                </c:pt>
              </c:strCache>
            </c:strRef>
          </c:cat>
          <c:val>
            <c:numRef>
              <c:f>'Ark1'!$C$2:$C$6</c:f>
              <c:numCache>
                <c:formatCode>General</c:formatCode>
                <c:ptCount val="5"/>
                <c:pt idx="0">
                  <c:v>43</c:v>
                </c:pt>
                <c:pt idx="1">
                  <c:v>53</c:v>
                </c:pt>
                <c:pt idx="2">
                  <c:v>53</c:v>
                </c:pt>
                <c:pt idx="3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152512"/>
        <c:axId val="111162496"/>
      </c:barChart>
      <c:catAx>
        <c:axId val="111152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11162496"/>
        <c:crosses val="autoZero"/>
        <c:auto val="1"/>
        <c:lblAlgn val="ctr"/>
        <c:lblOffset val="100"/>
        <c:noMultiLvlLbl val="0"/>
      </c:catAx>
      <c:valAx>
        <c:axId val="11116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152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DBH- tall </c:v>
                </c:pt>
              </c:strCache>
            </c:strRef>
          </c:tx>
          <c:invertIfNegative val="0"/>
          <c:cat>
            <c:numRef>
              <c:f>'Ark1'!$A$2:$A$10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'Ark1'!$B$2:$B$10</c:f>
              <c:numCache>
                <c:formatCode>General</c:formatCode>
                <c:ptCount val="9"/>
                <c:pt idx="0">
                  <c:v>31.9</c:v>
                </c:pt>
                <c:pt idx="1">
                  <c:v>32.1</c:v>
                </c:pt>
                <c:pt idx="2">
                  <c:v>35.200000000000003</c:v>
                </c:pt>
                <c:pt idx="3">
                  <c:v>32.200000000000003</c:v>
                </c:pt>
                <c:pt idx="4">
                  <c:v>32.200000000000003</c:v>
                </c:pt>
                <c:pt idx="5">
                  <c:v>33.4</c:v>
                </c:pt>
                <c:pt idx="6">
                  <c:v>37.799999999999997</c:v>
                </c:pt>
                <c:pt idx="7">
                  <c:v>37.299999999999997</c:v>
                </c:pt>
                <c:pt idx="8">
                  <c:v>37.1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180416"/>
        <c:axId val="111202688"/>
      </c:barChart>
      <c:catAx>
        <c:axId val="111180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202688"/>
        <c:crosses val="autoZero"/>
        <c:auto val="1"/>
        <c:lblAlgn val="ctr"/>
        <c:lblOffset val="100"/>
        <c:noMultiLvlLbl val="0"/>
      </c:catAx>
      <c:valAx>
        <c:axId val="111202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180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96CA69-8CB8-6A47-82C3-6A0F2BDEBC7E}" type="datetime1">
              <a:rPr lang="nb-NO"/>
              <a:pPr>
                <a:defRPr/>
              </a:pPr>
              <a:t>04.09.2014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5F71D7-853D-3A46-93BE-6980DB6B9B3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03332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D453FA-84A3-5041-A796-F32BF5015898}" type="datetime1">
              <a:rPr lang="nb-NO"/>
              <a:pPr>
                <a:defRPr/>
              </a:pPr>
              <a:t>04.09.2014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C78934-67B8-7D4A-B59B-945A4C5A287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33332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63445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3057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3765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720A0-C6B9-44BC-9075-A642562A1CD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5227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782875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nb-NO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495771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182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9D5212-68F6-6B41-A628-5E94DE2543F3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995D52-AF4E-324C-BACA-ADD0742FA81A}" type="datetime1">
              <a:rPr lang="nb-NO"/>
              <a:pPr>
                <a:defRPr/>
              </a:pPr>
              <a:t>04.09.2014</a:t>
            </a:fld>
            <a:endParaRPr lang="nb-NO" dirty="0"/>
          </a:p>
        </p:txBody>
      </p:sp>
      <p:pic>
        <p:nvPicPr>
          <p:cNvPr id="1031" name="Picture 10" descr="UiO_Humanistiske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309562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Arial" charset="0"/>
                <a:ea typeface="Arial" charset="0"/>
                <a:cs typeface="Arial" charset="0"/>
              </a:rPr>
              <a:t>Oppfølging av studenter på HF</a:t>
            </a:r>
            <a:br>
              <a:rPr lang="nb-NO" dirty="0">
                <a:latin typeface="Arial" charset="0"/>
                <a:ea typeface="Arial" charset="0"/>
                <a:cs typeface="Arial" charset="0"/>
              </a:rPr>
            </a:br>
            <a:endParaRPr lang="nb-NO" dirty="0"/>
          </a:p>
        </p:txBody>
      </p:sp>
      <p:sp>
        <p:nvSpPr>
          <p:cNvPr id="15363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ea typeface="Arial" charset="0"/>
                <a:cs typeface="Arial" charset="0"/>
              </a:rPr>
              <a:t>Vet vi hva som funker?</a:t>
            </a:r>
            <a:endParaRPr lang="nb-NO" dirty="0">
              <a:latin typeface="Arial" charset="0"/>
              <a:ea typeface="Arial" charset="0"/>
              <a:cs typeface="Arial" charset="0"/>
            </a:endParaRPr>
          </a:p>
          <a:p>
            <a:pPr algn="r" eaLnBrk="1" hangingPunct="1"/>
            <a:endParaRPr lang="nb-NO" sz="1500" dirty="0" smtClean="0">
              <a:latin typeface="Arial" charset="0"/>
              <a:ea typeface="Arial" charset="0"/>
              <a:cs typeface="Arial" charset="0"/>
            </a:endParaRPr>
          </a:p>
          <a:p>
            <a:pPr algn="r" eaLnBrk="1" hangingPunct="1"/>
            <a:r>
              <a:rPr lang="nb-NO" sz="1500" dirty="0" smtClean="0">
                <a:latin typeface="Arial" charset="0"/>
                <a:ea typeface="Arial" charset="0"/>
                <a:cs typeface="Arial" charset="0"/>
              </a:rPr>
              <a:t>Gro Enerstvedt Smenes, seksjonssjef for studier</a:t>
            </a:r>
            <a:endParaRPr lang="nb-NO" sz="15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Fullføringsgrad for bachelorstudenter 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381186"/>
              </p:ext>
            </p:extLst>
          </p:nvPr>
        </p:nvGraphicFramePr>
        <p:xfrm>
          <a:off x="990600" y="1981200"/>
          <a:ext cx="7696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0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Fullføringsgrad for masterstudenter 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143121"/>
              </p:ext>
            </p:extLst>
          </p:nvPr>
        </p:nvGraphicFramePr>
        <p:xfrm>
          <a:off x="990600" y="1981200"/>
          <a:ext cx="7696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893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2060"/>
                </a:solidFill>
              </a:rPr>
              <a:t>Studiepoeng per student </a:t>
            </a:r>
            <a:endParaRPr lang="nb-NO" dirty="0">
              <a:solidFill>
                <a:srgbClr val="002060"/>
              </a:solidFill>
            </a:endParaRP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486488"/>
              </p:ext>
            </p:extLst>
          </p:nvPr>
        </p:nvGraphicFramePr>
        <p:xfrm>
          <a:off x="990600" y="1981200"/>
          <a:ext cx="7696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417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har vi prøvd?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827941"/>
            <a:ext cx="6934346" cy="389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42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 har bedt om hjelp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NIFU undersøker frafallstiltakene</a:t>
            </a:r>
          </a:p>
          <a:p>
            <a:r>
              <a:rPr lang="nb-NO" dirty="0" smtClean="0"/>
              <a:t>Kan det identifiseres suksesskriterier?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132857"/>
            <a:ext cx="3024336" cy="2592288"/>
          </a:xfrm>
        </p:spPr>
      </p:pic>
    </p:spTree>
    <p:extLst>
      <p:ext uri="{BB962C8B-B14F-4D97-AF65-F5344CB8AC3E}">
        <p14:creationId xmlns:p14="http://schemas.microsoft.com/office/powerpoint/2010/main" val="353751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Hvorfor?		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Dokumentere – egen hukommelse</a:t>
            </a:r>
          </a:p>
          <a:p>
            <a:r>
              <a:rPr lang="nb-NO" dirty="0"/>
              <a:t>Lære av </a:t>
            </a:r>
            <a:r>
              <a:rPr lang="nb-NO" dirty="0" smtClean="0"/>
              <a:t>eget arbeidet med hjelp </a:t>
            </a:r>
            <a:r>
              <a:rPr lang="nb-NO" dirty="0"/>
              <a:t>av </a:t>
            </a:r>
            <a:r>
              <a:rPr lang="nb-NO" dirty="0" smtClean="0"/>
              <a:t>et erfarent </a:t>
            </a:r>
            <a:r>
              <a:rPr lang="nb-NO" dirty="0"/>
              <a:t>blikk utenfra</a:t>
            </a:r>
          </a:p>
          <a:p>
            <a:r>
              <a:rPr lang="nb-NO" dirty="0" smtClean="0"/>
              <a:t>Kommunisere til omverdenen at vi har gjort noe (og er opptatt av dette og vil fortsette å gjøre noe)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3235511"/>
      </p:ext>
    </p:extLst>
  </p:cSld>
  <p:clrMapOvr>
    <a:masterClrMapping/>
  </p:clrMapOvr>
</p:sld>
</file>

<file path=ppt/theme/theme1.xml><?xml version="1.0" encoding="utf-8"?>
<a:theme xmlns:a="http://schemas.openxmlformats.org/drawingml/2006/main" name="HF.04.09.14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HF.04.09.14</Template>
  <TotalTime>0</TotalTime>
  <Words>87</Words>
  <Application>Microsoft Office PowerPoint</Application>
  <PresentationFormat>On-screen Show (4:3)</PresentationFormat>
  <Paragraphs>20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HF.04.09.14</vt:lpstr>
      <vt:lpstr>Oppfølging av studenter på HF </vt:lpstr>
      <vt:lpstr>Fullføringsgrad for bachelorstudenter </vt:lpstr>
      <vt:lpstr>Fullføringsgrad for masterstudenter </vt:lpstr>
      <vt:lpstr>Studiepoeng per student </vt:lpstr>
      <vt:lpstr>Hva har vi prøvd?</vt:lpstr>
      <vt:lpstr>Vi har bedt om hjelp</vt:lpstr>
      <vt:lpstr>Hvorfor?   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Oppfølging av studenter på HF </dc:title>
  <dc:creator>Anne Grete Grude</dc:creator>
  <cp:lastModifiedBy>Anne Grete Grude</cp:lastModifiedBy>
  <cp:revision>1</cp:revision>
  <cp:lastPrinted>2014-09-03T14:23:20Z</cp:lastPrinted>
  <dcterms:created xsi:type="dcterms:W3CDTF">2014-09-04T10:49:12Z</dcterms:created>
  <dcterms:modified xsi:type="dcterms:W3CDTF">2014-09-04T10:49:28Z</dcterms:modified>
</cp:coreProperties>
</file>