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ECF"/>
    <a:srgbClr val="ED1C24"/>
    <a:srgbClr val="E2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numRef>
              <c:f>Sheet1!$A$2:$A$6</c:f>
              <c:numCache>
                <c:formatCode>dd/mm/yyyy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Sheet1!$A$2:$A$6</c:f>
              <c:numCache>
                <c:formatCode>dd/mm/yyyy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019776"/>
        <c:axId val="33021312"/>
      </c:areaChart>
      <c:dateAx>
        <c:axId val="33019776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one"/>
        <c:crossAx val="33021312"/>
        <c:crosses val="autoZero"/>
        <c:auto val="1"/>
        <c:lblOffset val="100"/>
        <c:baseTimeUnit val="months"/>
      </c:dateAx>
      <c:valAx>
        <c:axId val="3302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1977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96E8-40B6-40E6-8DE0-66B933CFD1EA}" type="datetimeFigureOut">
              <a:rPr lang="nb-NO" smtClean="0"/>
              <a:pPr/>
              <a:t>06.11.2014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1560-47F9-43DF-9DC0-FF4F3D47FBB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10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E28F-6DC2-451B-95B6-CDD6E660F417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C29B-D52A-452D-9B5B-5AB99DAA46D6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C7FA-0F18-4AED-AF49-DB8B14FE002C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D0B3-AD9B-4045-95C0-E3ED507A3FD8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916C-9C3D-4529-9477-6A6CCB0C2A1E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6E03-D31C-4FA6-8DC7-81250ACA4195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517D-6BE0-4BD1-968C-F9170550F330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9E34-9ED2-4EEC-B149-7150E2E1CCE1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A0A3-C210-4194-A7F5-54FF5B22063A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42EA-81AB-4B0F-BF11-4CC4CE85F113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F6DC-D076-4720-9D25-9C0075896088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74-7EFB-4334-B9BA-807D51387623}" type="datetime1">
              <a:rPr lang="nb-NO" smtClean="0"/>
              <a:pPr/>
              <a:t>06.11.2014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BD07-FD3B-4422-ADD6-108E362EDF0D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152128"/>
          </a:xfrm>
        </p:spPr>
        <p:txBody>
          <a:bodyPr>
            <a:normAutofit/>
          </a:bodyPr>
          <a:lstStyle/>
          <a:p>
            <a:r>
              <a:rPr lang="nb-NO" sz="4500" b="1" dirty="0" smtClean="0">
                <a:solidFill>
                  <a:schemeClr val="tx2"/>
                </a:solidFill>
                <a:latin typeface="+mn-lt"/>
              </a:rPr>
              <a:t>Studentparlamentets handlingsplan</a:t>
            </a:r>
            <a:endParaRPr lang="nb-NO" sz="45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272808" cy="1872208"/>
          </a:xfrm>
        </p:spPr>
        <p:txBody>
          <a:bodyPr>
            <a:normAutofit lnSpcReduction="10000"/>
          </a:bodyPr>
          <a:lstStyle/>
          <a:p>
            <a:r>
              <a:rPr lang="nb-NO" b="1" dirty="0" smtClean="0">
                <a:solidFill>
                  <a:schemeClr val="tx2"/>
                </a:solidFill>
              </a:rPr>
              <a:t>Prioriteringer for utdanning 2014-2015</a:t>
            </a:r>
          </a:p>
          <a:p>
            <a:endParaRPr lang="nb-NO" sz="2000" b="1" dirty="0" smtClean="0">
              <a:solidFill>
                <a:schemeClr val="tx2"/>
              </a:solidFill>
            </a:endParaRPr>
          </a:p>
          <a:p>
            <a:endParaRPr lang="nb-NO" sz="2000" b="1" dirty="0">
              <a:solidFill>
                <a:schemeClr val="tx2"/>
              </a:solidFill>
            </a:endParaRPr>
          </a:p>
          <a:p>
            <a:r>
              <a:rPr lang="nb-NO" sz="2000" b="1" dirty="0" smtClean="0">
                <a:solidFill>
                  <a:schemeClr val="tx2"/>
                </a:solidFill>
              </a:rPr>
              <a:t>Marianne Andenæs, leder av Studentparlamentet ved UiO</a:t>
            </a:r>
            <a:endParaRPr lang="nb-NO" sz="2000" b="1" dirty="0" smtClean="0">
              <a:solidFill>
                <a:schemeClr val="tx2"/>
              </a:solidFill>
            </a:endParaRPr>
          </a:p>
          <a:p>
            <a:r>
              <a:rPr lang="nb-NO" sz="2000" b="1" dirty="0" smtClean="0">
                <a:solidFill>
                  <a:schemeClr val="tx2"/>
                </a:solidFill>
              </a:rPr>
              <a:t>Studiekomiteen </a:t>
            </a:r>
            <a:r>
              <a:rPr lang="nb-NO" sz="2000" b="1" dirty="0" smtClean="0">
                <a:solidFill>
                  <a:schemeClr val="tx2"/>
                </a:solidFill>
              </a:rPr>
              <a:t>06.11.14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005064"/>
            <a:ext cx="9144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2"/>
                </a:solidFill>
              </a:rPr>
              <a:t>Handlingsplanen 2014-2015</a:t>
            </a:r>
            <a:endParaRPr lang="nb-NO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3600401"/>
          </a:xfrm>
        </p:spPr>
        <p:txBody>
          <a:bodyPr>
            <a:normAutofit/>
          </a:bodyPr>
          <a:lstStyle/>
          <a:p>
            <a:r>
              <a:rPr lang="nb-NO" sz="2900" dirty="0" smtClean="0"/>
              <a:t>Studentparlamentets </a:t>
            </a:r>
            <a:r>
              <a:rPr lang="nb-NO" sz="2900" dirty="0"/>
              <a:t>p</a:t>
            </a:r>
            <a:r>
              <a:rPr lang="nb-NO" sz="2900" dirty="0" smtClean="0"/>
              <a:t>olitiske og organisatoriske prioriteringer for perioden</a:t>
            </a:r>
          </a:p>
          <a:p>
            <a:r>
              <a:rPr lang="nb-NO" sz="2900" dirty="0" smtClean="0"/>
              <a:t>Arbeidsinstruks for Arbeidsutvalget</a:t>
            </a:r>
          </a:p>
          <a:p>
            <a:r>
              <a:rPr lang="nb-NO" sz="2900" dirty="0" smtClean="0"/>
              <a:t>Vedtatt på handlingsplanseminaret på </a:t>
            </a:r>
            <a:r>
              <a:rPr lang="nb-NO" sz="2900" dirty="0" err="1" smtClean="0"/>
              <a:t>Sundvolden</a:t>
            </a:r>
            <a:r>
              <a:rPr lang="nb-NO" sz="2900" dirty="0" smtClean="0"/>
              <a:t> hotell 31. </a:t>
            </a:r>
            <a:r>
              <a:rPr lang="nb-NO" sz="2900" dirty="0" smtClean="0"/>
              <a:t>august</a:t>
            </a:r>
          </a:p>
          <a:p>
            <a:r>
              <a:rPr lang="nb-NO" sz="2900" dirty="0" smtClean="0"/>
              <a:t>Utfyllende politikk i Politisk plattform</a:t>
            </a:r>
          </a:p>
          <a:p>
            <a:r>
              <a:rPr lang="nb-NO" sz="2900" dirty="0" smtClean="0"/>
              <a:t>Kan leses på http://sp.uio.no</a:t>
            </a:r>
            <a:endParaRPr lang="nb-NO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60648"/>
            <a:ext cx="418680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200" b="1" dirty="0" smtClean="0"/>
              <a:t>Studentparlamentet </a:t>
            </a:r>
            <a:r>
              <a:rPr lang="nb-NO" sz="1200" b="1" dirty="0"/>
              <a:t>krever </a:t>
            </a:r>
            <a:endParaRPr lang="nb-NO" sz="1200" b="1" dirty="0" smtClean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dirty="0"/>
              <a:t>1a. at all norsk offentlig finansiert høyere utdanning skal være gratis. </a:t>
            </a:r>
          </a:p>
          <a:p>
            <a:pPr marL="0" indent="0">
              <a:buNone/>
            </a:pPr>
            <a:r>
              <a:rPr lang="nb-NO" sz="1200" dirty="0"/>
              <a:t>1b. minst 20 prosent studentrepresentasjon i alle kollegiale beslutningsdyktige organer ved UiO, også dekanmøtet. </a:t>
            </a:r>
          </a:p>
          <a:p>
            <a:pPr marL="0" indent="0">
              <a:buNone/>
            </a:pPr>
            <a:r>
              <a:rPr lang="nb-NO" sz="1200" dirty="0"/>
              <a:t>1c. en varig satsning på bedre opplæring i pedagogikk, didaktikk og digitale undervisningsmetoder for undervisere. </a:t>
            </a:r>
          </a:p>
          <a:p>
            <a:pPr marL="0" indent="0">
              <a:buNone/>
            </a:pPr>
            <a:r>
              <a:rPr lang="nb-NO" sz="1200" dirty="0"/>
              <a:t>1d. at UiO i samarbeid med studentene utvikler indikatorer som bedre gjenspeiler undervisningskvalitet og læringsmiljø. </a:t>
            </a:r>
          </a:p>
          <a:p>
            <a:pPr marL="0" indent="0">
              <a:buNone/>
            </a:pPr>
            <a:r>
              <a:rPr lang="nb-NO" sz="1200" dirty="0"/>
              <a:t>1e. automatisk begrunnelse på eksamen ved hele UiO. </a:t>
            </a:r>
          </a:p>
          <a:p>
            <a:pPr marL="0" indent="0">
              <a:buNone/>
            </a:pPr>
            <a:r>
              <a:rPr lang="nb-NO" sz="1200" dirty="0"/>
              <a:t>1f. økt bruk av varierte undervisnings- og evalueringsformer, som seminarundervisning, hjemmeoppgaver og muntlige fremføringer. </a:t>
            </a:r>
          </a:p>
          <a:p>
            <a:pPr marL="0" indent="0">
              <a:buNone/>
            </a:pPr>
            <a:r>
              <a:rPr lang="nb-NO" sz="1200" dirty="0"/>
              <a:t>1g. at studieprogrammene ved UiO i større grad må legge til rette for praktisk erfaring gjennom </a:t>
            </a:r>
            <a:r>
              <a:rPr lang="nb-NO" sz="1200" dirty="0" err="1"/>
              <a:t>internship</a:t>
            </a:r>
            <a:r>
              <a:rPr lang="nb-NO" sz="1200" dirty="0"/>
              <a:t>-ordninger og samarbeid med aktører i arbeidslivet hvor akkrediteringen skjer ved lønnet arbeid. </a:t>
            </a:r>
          </a:p>
          <a:p>
            <a:pPr marL="0" indent="0">
              <a:buNone/>
            </a:pPr>
            <a:r>
              <a:rPr lang="nb-NO" sz="1200" dirty="0"/>
              <a:t>1h. at UiO innfører økonomiske sanksjoner ved forsinket sensur hvor midlene skal øremerkes læringsmiljøtiltak. </a:t>
            </a:r>
            <a:endParaRPr lang="nb-NO" sz="1200" dirty="0" smtClean="0"/>
          </a:p>
          <a:p>
            <a:pPr marL="0" indent="0">
              <a:buNone/>
            </a:pPr>
            <a:r>
              <a:rPr lang="nb-NO" sz="1200" dirty="0"/>
              <a:t>1i. at UiO ser på alternative opptaksmuligheter ved flere studier. </a:t>
            </a:r>
          </a:p>
          <a:p>
            <a:pPr marL="0" indent="0">
              <a:buNone/>
            </a:pPr>
            <a:r>
              <a:rPr lang="nb-NO" sz="1200" dirty="0"/>
              <a:t>1j. at UiO innfører obligatoriske skrivekursseminar på relevante introduksjonsemner tilhørende bachelorgrader. Skriveseminarene skal avholdes i starten av semesteret, parallelt med eventuelt oppgaveseminar. </a:t>
            </a:r>
            <a:endParaRPr lang="nb-NO" sz="1200" dirty="0" smtClean="0"/>
          </a:p>
          <a:p>
            <a:pPr marL="0" indent="0">
              <a:buNone/>
            </a:pPr>
            <a:r>
              <a:rPr lang="nb-NO" sz="1200" dirty="0"/>
              <a:t>1k. et prøveprosjekt med et begrenset antall døgnåpne lesesaler på UiO. </a:t>
            </a:r>
          </a:p>
          <a:p>
            <a:pPr marL="0" indent="0">
              <a:buNone/>
            </a:pPr>
            <a:endParaRPr lang="nb-NO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645025" y="260648"/>
            <a:ext cx="4041775" cy="5400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200" dirty="0" smtClean="0"/>
              <a:t>1l</a:t>
            </a:r>
            <a:r>
              <a:rPr lang="nb-NO" sz="1200" dirty="0"/>
              <a:t>. vektleggende prøveforelesninger ved alle ansettelser til faste vitenskapelige stillinger. </a:t>
            </a:r>
          </a:p>
          <a:p>
            <a:pPr marL="0" indent="0">
              <a:buNone/>
            </a:pPr>
            <a:r>
              <a:rPr lang="nb-NO" sz="1200" dirty="0"/>
              <a:t>1m. at det innføres forskerlinjer på flere fakulteter, i tråd med muligheten de har på medisinsk fakultet. </a:t>
            </a:r>
          </a:p>
          <a:p>
            <a:pPr marL="0" indent="0">
              <a:buNone/>
            </a:pPr>
            <a:r>
              <a:rPr lang="nb-NO" sz="1200" dirty="0"/>
              <a:t>1n. at relevant og aktuell forskning i større grad skal </a:t>
            </a:r>
            <a:r>
              <a:rPr lang="nb-NO" sz="1200" dirty="0" err="1"/>
              <a:t>trekkest</a:t>
            </a:r>
            <a:r>
              <a:rPr lang="nb-NO" sz="1200" dirty="0"/>
              <a:t> inn i undervisningen. </a:t>
            </a:r>
          </a:p>
          <a:p>
            <a:pPr marL="0" indent="0">
              <a:buNone/>
            </a:pPr>
            <a:r>
              <a:rPr lang="nb-NO" sz="1200" dirty="0"/>
              <a:t>1o. at publiseringstakten i Open Access ved UiO øker. </a:t>
            </a:r>
          </a:p>
          <a:p>
            <a:pPr marL="0" indent="0">
              <a:buNone/>
            </a:pPr>
            <a:r>
              <a:rPr lang="nb-NO" sz="1200" dirty="0"/>
              <a:t>1p. at flere fakulteter tilbyr valgfrie </a:t>
            </a:r>
            <a:r>
              <a:rPr lang="nb-NO" sz="1200" dirty="0" err="1"/>
              <a:t>formidlingsemner</a:t>
            </a:r>
            <a:r>
              <a:rPr lang="nb-NO" sz="1200" dirty="0"/>
              <a:t>. </a:t>
            </a:r>
          </a:p>
          <a:p>
            <a:pPr marL="0" indent="0">
              <a:buNone/>
            </a:pPr>
            <a:r>
              <a:rPr lang="nb-NO" sz="1200" dirty="0"/>
              <a:t>1q. at UiO skal prioritere forskning på grønne, miljøvennlige og bærekraftige løsninger, og fase ut all oljeforskning. </a:t>
            </a:r>
          </a:p>
          <a:p>
            <a:pPr marL="0" indent="0">
              <a:buNone/>
            </a:pPr>
            <a:r>
              <a:rPr lang="nb-NO" sz="1200" dirty="0"/>
              <a:t>1r. </a:t>
            </a:r>
            <a:r>
              <a:rPr lang="nb-NO" sz="1200" dirty="0" err="1"/>
              <a:t>bysykkelstativer</a:t>
            </a:r>
            <a:r>
              <a:rPr lang="nb-NO" sz="1200" dirty="0"/>
              <a:t> på universitetets grunn. </a:t>
            </a:r>
          </a:p>
          <a:p>
            <a:pPr marL="0" indent="0">
              <a:buNone/>
            </a:pPr>
            <a:r>
              <a:rPr lang="nb-NO" sz="1200" dirty="0"/>
              <a:t>1s. innføring av reell kildesortering i alle bygg UiO disponerer. </a:t>
            </a:r>
          </a:p>
          <a:p>
            <a:pPr marL="0" indent="0">
              <a:buNone/>
            </a:pPr>
            <a:r>
              <a:rPr lang="nb-NO" sz="1200" dirty="0"/>
              <a:t>1t. at UiO styrker de etiske retningslinjer for fondsforvaltningen med tanke på miljø- og menneskerettighetshensyn. </a:t>
            </a:r>
          </a:p>
          <a:p>
            <a:pPr marL="0" indent="0">
              <a:buNone/>
            </a:pPr>
            <a:r>
              <a:rPr lang="nb-NO" sz="1200" dirty="0"/>
              <a:t>1u. en sentral instans for tilretteleggingssøknader, og at studenter med tilretteleggingsbehov av varig karakter ikke lenger skal måtte søke hvert semester. </a:t>
            </a:r>
          </a:p>
          <a:p>
            <a:pPr marL="0" indent="0">
              <a:buNone/>
            </a:pPr>
            <a:r>
              <a:rPr lang="nb-NO" sz="1200" dirty="0"/>
              <a:t>1v. tilbud om gratis norskundervisning til alle internasjonale studenter. </a:t>
            </a:r>
          </a:p>
          <a:p>
            <a:pPr marL="0" indent="0">
              <a:buNone/>
            </a:pPr>
            <a:r>
              <a:rPr lang="nb-NO" sz="1200" dirty="0"/>
              <a:t>1w. at all informasjon på UiOs websider blir publisert på norsk og engelsk. </a:t>
            </a:r>
          </a:p>
          <a:p>
            <a:pPr marL="0" indent="0">
              <a:buNone/>
            </a:pPr>
            <a:r>
              <a:rPr lang="nb-NO" sz="1200" dirty="0"/>
              <a:t>1x. at alle bachelorprogrammer har 30 frie studiepoeng i samme semester for å legge til rette for praksis, utveksling og tverrfaglighet. </a:t>
            </a:r>
          </a:p>
          <a:p>
            <a:pPr marL="0" indent="0">
              <a:buNone/>
            </a:pPr>
            <a:r>
              <a:rPr lang="nb-NO" sz="1200" dirty="0"/>
              <a:t>1y. at forhåndsgodkjenninger ved utveksling ikke må behandles på nytt ved endt utveksling. </a:t>
            </a:r>
          </a:p>
          <a:p>
            <a:pPr marL="0" indent="0">
              <a:buNone/>
            </a:pPr>
            <a:endParaRPr lang="nb-NO" sz="1200" b="1" dirty="0" smtClean="0"/>
          </a:p>
          <a:p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764704"/>
            <a:ext cx="7992888" cy="3528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Studentparlamentet skal </a:t>
            </a:r>
            <a:endParaRPr lang="nb-NO" b="1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2a. oversette grunndokumenter, primærinformasjon på nettsidene og kampanjemateriell til engelsk. </a:t>
            </a:r>
          </a:p>
          <a:p>
            <a:pPr marL="0" indent="0">
              <a:buNone/>
            </a:pPr>
            <a:r>
              <a:rPr lang="nb-NO" dirty="0"/>
              <a:t>2b. gi opplæring til studenttillitsvalgte i universitetets styrer, råd, komitéer og utvalg. </a:t>
            </a:r>
          </a:p>
          <a:p>
            <a:pPr marL="0" indent="0">
              <a:buNone/>
            </a:pPr>
            <a:r>
              <a:rPr lang="nb-NO" dirty="0"/>
              <a:t>2c. styrke kommunikasjonen mellom studenttillitsvalgte i ulike organer på UiO. </a:t>
            </a:r>
          </a:p>
          <a:p>
            <a:pPr marL="0" indent="0">
              <a:buNone/>
            </a:pPr>
            <a:r>
              <a:rPr lang="nb-NO" dirty="0"/>
              <a:t>2h. evaluere nytten av UiOs medlemskap i Norsk Studentorganisasjon (NSO). </a:t>
            </a:r>
          </a:p>
          <a:p>
            <a:pPr marL="0" indent="0">
              <a:buNone/>
            </a:pPr>
            <a:r>
              <a:rPr lang="nb-NO" dirty="0"/>
              <a:t>2e. gjennomgå </a:t>
            </a:r>
            <a:r>
              <a:rPr lang="nb-NO" dirty="0" err="1"/>
              <a:t>examen</a:t>
            </a:r>
            <a:r>
              <a:rPr lang="nb-NO" dirty="0"/>
              <a:t> </a:t>
            </a:r>
            <a:r>
              <a:rPr lang="nb-NO" dirty="0" err="1"/>
              <a:t>philosophicum</a:t>
            </a:r>
            <a:r>
              <a:rPr lang="nb-NO" dirty="0"/>
              <a:t> og komme med forslag til endringer og forbedringer av emnet. </a:t>
            </a:r>
          </a:p>
          <a:p>
            <a:pPr marL="0" indent="0">
              <a:buNone/>
            </a:pPr>
            <a:r>
              <a:rPr lang="nb-NO" dirty="0"/>
              <a:t>2d. starte et internasjonalt samarbeidsprosjekt med minst et utenlandsk studentdemokrati vedtatt av studentparlamentet. </a:t>
            </a:r>
          </a:p>
          <a:p>
            <a:pPr marL="0" indent="0">
              <a:buNone/>
            </a:pPr>
            <a:r>
              <a:rPr lang="nb-NO" dirty="0"/>
              <a:t>2f. jobbe aktivt for at Villa Eika skal bli sertifisert som Miljøfyrtårn. </a:t>
            </a:r>
          </a:p>
          <a:p>
            <a:pPr marL="0" indent="0">
              <a:buNone/>
            </a:pPr>
            <a:r>
              <a:rPr lang="nb-NO" dirty="0"/>
              <a:t>2g. når det er nødvendig, ansette en tolk til studentparlamentsmøter for å sikre full deltakelse av hver </a:t>
            </a:r>
            <a:r>
              <a:rPr lang="nb-NO" dirty="0" smtClean="0"/>
              <a:t>representant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032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704" y="19305"/>
            <a:ext cx="5054728" cy="1224136"/>
          </a:xfrm>
        </p:spPr>
        <p:txBody>
          <a:bodyPr>
            <a:normAutofit/>
          </a:bodyPr>
          <a:lstStyle/>
          <a:p>
            <a:pPr algn="ctr"/>
            <a:r>
              <a:rPr lang="nb-NO" sz="3200" dirty="0"/>
              <a:t>Studentparlamentet krever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19256" cy="521744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1e. automatisk begrunnelse på eksamen ved hele UiO.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1x. at alle </a:t>
            </a:r>
            <a:r>
              <a:rPr lang="nb-NO" dirty="0" smtClean="0"/>
              <a:t>bachelor-programmer </a:t>
            </a:r>
            <a:r>
              <a:rPr lang="nb-NO" dirty="0"/>
              <a:t>har 30 frie studiepoeng i samme semester for å legge til rette for praksis, utveksling og tverrfaglighet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/>
              <a:t>1y. at </a:t>
            </a:r>
            <a:r>
              <a:rPr lang="nb-NO" dirty="0" smtClean="0"/>
              <a:t>forhåndsgodkjenninger </a:t>
            </a:r>
            <a:r>
              <a:rPr lang="nb-NO" dirty="0"/>
              <a:t>ved </a:t>
            </a:r>
            <a:r>
              <a:rPr lang="nb-NO" dirty="0" smtClean="0"/>
              <a:t>utveksling </a:t>
            </a:r>
            <a:r>
              <a:rPr lang="nb-NO" dirty="0"/>
              <a:t>ikke må behandles på nytt ved endt utveksling. </a:t>
            </a:r>
          </a:p>
        </p:txBody>
      </p:sp>
    </p:spTree>
    <p:extLst>
      <p:ext uri="{BB962C8B-B14F-4D97-AF65-F5344CB8AC3E}">
        <p14:creationId xmlns:p14="http://schemas.microsoft.com/office/powerpoint/2010/main" val="269062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907704" y="19305"/>
            <a:ext cx="5054728" cy="1224136"/>
          </a:xfrm>
        </p:spPr>
        <p:txBody>
          <a:bodyPr>
            <a:normAutofit/>
          </a:bodyPr>
          <a:lstStyle/>
          <a:p>
            <a:pPr algn="ctr"/>
            <a:r>
              <a:rPr lang="nb-NO" sz="3200" dirty="0"/>
              <a:t>Studentparlamentet </a:t>
            </a:r>
            <a:r>
              <a:rPr lang="nb-NO" sz="3200" dirty="0" smtClean="0"/>
              <a:t>skal</a:t>
            </a:r>
            <a:endParaRPr lang="nb-NO" sz="3200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19256" cy="521744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2e. gjennomgå </a:t>
            </a:r>
            <a:r>
              <a:rPr lang="nb-NO" dirty="0" err="1"/>
              <a:t>examen</a:t>
            </a:r>
            <a:r>
              <a:rPr lang="nb-NO" dirty="0"/>
              <a:t> </a:t>
            </a:r>
            <a:r>
              <a:rPr lang="nb-NO" dirty="0" err="1"/>
              <a:t>philosophicum</a:t>
            </a:r>
            <a:r>
              <a:rPr lang="nb-NO" dirty="0"/>
              <a:t> og komme med forslag til endringer og forbedringer av emnet.</a:t>
            </a:r>
          </a:p>
        </p:txBody>
      </p:sp>
    </p:spTree>
    <p:extLst>
      <p:ext uri="{BB962C8B-B14F-4D97-AF65-F5344CB8AC3E}">
        <p14:creationId xmlns:p14="http://schemas.microsoft.com/office/powerpoint/2010/main" val="163054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4008" y="2276872"/>
          <a:ext cx="4041775" cy="323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1" name="Picture 10" descr="si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iontmal">
  <a:themeElements>
    <a:clrScheme name="Studentparlamentet">
      <a:dk1>
        <a:srgbClr val="595959"/>
      </a:dk1>
      <a:lt1>
        <a:srgbClr val="595959"/>
      </a:lt1>
      <a:dk2>
        <a:srgbClr val="FFFFFF"/>
      </a:dk2>
      <a:lt2>
        <a:srgbClr val="595959"/>
      </a:lt2>
      <a:accent1>
        <a:srgbClr val="3F3F3F"/>
      </a:accent1>
      <a:accent2>
        <a:srgbClr val="595959"/>
      </a:accent2>
      <a:accent3>
        <a:srgbClr val="19BECF"/>
      </a:accent3>
      <a:accent4>
        <a:srgbClr val="ED1C24"/>
      </a:accent4>
      <a:accent5>
        <a:srgbClr val="E9E5C3"/>
      </a:accent5>
      <a:accent6>
        <a:srgbClr val="797979"/>
      </a:accent6>
      <a:hlink>
        <a:srgbClr val="A5A5A5"/>
      </a:hlink>
      <a:folHlink>
        <a:srgbClr val="000000"/>
      </a:folHlink>
    </a:clrScheme>
    <a:fontScheme name="Studentparlament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Powerpiontmal</Template>
  <TotalTime>85</TotalTime>
  <Words>646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Powerpiontmal</vt:lpstr>
      <vt:lpstr>Studentparlamentets handlingsplan</vt:lpstr>
      <vt:lpstr>Handlingsplanen 2014-2015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Studentparlamentets handlingsplan</dc:title>
  <dc:creator>Runar Bjørkvik Mæland</dc:creator>
  <cp:lastModifiedBy>Runar Bjørkvik Mæland</cp:lastModifiedBy>
  <cp:revision>5</cp:revision>
  <dcterms:created xsi:type="dcterms:W3CDTF">2014-11-05T15:13:17Z</dcterms:created>
  <dcterms:modified xsi:type="dcterms:W3CDTF">2014-11-06T11:57:33Z</dcterms:modified>
</cp:coreProperties>
</file>