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73" r:id="rId4"/>
    <p:sldId id="258" r:id="rId5"/>
    <p:sldId id="279" r:id="rId6"/>
    <p:sldId id="259" r:id="rId7"/>
    <p:sldId id="278" r:id="rId8"/>
    <p:sldId id="260" r:id="rId9"/>
    <p:sldId id="280" r:id="rId10"/>
    <p:sldId id="261" r:id="rId11"/>
    <p:sldId id="263" r:id="rId12"/>
    <p:sldId id="267" r:id="rId13"/>
    <p:sldId id="266" r:id="rId14"/>
    <p:sldId id="264" r:id="rId15"/>
    <p:sldId id="265" r:id="rId16"/>
    <p:sldId id="268" r:id="rId17"/>
    <p:sldId id="269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DA1"/>
    <a:srgbClr val="C8F888"/>
    <a:srgbClr val="EEB0D9"/>
    <a:srgbClr val="FF9FDF"/>
    <a:srgbClr val="BB2FA7"/>
    <a:srgbClr val="3D8D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226" autoAdjust="0"/>
  </p:normalViewPr>
  <p:slideViewPr>
    <p:cSldViewPr>
      <p:cViewPr varScale="1">
        <p:scale>
          <a:sx n="94" d="100"/>
          <a:sy n="94" d="100"/>
        </p:scale>
        <p:origin x="-2124" y="-90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40AA8-91F8-4C25-82DF-FE31F5C11392}" type="datetimeFigureOut">
              <a:rPr lang="nb-NO" smtClean="0"/>
              <a:pPr/>
              <a:t>16.01.2014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720A0-C6B9-44BC-9075-A642562A1CD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560020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Nokuttilsynet</a:t>
            </a:r>
            <a:r>
              <a:rPr lang="nb-NO" baseline="0" dirty="0" smtClean="0"/>
              <a:t> og analyser i forbindelse med faglige prioriteringer gir et bilde av fragmentert studietilbud, små kull, lav gjennomføring </a:t>
            </a:r>
            <a:r>
              <a:rPr lang="nb-NO" baseline="0" dirty="0" err="1" smtClean="0"/>
              <a:t>osv</a:t>
            </a:r>
            <a:r>
              <a:rPr lang="nb-NO" baseline="0" dirty="0" smtClean="0"/>
              <a:t>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396920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Studentene kommer ikke</a:t>
            </a:r>
            <a:r>
              <a:rPr lang="nb-NO" baseline="0" dirty="0" smtClean="0"/>
              <a:t> for å ta hele grader, men for å ta noen fag, eller skaffe seg en tilleggskompetanse som ikke krever en hel BA- grad. Fakultetet oppretter derfor stadig nye årsenheter.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303133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842137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Vanskelig</a:t>
            </a:r>
            <a:r>
              <a:rPr lang="nb-NO" baseline="0" dirty="0" smtClean="0"/>
              <a:t> å få studenter i tale. Massiv innsats, ingen kommer.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627401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Vi analyserer akkurat nå de</a:t>
            </a:r>
            <a:r>
              <a:rPr lang="nb-NO" baseline="0" dirty="0" smtClean="0"/>
              <a:t> siste sammenstillingene av resultater.</a:t>
            </a:r>
          </a:p>
          <a:p>
            <a:r>
              <a:rPr lang="nb-NO" baseline="0" dirty="0" smtClean="0"/>
              <a:t>De viser at vi mister ca ¼ av studentene i begynnelsen av løpet også her.</a:t>
            </a:r>
          </a:p>
          <a:p>
            <a:r>
              <a:rPr lang="nb-NO" baseline="0" dirty="0" smtClean="0"/>
              <a:t>Vi har trodd at masteroppgaven var bøygen – men ser at dette ikke er akkurat sånn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pPr/>
              <a:t>16</a:t>
            </a:fld>
            <a:endParaRPr lang="nb-N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Stor</a:t>
            </a:r>
            <a:r>
              <a:rPr lang="nb-NO" baseline="0" dirty="0" smtClean="0"/>
              <a:t> innsats</a:t>
            </a:r>
          </a:p>
          <a:p>
            <a:r>
              <a:rPr lang="nb-NO" baseline="0" dirty="0" smtClean="0"/>
              <a:t>Små skritt i riktig retning</a:t>
            </a:r>
          </a:p>
          <a:p>
            <a:endParaRPr lang="nb-NO" baseline="0" dirty="0" smtClean="0"/>
          </a:p>
          <a:p>
            <a:r>
              <a:rPr lang="nb-NO" baseline="0" dirty="0" smtClean="0"/>
              <a:t>Koster satsningen mer enn den smaker</a:t>
            </a:r>
          </a:p>
          <a:p>
            <a:endParaRPr lang="nb-NO" baseline="0" dirty="0" smtClean="0"/>
          </a:p>
          <a:p>
            <a:r>
              <a:rPr lang="nb-NO" baseline="0" dirty="0" smtClean="0"/>
              <a:t>50% tar ingen studiepoeng førsteåret – hva gjør vi med denne gruppen? Hva er riktig innsats?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pPr/>
              <a:t>17</a:t>
            </a:fld>
            <a:endParaRPr lang="nb-N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pPr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712466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HF har størst frafall ved UiO</a:t>
            </a:r>
          </a:p>
          <a:p>
            <a:r>
              <a:rPr lang="nb-NO" dirty="0" smtClean="0"/>
              <a:t>Trekker ned snittet for hele</a:t>
            </a:r>
            <a:r>
              <a:rPr lang="nb-NO" baseline="0" dirty="0" smtClean="0"/>
              <a:t> institusjonen</a:t>
            </a:r>
          </a:p>
          <a:p>
            <a:r>
              <a:rPr lang="nb-NO" baseline="0" dirty="0" smtClean="0"/>
              <a:t>Vi vet at bedre oppfølging /bedre læringsmiljø er nøkkel til suksess</a:t>
            </a:r>
          </a:p>
          <a:p>
            <a:r>
              <a:rPr lang="nb-NO" baseline="0" dirty="0" smtClean="0"/>
              <a:t>Problemet har aller høyeste prioritet på HF</a:t>
            </a:r>
          </a:p>
          <a:p>
            <a:endParaRPr lang="nb-NO" baseline="0" dirty="0" smtClean="0"/>
          </a:p>
          <a:p>
            <a:r>
              <a:rPr lang="nb-NO" baseline="0" dirty="0" smtClean="0"/>
              <a:t>Men ingen </a:t>
            </a:r>
            <a:r>
              <a:rPr lang="nb-NO" baseline="0" dirty="0" err="1" smtClean="0"/>
              <a:t>quick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fix</a:t>
            </a:r>
            <a:endParaRPr lang="nb-NO" baseline="0" dirty="0" smtClean="0"/>
          </a:p>
          <a:p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Stort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7000, 70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Heterogent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IMK, ett sted, et par fag, to program, konsentrert aktivitet, vet hvor studentene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er, overskuer hva som skal til for å bygge godt læringsmiljø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ILOS, 10 språk, mange program, undervisning i mange lokaler, vanskeligere å få oversikt over hvilke faktorer som skal til for å bygge læringsmiljø, vanskeligere å nå fram til studentene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Mye mer krevende å operere i denne formen for pluralitet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Faglige 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prioriteringer i 2007: fikk ett bilde av frafallsproblematikken etter 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kvalitetsreformen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Virkelig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eyeopener</a:t>
            </a:r>
            <a:endParaRPr lang="nb-NO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Overtok som studiedekan da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Fant program med 29 studieretninger og 70% frafall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Begynte å gave for å få fram en situasjonsbeskrivelse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dirty="0" smtClean="0"/>
              <a:t>Dette</a:t>
            </a:r>
            <a:r>
              <a:rPr lang="nb-NO" baseline="0" dirty="0" smtClean="0"/>
              <a:t> pluss noen korte undersøkelser gir et bilde av at studentene har løs tilknytning til fakultetet, de vet hva de studerer men ikke hvor. </a:t>
            </a:r>
            <a:endParaRPr lang="nb-NO" baseline="0" dirty="0" smtClean="0"/>
          </a:p>
          <a:p>
            <a:r>
              <a:rPr lang="nb-NO" baseline="0" dirty="0" smtClean="0"/>
              <a:t>Studentene ante ikke hvilken program de studerte ved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305751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2008: første frafallsundersøkelse ved UiO,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program er med, 4 av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våre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nb-NO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Studentfrafall ved Det humanistiske- og det samfunnsvitenskapelige fakultet, Universitetet i Oslo 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undersøkelse av 8 studieprogram»</a:t>
            </a:r>
            <a:endParaRPr lang="nb-NO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Viser at HFs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bachelorprogram har et veldig stort 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frafall, mellom 50 og 70 %</a:t>
            </a:r>
            <a:endParaRPr lang="nb-NO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Bekrefter at godt læringsmiljø er avgjørende for å beholde studenter.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Trivsel og sosial integrering har stor betydning for studieløpet og er den viktigste enkeltfaktoren universitetet kan påvirke for å forhindre unødvendig frafall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Fadderordningen er en viktig nøkkel</a:t>
            </a:r>
            <a:endParaRPr lang="nb-NO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84054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Funn fra frafallsundersøkelsen</a:t>
            </a:r>
            <a:r>
              <a:rPr lang="nb-NO" baseline="0" dirty="0" smtClean="0"/>
              <a:t> </a:t>
            </a:r>
            <a:endParaRPr lang="nb-NO" baseline="0" dirty="0" smtClean="0"/>
          </a:p>
          <a:p>
            <a:r>
              <a:rPr lang="nb-NO" baseline="0" dirty="0" err="1" smtClean="0"/>
              <a:t>Mangefacettert</a:t>
            </a:r>
            <a:r>
              <a:rPr lang="nb-NO" baseline="0" dirty="0" smtClean="0"/>
              <a:t> bilde</a:t>
            </a:r>
          </a:p>
          <a:p>
            <a:r>
              <a:rPr lang="nb-NO" baseline="0" dirty="0" smtClean="0"/>
              <a:t>Ikke en forklaring</a:t>
            </a:r>
          </a:p>
          <a:p>
            <a:r>
              <a:rPr lang="nb-NO" baseline="0" dirty="0" smtClean="0"/>
              <a:t>Mange </a:t>
            </a:r>
            <a:r>
              <a:rPr lang="nb-NO" baseline="0" dirty="0" err="1" smtClean="0"/>
              <a:t>delforklaringer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584329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«Studieløp og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mobilitet- en undersøkelse blant BA-studenter ved UiO» 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Gjennomføring- og frafallsundersøkelse for alle studieprogram ved UiO, HF kommer dårlig ut.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Historie BA gjør det dårlig, og mister 70 % av studentene.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IAKHpilot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Viser størst frafall ved 1.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årsstudenter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547369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0" i="0" u="none" strike="noStrike" baseline="0" dirty="0" err="1" smtClean="0"/>
              <a:t>Uio</a:t>
            </a:r>
            <a:r>
              <a:rPr lang="nb-NO" sz="1200" b="0" i="0" u="none" strike="noStrike" baseline="0" dirty="0" smtClean="0"/>
              <a:t>-undersøkelsen viser at de som fullfører: </a:t>
            </a:r>
          </a:p>
          <a:p>
            <a:endParaRPr lang="nb-NO" sz="1200" b="0" i="0" u="none" strike="noStrike" baseline="0" dirty="0" smtClean="0"/>
          </a:p>
          <a:p>
            <a:r>
              <a:rPr lang="nb-NO" sz="1200" b="0" i="0" u="none" strike="noStrike" baseline="0" dirty="0" smtClean="0"/>
              <a:t>De bruker mer tid på studiene. </a:t>
            </a:r>
          </a:p>
          <a:p>
            <a:r>
              <a:rPr lang="nb-NO" sz="1200" b="0" i="0" u="none" strike="noStrike" baseline="0" dirty="0" smtClean="0"/>
              <a:t>De er mer på campus. </a:t>
            </a:r>
          </a:p>
          <a:p>
            <a:r>
              <a:rPr lang="nb-NO" sz="1200" b="0" i="0" u="none" strike="noStrike" baseline="0" dirty="0" smtClean="0"/>
              <a:t>De opplever i større grad at studieprogrammet de tok svarte til forventningene. </a:t>
            </a:r>
          </a:p>
          <a:p>
            <a:r>
              <a:rPr lang="nb-NO" sz="1200" b="0" i="0" u="none" strike="noStrike" baseline="0" dirty="0" smtClean="0"/>
              <a:t>De har utbytte av kontakt med medstudenter. </a:t>
            </a:r>
          </a:p>
          <a:p>
            <a:r>
              <a:rPr lang="nb-NO" sz="1200" b="0" i="0" u="none" strike="noStrike" baseline="0" dirty="0" smtClean="0"/>
              <a:t>De opprettholder kontakten med flere i faddergruppen. </a:t>
            </a:r>
          </a:p>
          <a:p>
            <a:r>
              <a:rPr lang="nb-NO" sz="1200" b="0" i="0" u="none" strike="noStrike" baseline="0" dirty="0" smtClean="0"/>
              <a:t>De har et nettverk både på og utenfor campus. </a:t>
            </a:r>
          </a:p>
          <a:p>
            <a:r>
              <a:rPr lang="nb-NO" sz="1200" b="0" i="0" u="none" strike="noStrike" baseline="0" dirty="0" smtClean="0"/>
              <a:t>De opplever at kontakten med medstudenter betyr noe for gjennomføringen. </a:t>
            </a:r>
          </a:p>
          <a:p>
            <a:r>
              <a:rPr lang="nb-NO" sz="1200" b="0" i="0" u="none" strike="noStrike" baseline="0" dirty="0" smtClean="0"/>
              <a:t>De er mye sikrere i valg av studieprogram. </a:t>
            </a:r>
          </a:p>
          <a:p>
            <a:r>
              <a:rPr lang="nb-NO" sz="1200" b="0" i="0" u="none" strike="noStrike" baseline="0" dirty="0" smtClean="0"/>
              <a:t>De har i større grad kontakt med vitenskapelig ansatte. </a:t>
            </a:r>
          </a:p>
          <a:p>
            <a:r>
              <a:rPr lang="nb-NO" sz="1200" b="0" i="0" u="none" strike="noStrike" baseline="0" dirty="0" smtClean="0"/>
              <a:t>De er mer fornøyd med det sosiale miljøet. </a:t>
            </a:r>
          </a:p>
          <a:p>
            <a:r>
              <a:rPr lang="nb-NO" sz="1200" b="0" i="0" u="none" strike="noStrike" baseline="0" dirty="0" smtClean="0"/>
              <a:t>De samarbeider mer med andre studenter om oppgaver og pensum.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98323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Kontakt med København;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Veldig tett oppfølging er det eneste som hjelper.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Frafallet fortsetter i andre og tredje året.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041516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Funn i læringsmiljøundersøkelse</a:t>
            </a:r>
            <a:r>
              <a:rPr lang="nb-NO" baseline="0" dirty="0" smtClean="0"/>
              <a:t> ved UiO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ctrTitle" sz="quarter"/>
          </p:nvPr>
        </p:nvSpPr>
        <p:spPr>
          <a:xfrm>
            <a:off x="1115616" y="2420888"/>
            <a:ext cx="7078216" cy="2007096"/>
          </a:xfrm>
        </p:spPr>
        <p:txBody>
          <a:bodyPr/>
          <a:lstStyle/>
          <a:p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/>
              <a:t/>
            </a:r>
            <a:br>
              <a:rPr lang="nb-NO" sz="3200" dirty="0"/>
            </a:br>
            <a:r>
              <a:rPr lang="nb-NO" sz="3200" dirty="0" smtClean="0">
                <a:solidFill>
                  <a:schemeClr val="tx1"/>
                </a:solidFill>
              </a:rPr>
              <a:t>Oppfølging av studenter ved HF: Hvor står vi og hvor går vi?  </a:t>
            </a:r>
            <a:r>
              <a:rPr lang="nb-NO" sz="3200" dirty="0" smtClean="0">
                <a:solidFill>
                  <a:schemeClr val="tx1"/>
                </a:solidFill>
              </a:rPr>
              <a:t> </a:t>
            </a:r>
            <a:br>
              <a:rPr lang="nb-NO" sz="3200" dirty="0" smtClean="0">
                <a:solidFill>
                  <a:schemeClr val="tx1"/>
                </a:solidFill>
              </a:rPr>
            </a:br>
            <a:r>
              <a:rPr lang="nb-NO" sz="3200" dirty="0" smtClean="0">
                <a:solidFill>
                  <a:schemeClr val="tx1"/>
                </a:solidFill>
              </a:rPr>
              <a:t>Gro Bjørnerud Mo, studiedekan</a:t>
            </a:r>
            <a:endParaRPr lang="nb-NO" sz="3200" dirty="0">
              <a:solidFill>
                <a:schemeClr val="tx1"/>
              </a:solidFill>
            </a:endParaRPr>
          </a:p>
        </p:txBody>
      </p:sp>
      <p:sp>
        <p:nvSpPr>
          <p:cNvPr id="13315" name="Subtitle 6"/>
          <p:cNvSpPr>
            <a:spLocks noGrp="1"/>
          </p:cNvSpPr>
          <p:nvPr>
            <p:ph type="subTitle" sz="quarter" idx="1"/>
          </p:nvPr>
        </p:nvSpPr>
        <p:spPr>
          <a:xfrm>
            <a:off x="2699792" y="5517232"/>
            <a:ext cx="6048672" cy="507504"/>
          </a:xfrm>
        </p:spPr>
        <p:txBody>
          <a:bodyPr/>
          <a:lstStyle/>
          <a:p>
            <a:pPr algn="r"/>
            <a:r>
              <a:rPr lang="nb-NO" sz="2400" dirty="0" smtClean="0">
                <a:solidFill>
                  <a:schemeClr val="bg2">
                    <a:lumMod val="75000"/>
                  </a:schemeClr>
                </a:solidFill>
              </a:rPr>
              <a:t>Studiekomiteen 16.01.14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6600" dirty="0" smtClean="0">
                <a:solidFill>
                  <a:srgbClr val="FF0000"/>
                </a:solidFill>
              </a:rPr>
              <a:t>2013</a:t>
            </a:r>
            <a:endParaRPr lang="nb-NO" sz="6600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</p:txBody>
      </p:sp>
      <p:sp>
        <p:nvSpPr>
          <p:cNvPr id="4" name="Ellipse 3"/>
          <p:cNvSpPr/>
          <p:nvPr/>
        </p:nvSpPr>
        <p:spPr bwMode="auto">
          <a:xfrm>
            <a:off x="1835696" y="1916832"/>
            <a:ext cx="1656184" cy="14785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NOKUT</a:t>
            </a:r>
            <a:endParaRPr kumimoji="0" lang="nb-NO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6012160" y="1939934"/>
            <a:ext cx="1656184" cy="14785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Faglige </a:t>
            </a:r>
            <a:r>
              <a:rPr kumimoji="0" lang="nb-NO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priorite</a:t>
            </a:r>
            <a:r>
              <a:rPr kumimoji="0" lang="nb-N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ringer </a:t>
            </a:r>
            <a:endParaRPr kumimoji="0" lang="nb-NO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" name="Pil ned 5"/>
          <p:cNvSpPr/>
          <p:nvPr/>
        </p:nvSpPr>
        <p:spPr bwMode="auto">
          <a:xfrm>
            <a:off x="2421472" y="3584312"/>
            <a:ext cx="484632" cy="978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7" name="Pil ned 6"/>
          <p:cNvSpPr/>
          <p:nvPr/>
        </p:nvSpPr>
        <p:spPr bwMode="auto">
          <a:xfrm>
            <a:off x="6597936" y="3573016"/>
            <a:ext cx="484632" cy="978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" name="Avrundet rektangel 7"/>
          <p:cNvSpPr/>
          <p:nvPr/>
        </p:nvSpPr>
        <p:spPr bwMode="auto">
          <a:xfrm>
            <a:off x="1835696" y="4797152"/>
            <a:ext cx="5832648" cy="122413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b="1" dirty="0" smtClean="0"/>
              <a:t>Fragmentert studietilbud, små kull, små fagmiljø, lav gjennomføring </a:t>
            </a:r>
            <a:endParaRPr kumimoji="0" lang="nb-NO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852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solidFill>
            <a:srgbClr val="C8F888"/>
          </a:solidFill>
        </p:spPr>
        <p:txBody>
          <a:bodyPr/>
          <a:lstStyle/>
          <a:p>
            <a:pPr marL="0" indent="0" algn="ctr">
              <a:buNone/>
            </a:pPr>
            <a:endParaRPr lang="nb-NO" sz="4400" dirty="0" smtClean="0"/>
          </a:p>
          <a:p>
            <a:pPr marL="0" indent="0" algn="ctr">
              <a:buNone/>
            </a:pPr>
            <a:r>
              <a:rPr lang="nb-NO" sz="6600" b="1" dirty="0" smtClean="0"/>
              <a:t>Hva har vi gjort? </a:t>
            </a:r>
            <a:endParaRPr lang="nb-NO" sz="6600" b="1" dirty="0"/>
          </a:p>
        </p:txBody>
      </p:sp>
    </p:spTree>
    <p:extLst>
      <p:ext uri="{BB962C8B-B14F-4D97-AF65-F5344CB8AC3E}">
        <p14:creationId xmlns:p14="http://schemas.microsoft.com/office/powerpoint/2010/main" xmlns="" val="93555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6600" dirty="0" smtClean="0">
                <a:solidFill>
                  <a:srgbClr val="FF0000"/>
                </a:solidFill>
              </a:rPr>
              <a:t>Etter 2007</a:t>
            </a:r>
            <a:endParaRPr lang="nb-NO" sz="6600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 smtClean="0"/>
              <a:t>Funnene i forrige runde med faglige prioriteringer førte til:</a:t>
            </a:r>
          </a:p>
          <a:p>
            <a:pPr marL="0" indent="0">
              <a:buNone/>
            </a:pPr>
            <a:endParaRPr lang="nb-NO" b="1" dirty="0" smtClean="0"/>
          </a:p>
          <a:p>
            <a:r>
              <a:rPr lang="nb-NO" b="1" dirty="0" smtClean="0"/>
              <a:t>bredere sammensatte BA-program</a:t>
            </a:r>
          </a:p>
          <a:p>
            <a:r>
              <a:rPr lang="nb-NO" b="1" dirty="0" smtClean="0"/>
              <a:t>tydeligere profil </a:t>
            </a:r>
          </a:p>
          <a:p>
            <a:r>
              <a:rPr lang="nb-NO" b="1" dirty="0" smtClean="0"/>
              <a:t>klarere progresjon</a:t>
            </a:r>
          </a:p>
          <a:p>
            <a:r>
              <a:rPr lang="nb-NO" b="1" dirty="0"/>
              <a:t>r</a:t>
            </a:r>
            <a:r>
              <a:rPr lang="nb-NO" b="1" dirty="0" smtClean="0"/>
              <a:t>elevante ferdigheter 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2920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6600" dirty="0">
                <a:solidFill>
                  <a:srgbClr val="FF0000"/>
                </a:solidFill>
              </a:rPr>
              <a:t>f</a:t>
            </a:r>
            <a:r>
              <a:rPr lang="nb-NO" sz="6600" dirty="0" smtClean="0">
                <a:solidFill>
                  <a:srgbClr val="FF0000"/>
                </a:solidFill>
              </a:rPr>
              <a:t>ra 2008</a:t>
            </a:r>
            <a:endParaRPr lang="nb-NO" sz="6600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b-NO" b="1" dirty="0" smtClean="0"/>
          </a:p>
          <a:p>
            <a:pPr marL="0" indent="0">
              <a:buNone/>
            </a:pPr>
            <a:r>
              <a:rPr lang="nb-NO" b="1" dirty="0" smtClean="0"/>
              <a:t>Fakultetet tilbyr stadig flere årsenheter i fag hvor vi allerede tilbyr en bachelorgrad</a:t>
            </a:r>
            <a:endParaRPr lang="nb-NO" b="1" dirty="0"/>
          </a:p>
        </p:txBody>
      </p:sp>
      <p:pic>
        <p:nvPicPr>
          <p:cNvPr id="3076" name="Picture 4" descr="C:\Users\chriskl\AppData\Local\Microsoft\Windows\Temporary Internet Files\Content.IE5\BFGK7JAA\MC900355143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4238" y="3992563"/>
            <a:ext cx="1830387" cy="181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71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6600" dirty="0" smtClean="0">
                <a:solidFill>
                  <a:srgbClr val="FF0000"/>
                </a:solidFill>
              </a:rPr>
              <a:t>2009</a:t>
            </a:r>
            <a:endParaRPr lang="nb-NO" sz="6600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b-NO" b="1" dirty="0" smtClean="0"/>
              <a:t> </a:t>
            </a:r>
          </a:p>
          <a:p>
            <a:pPr marL="0" indent="0">
              <a:buNone/>
            </a:pPr>
            <a:r>
              <a:rPr lang="nb-NO" b="1" dirty="0" smtClean="0"/>
              <a:t>Programmene ble flyttet ut på instituttene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1026" name="Picture 2" descr="C:\Users\chriskl\AppData\Local\Microsoft\Windows\Temporary Internet Files\Content.IE5\JSC4GTSX\MC900287162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645024"/>
            <a:ext cx="3813131" cy="258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699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6600" dirty="0" smtClean="0">
                <a:solidFill>
                  <a:srgbClr val="FF0000"/>
                </a:solidFill>
              </a:rPr>
              <a:t>2010/ 2011</a:t>
            </a:r>
            <a:endParaRPr lang="nb-NO" sz="6600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 smtClean="0"/>
              <a:t>Pilot:</a:t>
            </a:r>
          </a:p>
          <a:p>
            <a:pPr marL="0" indent="0">
              <a:buNone/>
            </a:pPr>
            <a:r>
              <a:rPr lang="nb-NO" b="1" dirty="0" smtClean="0"/>
              <a:t>Samtale med alle </a:t>
            </a:r>
            <a:r>
              <a:rPr lang="nb-NO" b="1" dirty="0" err="1" smtClean="0"/>
              <a:t>førsteårsstudenter</a:t>
            </a:r>
            <a:r>
              <a:rPr lang="nb-NO" b="1" dirty="0" smtClean="0"/>
              <a:t>. 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 dirty="0" smtClean="0"/>
              <a:t>Resultat: </a:t>
            </a:r>
          </a:p>
          <a:p>
            <a:pPr marL="0" indent="0">
              <a:buNone/>
            </a:pPr>
            <a:r>
              <a:rPr lang="nb-NO" b="1" dirty="0" smtClean="0"/>
              <a:t>De spesielt hjelpsomme</a:t>
            </a:r>
          </a:p>
          <a:p>
            <a:pPr marL="0" indent="0">
              <a:buNone/>
            </a:pPr>
            <a:r>
              <a:rPr lang="nb-NO" b="1" dirty="0" smtClean="0"/>
              <a:t>d</a:t>
            </a:r>
            <a:r>
              <a:rPr lang="nb-NO" b="1" dirty="0" smtClean="0"/>
              <a:t>ukket opp, det gjorde</a:t>
            </a:r>
          </a:p>
          <a:p>
            <a:pPr marL="0" indent="0">
              <a:buNone/>
            </a:pPr>
            <a:r>
              <a:rPr lang="nb-NO" b="1" dirty="0" smtClean="0"/>
              <a:t>o</a:t>
            </a:r>
            <a:r>
              <a:rPr lang="nb-NO" b="1" dirty="0" smtClean="0"/>
              <a:t>gså de som fikk</a:t>
            </a:r>
          </a:p>
          <a:p>
            <a:pPr marL="0" indent="0">
              <a:buNone/>
            </a:pPr>
            <a:r>
              <a:rPr lang="nb-NO" b="1" dirty="0" smtClean="0"/>
              <a:t>p</a:t>
            </a:r>
            <a:r>
              <a:rPr lang="nb-NO" b="1" dirty="0" smtClean="0"/>
              <a:t>ersonlig invitasjon </a:t>
            </a:r>
            <a:endParaRPr lang="nb-NO" b="1" dirty="0"/>
          </a:p>
        </p:txBody>
      </p:sp>
      <p:pic>
        <p:nvPicPr>
          <p:cNvPr id="2050" name="Picture 2" descr="C:\Users\chriskl\AppData\Local\Microsoft\Windows\Temporary Internet Files\Content.IE5\TIM5CPWB\MC90019656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56992"/>
            <a:ext cx="2952328" cy="308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866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800" dirty="0" smtClean="0">
                <a:solidFill>
                  <a:srgbClr val="FF0000"/>
                </a:solidFill>
              </a:rPr>
              <a:t>Innskjerping på </a:t>
            </a:r>
            <a:r>
              <a:rPr lang="nb-NO" sz="4800" dirty="0" smtClean="0">
                <a:solidFill>
                  <a:srgbClr val="FF0000"/>
                </a:solidFill>
              </a:rPr>
              <a:t>master</a:t>
            </a:r>
            <a:endParaRPr lang="nb-NO" sz="4800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Gjelder fra </a:t>
            </a:r>
            <a:r>
              <a:rPr lang="nb-NO" b="1" dirty="0" smtClean="0"/>
              <a:t>2010-kullet</a:t>
            </a:r>
          </a:p>
          <a:p>
            <a:r>
              <a:rPr lang="nb-NO" b="1" dirty="0" smtClean="0"/>
              <a:t>Instituttene forplikter  seg til å følge opp studentene gjennom hele studieløpet</a:t>
            </a:r>
            <a:r>
              <a:rPr lang="nb-NO" b="1" dirty="0" smtClean="0"/>
              <a:t> </a:t>
            </a:r>
            <a:endParaRPr lang="nb-NO" b="1" dirty="0" smtClean="0"/>
          </a:p>
          <a:p>
            <a:r>
              <a:rPr lang="nb-NO" b="1" dirty="0" smtClean="0"/>
              <a:t>Studentene må søke om et 5. og 6. semester på master </a:t>
            </a:r>
            <a:endParaRPr lang="nb-NO" b="1" dirty="0"/>
          </a:p>
          <a:p>
            <a:r>
              <a:rPr lang="nb-NO" b="1" dirty="0" smtClean="0"/>
              <a:t>Må levere en plan for videre </a:t>
            </a:r>
          </a:p>
          <a:p>
            <a:pPr marL="0" indent="0">
              <a:buNone/>
            </a:pPr>
            <a:r>
              <a:rPr lang="nb-NO" b="1" dirty="0" smtClean="0"/>
              <a:t>   arbeid som er undertegnet </a:t>
            </a:r>
          </a:p>
          <a:p>
            <a:pPr marL="0" indent="0">
              <a:buNone/>
            </a:pPr>
            <a:r>
              <a:rPr lang="nb-NO" b="1" dirty="0" smtClean="0"/>
              <a:t>   av veileder</a:t>
            </a:r>
            <a:endParaRPr lang="nb-NO" b="1" dirty="0"/>
          </a:p>
        </p:txBody>
      </p:sp>
      <p:pic>
        <p:nvPicPr>
          <p:cNvPr id="1028" name="Picture 4" descr="C:\Users\chriskl\AppData\Local\Microsoft\Windows\Temporary Internet Files\Content.IE5\JSC4GTSX\MC900404421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1123" y="3847856"/>
            <a:ext cx="2451357" cy="2240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971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r>
              <a:rPr lang="nb-NO" sz="6600" b="1" dirty="0" smtClean="0"/>
              <a:t>Hva har vi oppnådd? </a:t>
            </a:r>
            <a:endParaRPr lang="nb-NO" sz="6600" b="1" dirty="0"/>
          </a:p>
        </p:txBody>
      </p:sp>
    </p:spTree>
    <p:extLst>
      <p:ext uri="{BB962C8B-B14F-4D97-AF65-F5344CB8AC3E}">
        <p14:creationId xmlns:p14="http://schemas.microsoft.com/office/powerpoint/2010/main" xmlns="" val="52067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Studiepoeng per student, DBH-tall</a:t>
            </a:r>
            <a:endParaRPr lang="nb-NO" sz="3600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4800" b="1" dirty="0">
                <a:solidFill>
                  <a:srgbClr val="FF0000"/>
                </a:solidFill>
              </a:rPr>
              <a:t>2005</a:t>
            </a:r>
            <a:r>
              <a:rPr lang="nb-NO" sz="4800" dirty="0"/>
              <a:t>: 31,9 </a:t>
            </a:r>
          </a:p>
          <a:p>
            <a:pPr marL="0" indent="0">
              <a:buNone/>
            </a:pPr>
            <a:r>
              <a:rPr lang="nb-NO" sz="4800" b="1" dirty="0">
                <a:solidFill>
                  <a:srgbClr val="FF0000"/>
                </a:solidFill>
              </a:rPr>
              <a:t>2006</a:t>
            </a:r>
            <a:r>
              <a:rPr lang="nb-NO" sz="4800" dirty="0"/>
              <a:t>: 32,1</a:t>
            </a:r>
          </a:p>
          <a:p>
            <a:pPr marL="0" indent="0">
              <a:buNone/>
            </a:pPr>
            <a:r>
              <a:rPr lang="nb-NO" sz="4800" b="1" dirty="0">
                <a:solidFill>
                  <a:srgbClr val="FF0000"/>
                </a:solidFill>
              </a:rPr>
              <a:t>2007</a:t>
            </a:r>
            <a:r>
              <a:rPr lang="nb-NO" sz="4800" dirty="0"/>
              <a:t>: 35,2</a:t>
            </a:r>
          </a:p>
          <a:p>
            <a:pPr marL="0" indent="0">
              <a:buNone/>
            </a:pPr>
            <a:r>
              <a:rPr lang="nb-NO" sz="4800" b="1" dirty="0">
                <a:solidFill>
                  <a:srgbClr val="FF0000"/>
                </a:solidFill>
              </a:rPr>
              <a:t>2008</a:t>
            </a:r>
            <a:r>
              <a:rPr lang="nb-NO" sz="4800" dirty="0"/>
              <a:t>: 32,2</a:t>
            </a:r>
          </a:p>
          <a:p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4800" b="1" dirty="0" smtClean="0">
                <a:solidFill>
                  <a:srgbClr val="FF0000"/>
                </a:solidFill>
              </a:rPr>
              <a:t>2009</a:t>
            </a:r>
            <a:r>
              <a:rPr lang="nb-NO" sz="4800" dirty="0"/>
              <a:t>: 32,2</a:t>
            </a:r>
          </a:p>
          <a:p>
            <a:pPr marL="0" indent="0">
              <a:buNone/>
            </a:pPr>
            <a:r>
              <a:rPr lang="nb-NO" sz="4800" b="1" dirty="0">
                <a:solidFill>
                  <a:srgbClr val="FF0000"/>
                </a:solidFill>
              </a:rPr>
              <a:t>2010</a:t>
            </a:r>
            <a:r>
              <a:rPr lang="nb-NO" sz="4800" dirty="0"/>
              <a:t>: 33,4</a:t>
            </a:r>
          </a:p>
          <a:p>
            <a:pPr marL="0" indent="0">
              <a:buNone/>
            </a:pPr>
            <a:r>
              <a:rPr lang="nb-NO" sz="4800" b="1" dirty="0">
                <a:solidFill>
                  <a:srgbClr val="FF0000"/>
                </a:solidFill>
              </a:rPr>
              <a:t>2011</a:t>
            </a:r>
            <a:r>
              <a:rPr lang="nb-NO" sz="4800" dirty="0"/>
              <a:t>:37,8</a:t>
            </a:r>
          </a:p>
          <a:p>
            <a:pPr marL="0" indent="0">
              <a:buNone/>
            </a:pPr>
            <a:r>
              <a:rPr lang="nb-NO" sz="4800" b="1" dirty="0">
                <a:solidFill>
                  <a:srgbClr val="FF0000"/>
                </a:solidFill>
              </a:rPr>
              <a:t>2012</a:t>
            </a:r>
            <a:r>
              <a:rPr lang="nb-NO" sz="4800" dirty="0"/>
              <a:t>: 37,3</a:t>
            </a:r>
          </a:p>
          <a:p>
            <a:endParaRPr lang="nb-NO" sz="4800" b="1" dirty="0"/>
          </a:p>
        </p:txBody>
      </p:sp>
    </p:spTree>
    <p:extLst>
      <p:ext uri="{BB962C8B-B14F-4D97-AF65-F5344CB8AC3E}">
        <p14:creationId xmlns:p14="http://schemas.microsoft.com/office/powerpoint/2010/main" xmlns="" val="12359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solidFill>
            <a:srgbClr val="EEB0D9"/>
          </a:solidFill>
        </p:spPr>
        <p:txBody>
          <a:bodyPr/>
          <a:lstStyle/>
          <a:p>
            <a:pPr marL="0" indent="0" algn="ctr">
              <a:buNone/>
            </a:pPr>
            <a:r>
              <a:rPr lang="nb-NO" sz="6600" b="1" dirty="0" smtClean="0"/>
              <a:t>Hva har vi </a:t>
            </a:r>
          </a:p>
          <a:p>
            <a:pPr marL="0" indent="0" algn="ctr">
              <a:buNone/>
            </a:pPr>
            <a:r>
              <a:rPr lang="nb-NO" sz="6600" b="1" dirty="0" smtClean="0"/>
              <a:t>funnet ut? </a:t>
            </a:r>
            <a:endParaRPr lang="nb-NO" sz="6600" b="1" dirty="0"/>
          </a:p>
        </p:txBody>
      </p:sp>
    </p:spTree>
    <p:extLst>
      <p:ext uri="{BB962C8B-B14F-4D97-AF65-F5344CB8AC3E}">
        <p14:creationId xmlns:p14="http://schemas.microsoft.com/office/powerpoint/2010/main" xmlns="" val="270678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6600" dirty="0" smtClean="0">
                <a:solidFill>
                  <a:srgbClr val="FF0000"/>
                </a:solidFill>
              </a:rPr>
              <a:t>2007</a:t>
            </a:r>
            <a:endParaRPr lang="nb-NO" sz="6600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</p:txBody>
      </p:sp>
      <p:sp>
        <p:nvSpPr>
          <p:cNvPr id="4" name="Rektangel 3"/>
          <p:cNvSpPr/>
          <p:nvPr/>
        </p:nvSpPr>
        <p:spPr bwMode="auto">
          <a:xfrm>
            <a:off x="1371196" y="1963688"/>
            <a:ext cx="684076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Prosess faglige</a:t>
            </a:r>
            <a:r>
              <a:rPr kumimoji="0" lang="nb-NO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prioriteringer og korte undersøkelser </a:t>
            </a:r>
            <a:endParaRPr kumimoji="0" lang="nb-NO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5" name="Rektangel 4"/>
          <p:cNvSpPr/>
          <p:nvPr/>
        </p:nvSpPr>
        <p:spPr bwMode="auto">
          <a:xfrm>
            <a:off x="1371196" y="4254480"/>
            <a:ext cx="1328596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Stort frafall</a:t>
            </a: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6804248" y="4178240"/>
            <a:ext cx="18002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Desorienterte studenter</a:t>
            </a: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7" name="Rektangel 6"/>
          <p:cNvSpPr/>
          <p:nvPr/>
        </p:nvSpPr>
        <p:spPr bwMode="auto">
          <a:xfrm>
            <a:off x="3131840" y="4221440"/>
            <a:ext cx="1418456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Løs tilknytning</a:t>
            </a:r>
            <a:r>
              <a:rPr kumimoji="0" lang="nb-NO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</a:t>
            </a: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" name="Rektangel 7"/>
          <p:cNvSpPr/>
          <p:nvPr/>
        </p:nvSpPr>
        <p:spPr bwMode="auto">
          <a:xfrm>
            <a:off x="5004048" y="4178240"/>
            <a:ext cx="1490464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Vet hva, men vet ikke hvor </a:t>
            </a: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Pil ned 8"/>
          <p:cNvSpPr/>
          <p:nvPr/>
        </p:nvSpPr>
        <p:spPr bwMode="auto">
          <a:xfrm>
            <a:off x="1793178" y="3036952"/>
            <a:ext cx="484632" cy="978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0" name="Pil ned 9"/>
          <p:cNvSpPr/>
          <p:nvPr/>
        </p:nvSpPr>
        <p:spPr bwMode="auto">
          <a:xfrm>
            <a:off x="3841068" y="3036952"/>
            <a:ext cx="484632" cy="978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1" name="Pil ned 10"/>
          <p:cNvSpPr/>
          <p:nvPr/>
        </p:nvSpPr>
        <p:spPr bwMode="auto">
          <a:xfrm>
            <a:off x="5580112" y="3068960"/>
            <a:ext cx="484632" cy="978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2" name="Pil ned 11"/>
          <p:cNvSpPr/>
          <p:nvPr/>
        </p:nvSpPr>
        <p:spPr bwMode="auto">
          <a:xfrm>
            <a:off x="7462032" y="3068960"/>
            <a:ext cx="484632" cy="978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522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696200" cy="1143000"/>
          </a:xfrm>
        </p:spPr>
        <p:txBody>
          <a:bodyPr/>
          <a:lstStyle/>
          <a:p>
            <a:pPr algn="ctr"/>
            <a:r>
              <a:rPr lang="nb-NO" sz="6600" dirty="0" smtClean="0">
                <a:solidFill>
                  <a:srgbClr val="FF0000"/>
                </a:solidFill>
              </a:rPr>
              <a:t>2008</a:t>
            </a:r>
            <a:endParaRPr lang="nb-NO" sz="6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Avrundet rektangel 3"/>
          <p:cNvSpPr/>
          <p:nvPr/>
        </p:nvSpPr>
        <p:spPr bwMode="auto">
          <a:xfrm>
            <a:off x="2195736" y="1503444"/>
            <a:ext cx="4752528" cy="1205476"/>
          </a:xfrm>
          <a:prstGeom prst="roundRect">
            <a:avLst/>
          </a:prstGeom>
          <a:solidFill>
            <a:srgbClr val="EEB0D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800" b="1" dirty="0" smtClean="0"/>
              <a:t>Frafallsundesøkelse ved UiO</a:t>
            </a:r>
            <a:endParaRPr kumimoji="0" lang="nb-NO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Avrundet rektangel 4"/>
          <p:cNvSpPr/>
          <p:nvPr/>
        </p:nvSpPr>
        <p:spPr bwMode="auto">
          <a:xfrm>
            <a:off x="1043608" y="4096748"/>
            <a:ext cx="2736304" cy="1202432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Stort frafall</a:t>
            </a:r>
            <a:r>
              <a:rPr kumimoji="0" lang="nb-NO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på HF </a:t>
            </a:r>
            <a:endParaRPr kumimoji="0" lang="nb-NO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" name="Avrundet rektangel 5"/>
          <p:cNvSpPr/>
          <p:nvPr/>
        </p:nvSpPr>
        <p:spPr bwMode="auto">
          <a:xfrm>
            <a:off x="5652120" y="4077072"/>
            <a:ext cx="2952328" cy="1202432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Læringsmiljø avgjørende</a:t>
            </a:r>
            <a:r>
              <a:rPr kumimoji="0" lang="nb-NO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</a:t>
            </a:r>
            <a:endParaRPr kumimoji="0" lang="nb-NO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7" name="Pil ned 6"/>
          <p:cNvSpPr/>
          <p:nvPr/>
        </p:nvSpPr>
        <p:spPr bwMode="auto">
          <a:xfrm>
            <a:off x="2560615" y="2907139"/>
            <a:ext cx="484632" cy="978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" name="Pil ned 7"/>
          <p:cNvSpPr/>
          <p:nvPr/>
        </p:nvSpPr>
        <p:spPr bwMode="auto">
          <a:xfrm>
            <a:off x="6273949" y="2907139"/>
            <a:ext cx="484632" cy="978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46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Grunner til at studenter slutter: 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Trives ikke </a:t>
            </a:r>
          </a:p>
          <a:p>
            <a:endParaRPr lang="nb-NO" b="1" dirty="0"/>
          </a:p>
          <a:p>
            <a:r>
              <a:rPr lang="nb-NO" b="1" dirty="0" smtClean="0"/>
              <a:t>Vil jobbe</a:t>
            </a:r>
          </a:p>
          <a:p>
            <a:endParaRPr lang="nb-NO" b="1" dirty="0"/>
          </a:p>
          <a:p>
            <a:r>
              <a:rPr lang="nb-NO" b="1" dirty="0" smtClean="0"/>
              <a:t>Studiene var for akademiske </a:t>
            </a:r>
          </a:p>
          <a:p>
            <a:endParaRPr lang="nb-NO" b="1" dirty="0"/>
          </a:p>
          <a:p>
            <a:r>
              <a:rPr lang="nb-NO" b="1" dirty="0" smtClean="0"/>
              <a:t>Undervisningskvalitet oppgis ikke som en viktig faktor for frafall 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xmlns="" val="260117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696200" cy="1143000"/>
          </a:xfrm>
        </p:spPr>
        <p:txBody>
          <a:bodyPr/>
          <a:lstStyle/>
          <a:p>
            <a:pPr algn="ctr"/>
            <a:r>
              <a:rPr lang="nb-NO" sz="6600" dirty="0" smtClean="0">
                <a:solidFill>
                  <a:srgbClr val="FF0000"/>
                </a:solidFill>
              </a:rPr>
              <a:t>2010/ 2011</a:t>
            </a:r>
            <a:endParaRPr lang="nb-NO" sz="6600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Ellipse 5"/>
          <p:cNvSpPr/>
          <p:nvPr/>
        </p:nvSpPr>
        <p:spPr bwMode="auto">
          <a:xfrm>
            <a:off x="6226764" y="1268758"/>
            <a:ext cx="2016224" cy="1872207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HF kommer dårlig</a:t>
            </a:r>
            <a:r>
              <a:rPr kumimoji="0" lang="nb-NO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ut</a:t>
            </a:r>
            <a:endParaRPr kumimoji="0" lang="nb-NO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971600" y="1268760"/>
            <a:ext cx="2016224" cy="1872207"/>
          </a:xfrm>
          <a:prstGeom prst="ellipse">
            <a:avLst/>
          </a:prstGeom>
          <a:solidFill>
            <a:srgbClr val="EEB0D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UiO-under</a:t>
            </a:r>
            <a:endParaRPr kumimoji="0" lang="nb-NO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søkelse</a:t>
            </a:r>
            <a:endParaRPr kumimoji="0" lang="nb-NO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6226765" y="4005064"/>
            <a:ext cx="2016224" cy="187220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400" b="1" dirty="0" smtClean="0"/>
              <a:t>Størst frafall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1.år</a:t>
            </a:r>
          </a:p>
        </p:txBody>
      </p:sp>
      <p:sp>
        <p:nvSpPr>
          <p:cNvPr id="11" name="Ellipse 10"/>
          <p:cNvSpPr/>
          <p:nvPr/>
        </p:nvSpPr>
        <p:spPr bwMode="auto">
          <a:xfrm>
            <a:off x="827584" y="4005064"/>
            <a:ext cx="2160240" cy="1872207"/>
          </a:xfrm>
          <a:prstGeom prst="ellipse">
            <a:avLst/>
          </a:prstGeom>
          <a:solidFill>
            <a:srgbClr val="C8F88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IAKH-under</a:t>
            </a:r>
            <a:endParaRPr kumimoji="0" lang="nb-NO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søkelse</a:t>
            </a:r>
            <a:endParaRPr kumimoji="0" lang="nb-NO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2" name="Pil høyre 11"/>
          <p:cNvSpPr/>
          <p:nvPr/>
        </p:nvSpPr>
        <p:spPr bwMode="auto">
          <a:xfrm>
            <a:off x="3707904" y="1746524"/>
            <a:ext cx="176307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" name="Pil høyre 12"/>
          <p:cNvSpPr/>
          <p:nvPr/>
        </p:nvSpPr>
        <p:spPr bwMode="auto">
          <a:xfrm>
            <a:off x="3716018" y="4686119"/>
            <a:ext cx="1857356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581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696200" cy="1152128"/>
          </a:xfrm>
        </p:spPr>
        <p:txBody>
          <a:bodyPr/>
          <a:lstStyle/>
          <a:p>
            <a:r>
              <a:rPr lang="nb-NO" sz="4000" dirty="0" smtClean="0">
                <a:solidFill>
                  <a:srgbClr val="FF0000"/>
                </a:solidFill>
              </a:rPr>
              <a:t>Hva er viktig for fullføring?  </a:t>
            </a:r>
            <a:endParaRPr lang="nb-NO" sz="4000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</p:txBody>
      </p:sp>
      <p:sp>
        <p:nvSpPr>
          <p:cNvPr id="4" name="Ellipse 3"/>
          <p:cNvSpPr/>
          <p:nvPr/>
        </p:nvSpPr>
        <p:spPr bwMode="auto">
          <a:xfrm>
            <a:off x="818992" y="1759744"/>
            <a:ext cx="914400" cy="914400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Tid</a:t>
            </a:r>
            <a:endParaRPr kumimoji="0" lang="nb-NO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2332347" y="1802448"/>
            <a:ext cx="1699435" cy="1041544"/>
          </a:xfrm>
          <a:prstGeom prst="ellipse">
            <a:avLst/>
          </a:prstGeom>
          <a:solidFill>
            <a:srgbClr val="F4FD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b="1" dirty="0"/>
              <a:t>C</a:t>
            </a:r>
            <a:r>
              <a:rPr lang="nb-NO" b="1" dirty="0" smtClean="0"/>
              <a:t>ampus</a:t>
            </a:r>
            <a:endParaRPr kumimoji="0" lang="nb-NO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6905848" y="2503984"/>
            <a:ext cx="1914624" cy="914400"/>
          </a:xfrm>
          <a:prstGeom prst="ellipse">
            <a:avLst/>
          </a:prstGeom>
          <a:solidFill>
            <a:srgbClr val="C8F88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Med-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studenter </a:t>
            </a:r>
            <a:endParaRPr kumimoji="0" lang="nb-NO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1115616" y="3209528"/>
            <a:ext cx="1728192" cy="1371600"/>
          </a:xfrm>
          <a:prstGeom prst="ellipse">
            <a:avLst/>
          </a:prstGeom>
          <a:solidFill>
            <a:srgbClr val="EEB0D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Fadder-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b="1" dirty="0" smtClean="0"/>
              <a:t>gruppe</a:t>
            </a:r>
            <a:endParaRPr kumimoji="0" lang="nb-NO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7295152" y="5478224"/>
            <a:ext cx="1491992" cy="914400"/>
          </a:xfrm>
          <a:prstGeom prst="ellipse">
            <a:avLst/>
          </a:prstGeom>
          <a:solidFill>
            <a:srgbClr val="C8F88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Sam-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arbeid </a:t>
            </a:r>
            <a:endParaRPr kumimoji="0" lang="nb-NO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4031783" y="4318248"/>
            <a:ext cx="2586882" cy="1440160"/>
          </a:xfrm>
          <a:prstGeom prst="ellipse">
            <a:avLst/>
          </a:prstGeom>
          <a:solidFill>
            <a:srgbClr val="EEB0D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Vitenskapelig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b="1" dirty="0"/>
              <a:t>a</a:t>
            </a:r>
            <a:r>
              <a:rPr lang="nb-NO" b="1" dirty="0" smtClean="0"/>
              <a:t>nsatte </a:t>
            </a:r>
            <a:endParaRPr kumimoji="0" lang="nb-NO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7380312" y="3717032"/>
            <a:ext cx="1440160" cy="1321296"/>
          </a:xfrm>
          <a:prstGeom prst="ellipse">
            <a:avLst/>
          </a:prstGeom>
          <a:solidFill>
            <a:srgbClr val="F4FD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Sosialt miljø</a:t>
            </a:r>
            <a:endParaRPr kumimoji="0" lang="nb-NO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5493112" y="3128184"/>
            <a:ext cx="1599168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Kontakt</a:t>
            </a: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</a:t>
            </a: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3491880" y="2877384"/>
            <a:ext cx="1833344" cy="1165200"/>
          </a:xfrm>
          <a:prstGeom prst="ellipse">
            <a:avLst/>
          </a:prstGeom>
          <a:solidFill>
            <a:srgbClr val="C8F88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Nettverk</a:t>
            </a: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</a:t>
            </a: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5292080" y="1589584"/>
            <a:ext cx="1599456" cy="914400"/>
          </a:xfrm>
          <a:prstGeom prst="ellipse">
            <a:avLst/>
          </a:prstGeom>
          <a:solidFill>
            <a:srgbClr val="FF9FD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Forvent-</a:t>
            </a:r>
            <a:r>
              <a:rPr kumimoji="0" lang="nb-NO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ning</a:t>
            </a:r>
            <a:r>
              <a:rPr kumimoji="0" lang="nb-NO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</a:t>
            </a:r>
            <a:endParaRPr kumimoji="0" lang="nb-NO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1276192" y="5047456"/>
            <a:ext cx="2319456" cy="143053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b="1" dirty="0" smtClean="0"/>
              <a:t>Studie-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b="1" dirty="0" smtClean="0"/>
              <a:t>program</a:t>
            </a:r>
            <a:endParaRPr kumimoji="0" lang="nb-NO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36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39924" y="260648"/>
            <a:ext cx="7696200" cy="1143000"/>
          </a:xfrm>
        </p:spPr>
        <p:txBody>
          <a:bodyPr/>
          <a:lstStyle/>
          <a:p>
            <a:pPr algn="ctr"/>
            <a:r>
              <a:rPr lang="nb-NO" sz="6600" dirty="0" smtClean="0">
                <a:solidFill>
                  <a:srgbClr val="FF0000"/>
                </a:solidFill>
              </a:rPr>
              <a:t>2011</a:t>
            </a:r>
            <a:endParaRPr lang="nb-NO" sz="6600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Ellipse 3"/>
          <p:cNvSpPr/>
          <p:nvPr/>
        </p:nvSpPr>
        <p:spPr bwMode="auto">
          <a:xfrm>
            <a:off x="1691680" y="1909732"/>
            <a:ext cx="6192688" cy="461561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København</a:t>
            </a:r>
            <a:r>
              <a:rPr lang="nb-NO" sz="3200" b="1" u="sng" dirty="0" smtClean="0"/>
              <a:t>: 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2800" b="1" dirty="0" smtClean="0"/>
              <a:t>Intensiv </a:t>
            </a: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oppfølging av </a:t>
            </a:r>
            <a:r>
              <a:rPr kumimoji="0" lang="nb-NO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HF-studenter</a:t>
            </a: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nb-NO" sz="28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b-NO" sz="2800" b="1" baseline="0" dirty="0" smtClean="0"/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2800" b="1" baseline="0" dirty="0" smtClean="0"/>
              <a:t>Frafallet</a:t>
            </a:r>
            <a:r>
              <a:rPr lang="nb-NO" sz="2800" b="1" dirty="0" smtClean="0"/>
              <a:t> fortsetter i 2.- og 3.år</a:t>
            </a:r>
            <a:endParaRPr kumimoji="0" lang="nb-NO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42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>
                <a:solidFill>
                  <a:srgbClr val="FF0000"/>
                </a:solidFill>
              </a:rPr>
              <a:t>Læringsmiljøundersøkelse, UiO, 2012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HF </a:t>
            </a:r>
            <a:r>
              <a:rPr lang="nb-NO" dirty="0" smtClean="0"/>
              <a:t>er, sammen med JF, UV og SV, overrepresentert blant de studenter som i liten grad føler seg som en del av fagmiljøet på det studiet de går på. </a:t>
            </a:r>
          </a:p>
          <a:p>
            <a:pPr lvl="0"/>
            <a:r>
              <a:rPr lang="nb-NO" dirty="0" smtClean="0"/>
              <a:t>HF- studenter</a:t>
            </a:r>
            <a:r>
              <a:rPr lang="nb-NO" dirty="0" smtClean="0"/>
              <a:t>, sammen med TF , bruker færrest timer på studiene. </a:t>
            </a:r>
          </a:p>
          <a:p>
            <a:pPr lvl="0"/>
            <a:r>
              <a:rPr lang="nb-NO" dirty="0" smtClean="0"/>
              <a:t>Forelesningene på HF, sammen med OD og TF, får bedre tilbakemeldinger en tilsvarende på andre fakultet. 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 point hf-mal201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364</TotalTime>
  <Words>977</Words>
  <Application>Microsoft Office PowerPoint</Application>
  <PresentationFormat>On-screen Show (4:3)</PresentationFormat>
  <Paragraphs>184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power point hf-mal2011</vt:lpstr>
      <vt:lpstr>  Oppfølging av studenter ved HF: Hvor står vi og hvor går vi?    Gro Bjørnerud Mo, studiedekan</vt:lpstr>
      <vt:lpstr>Slide 2</vt:lpstr>
      <vt:lpstr>2007</vt:lpstr>
      <vt:lpstr>2008</vt:lpstr>
      <vt:lpstr>Grunner til at studenter slutter: </vt:lpstr>
      <vt:lpstr>2010/ 2011</vt:lpstr>
      <vt:lpstr>Hva er viktig for fullføring?  </vt:lpstr>
      <vt:lpstr>2011</vt:lpstr>
      <vt:lpstr>Læringsmiljøundersøkelse, UiO, 2012</vt:lpstr>
      <vt:lpstr>2013</vt:lpstr>
      <vt:lpstr>Slide 11</vt:lpstr>
      <vt:lpstr>Etter 2007</vt:lpstr>
      <vt:lpstr>fra 2008</vt:lpstr>
      <vt:lpstr>2009</vt:lpstr>
      <vt:lpstr>2010/ 2011</vt:lpstr>
      <vt:lpstr>Innskjerping på master</vt:lpstr>
      <vt:lpstr>Slide 17</vt:lpstr>
      <vt:lpstr>Studiepoeng per student, DBH-tall</vt:lpstr>
    </vt:vector>
  </TitlesOfParts>
  <Company>University of Oslo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Oppfølging av studenter ved HF: Hvor står vi og hvor går vi?  Refleksjoner rundt erfaringer og utfordringer.</dc:title>
  <dc:creator>Christine Klem</dc:creator>
  <cp:lastModifiedBy>grobmo</cp:lastModifiedBy>
  <cp:revision>42</cp:revision>
  <dcterms:created xsi:type="dcterms:W3CDTF">2014-01-11T13:32:56Z</dcterms:created>
  <dcterms:modified xsi:type="dcterms:W3CDTF">2014-01-16T10:36:27Z</dcterms:modified>
</cp:coreProperties>
</file>