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66" r:id="rId4"/>
    <p:sldId id="258" r:id="rId5"/>
    <p:sldId id="259" r:id="rId6"/>
    <p:sldId id="267" r:id="rId7"/>
    <p:sldId id="268" r:id="rId8"/>
    <p:sldId id="261" r:id="rId9"/>
    <p:sldId id="263" r:id="rId10"/>
    <p:sldId id="260" r:id="rId11"/>
    <p:sldId id="265" r:id="rId12"/>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10" autoAdjust="0"/>
  </p:normalViewPr>
  <p:slideViewPr>
    <p:cSldViewPr>
      <p:cViewPr>
        <p:scale>
          <a:sx n="115" d="100"/>
          <a:sy n="115" d="100"/>
        </p:scale>
        <p:origin x="-1524" y="-72"/>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barChart>
        <c:barDir val="col"/>
        <c:grouping val="clustered"/>
        <c:varyColors val="0"/>
        <c:ser>
          <c:idx val="0"/>
          <c:order val="0"/>
          <c:tx>
            <c:strRef>
              <c:f>'Ark1'!$B$1</c:f>
              <c:strCache>
                <c:ptCount val="1"/>
                <c:pt idx="0">
                  <c:v>Startet </c:v>
                </c:pt>
              </c:strCache>
            </c:strRef>
          </c:tx>
          <c:invertIfNegative val="0"/>
          <c:cat>
            <c:strRef>
              <c:f>'Ark1'!$A$2:$A$3</c:f>
              <c:strCache>
                <c:ptCount val="2"/>
                <c:pt idx="0">
                  <c:v>Bachelor </c:v>
                </c:pt>
                <c:pt idx="1">
                  <c:v>Master </c:v>
                </c:pt>
              </c:strCache>
            </c:strRef>
          </c:cat>
          <c:val>
            <c:numRef>
              <c:f>'Ark1'!$B$2:$B$3</c:f>
              <c:numCache>
                <c:formatCode>General</c:formatCode>
                <c:ptCount val="2"/>
                <c:pt idx="0">
                  <c:v>1412</c:v>
                </c:pt>
                <c:pt idx="1">
                  <c:v>528</c:v>
                </c:pt>
              </c:numCache>
            </c:numRef>
          </c:val>
        </c:ser>
        <c:ser>
          <c:idx val="1"/>
          <c:order val="1"/>
          <c:tx>
            <c:strRef>
              <c:f>'Ark1'!$C$1</c:f>
              <c:strCache>
                <c:ptCount val="1"/>
                <c:pt idx="0">
                  <c:v>Etter 1 semester</c:v>
                </c:pt>
              </c:strCache>
            </c:strRef>
          </c:tx>
          <c:invertIfNegative val="0"/>
          <c:cat>
            <c:strRef>
              <c:f>'Ark1'!$A$2:$A$3</c:f>
              <c:strCache>
                <c:ptCount val="2"/>
                <c:pt idx="0">
                  <c:v>Bachelor </c:v>
                </c:pt>
                <c:pt idx="1">
                  <c:v>Master </c:v>
                </c:pt>
              </c:strCache>
            </c:strRef>
          </c:cat>
          <c:val>
            <c:numRef>
              <c:f>'Ark1'!$C$2:$C$3</c:f>
              <c:numCache>
                <c:formatCode>General</c:formatCode>
                <c:ptCount val="2"/>
                <c:pt idx="0">
                  <c:v>1195</c:v>
                </c:pt>
                <c:pt idx="1">
                  <c:v>492</c:v>
                </c:pt>
              </c:numCache>
            </c:numRef>
          </c:val>
        </c:ser>
        <c:ser>
          <c:idx val="2"/>
          <c:order val="2"/>
          <c:tx>
            <c:strRef>
              <c:f>'Ark1'!$D$1</c:f>
              <c:strCache>
                <c:ptCount val="1"/>
                <c:pt idx="0">
                  <c:v>Etter 3 semestre</c:v>
                </c:pt>
              </c:strCache>
            </c:strRef>
          </c:tx>
          <c:invertIfNegative val="0"/>
          <c:cat>
            <c:strRef>
              <c:f>'Ark1'!$A$2:$A$3</c:f>
              <c:strCache>
                <c:ptCount val="2"/>
                <c:pt idx="0">
                  <c:v>Bachelor </c:v>
                </c:pt>
                <c:pt idx="1">
                  <c:v>Master </c:v>
                </c:pt>
              </c:strCache>
            </c:strRef>
          </c:cat>
          <c:val>
            <c:numRef>
              <c:f>'Ark1'!$D$2:$D$3</c:f>
              <c:numCache>
                <c:formatCode>General</c:formatCode>
                <c:ptCount val="2"/>
                <c:pt idx="0">
                  <c:v>704</c:v>
                </c:pt>
                <c:pt idx="1">
                  <c:v>464</c:v>
                </c:pt>
              </c:numCache>
            </c:numRef>
          </c:val>
        </c:ser>
        <c:dLbls>
          <c:showLegendKey val="0"/>
          <c:showVal val="0"/>
          <c:showCatName val="0"/>
          <c:showSerName val="0"/>
          <c:showPercent val="0"/>
          <c:showBubbleSize val="0"/>
        </c:dLbls>
        <c:gapWidth val="150"/>
        <c:axId val="117691136"/>
        <c:axId val="117692672"/>
      </c:barChart>
      <c:catAx>
        <c:axId val="117691136"/>
        <c:scaling>
          <c:orientation val="minMax"/>
        </c:scaling>
        <c:delete val="0"/>
        <c:axPos val="b"/>
        <c:majorTickMark val="out"/>
        <c:minorTickMark val="none"/>
        <c:tickLblPos val="nextTo"/>
        <c:crossAx val="117692672"/>
        <c:crosses val="autoZero"/>
        <c:auto val="1"/>
        <c:lblAlgn val="ctr"/>
        <c:lblOffset val="100"/>
        <c:noMultiLvlLbl val="0"/>
      </c:catAx>
      <c:valAx>
        <c:axId val="117692672"/>
        <c:scaling>
          <c:orientation val="minMax"/>
        </c:scaling>
        <c:delete val="0"/>
        <c:axPos val="l"/>
        <c:majorGridlines/>
        <c:numFmt formatCode="General" sourceLinked="1"/>
        <c:majorTickMark val="out"/>
        <c:minorTickMark val="none"/>
        <c:tickLblPos val="nextTo"/>
        <c:crossAx val="1176911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A1161FD0-366C-4238-B0B7-C37067683EF8}" type="datetimeFigureOut">
              <a:rPr lang="nb-NO" smtClean="0"/>
              <a:t>17.03.2015</a:t>
            </a:fld>
            <a:endParaRPr lang="nb-NO"/>
          </a:p>
        </p:txBody>
      </p:sp>
      <p:sp>
        <p:nvSpPr>
          <p:cNvPr id="4" name="Plassholder for lysbild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1D6A830-1783-45D7-B0C3-9E4D55D746B1}" type="slidenum">
              <a:rPr lang="nb-NO" smtClean="0"/>
              <a:t>‹#›</a:t>
            </a:fld>
            <a:endParaRPr lang="nb-NO"/>
          </a:p>
        </p:txBody>
      </p:sp>
    </p:spTree>
    <p:extLst>
      <p:ext uri="{BB962C8B-B14F-4D97-AF65-F5344CB8AC3E}">
        <p14:creationId xmlns:p14="http://schemas.microsoft.com/office/powerpoint/2010/main" val="112390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1D6A830-1783-45D7-B0C3-9E4D55D746B1}" type="slidenum">
              <a:rPr lang="nb-NO" smtClean="0"/>
              <a:t>1</a:t>
            </a:fld>
            <a:endParaRPr lang="nb-NO"/>
          </a:p>
        </p:txBody>
      </p:sp>
    </p:spTree>
    <p:extLst>
      <p:ext uri="{BB962C8B-B14F-4D97-AF65-F5344CB8AC3E}">
        <p14:creationId xmlns:p14="http://schemas.microsoft.com/office/powerpoint/2010/main" val="216378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Vi bruker metodikken videre. Nyttig og kategorisere, både som</a:t>
            </a:r>
            <a:r>
              <a:rPr lang="nb-NO" baseline="0" dirty="0" smtClean="0"/>
              <a:t> et verktøy for å gjennomtenke tiltakene; hva er det vi egentlig vil oppnå? Hvem skal arbeide med det? </a:t>
            </a:r>
          </a:p>
          <a:p>
            <a:pPr marL="171450" indent="-171450">
              <a:buFont typeface="Arial" panose="020B0604020202020204" pitchFamily="34" charset="0"/>
              <a:buChar char="•"/>
            </a:pPr>
            <a:r>
              <a:rPr lang="nb-NO" baseline="0" dirty="0" smtClean="0"/>
              <a:t>Videre analyser, noen har tro på at vi kan finne ting i vårt eget materialet som ikke forskeren har funnet </a:t>
            </a:r>
          </a:p>
          <a:p>
            <a:pPr marL="171450" indent="-171450">
              <a:buFont typeface="Arial" panose="020B0604020202020204" pitchFamily="34" charset="0"/>
              <a:buChar char="•"/>
            </a:pPr>
            <a:r>
              <a:rPr lang="nb-NO" baseline="0" dirty="0" smtClean="0"/>
              <a:t>Vi må se på kostnaden opp mot hva vi kan få ut av det? Hvor mange studenter vil få det bedre, hvor mange fler studiepoeng vil det føre til? Hvor stor andel kan vi forvente at IKKE slutter</a:t>
            </a:r>
          </a:p>
          <a:p>
            <a:pPr marL="171450" indent="-171450">
              <a:buFont typeface="Arial" panose="020B0604020202020204" pitchFamily="34" charset="0"/>
              <a:buChar char="•"/>
            </a:pPr>
            <a:r>
              <a:rPr lang="nb-NO" baseline="0" dirty="0" smtClean="0"/>
              <a:t>Vi MÅ finne ut hva som funker. Og vi må dokumentere det, og fortelle det til alle </a:t>
            </a:r>
            <a:endParaRPr lang="nb-NO" dirty="0"/>
          </a:p>
        </p:txBody>
      </p:sp>
      <p:sp>
        <p:nvSpPr>
          <p:cNvPr id="4" name="Plassholder for lysbildenummer 3"/>
          <p:cNvSpPr>
            <a:spLocks noGrp="1"/>
          </p:cNvSpPr>
          <p:nvPr>
            <p:ph type="sldNum" sz="quarter" idx="10"/>
          </p:nvPr>
        </p:nvSpPr>
        <p:spPr/>
        <p:txBody>
          <a:bodyPr/>
          <a:lstStyle/>
          <a:p>
            <a:fld id="{D1D6A830-1783-45D7-B0C3-9E4D55D746B1}" type="slidenum">
              <a:rPr lang="nb-NO" smtClean="0"/>
              <a:t>11</a:t>
            </a:fld>
            <a:endParaRPr lang="nb-NO"/>
          </a:p>
        </p:txBody>
      </p:sp>
    </p:spTree>
    <p:extLst>
      <p:ext uri="{BB962C8B-B14F-4D97-AF65-F5344CB8AC3E}">
        <p14:creationId xmlns:p14="http://schemas.microsoft.com/office/powerpoint/2010/main" val="390704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BA: 21 % etter 1 semester</a:t>
            </a:r>
            <a:r>
              <a:rPr lang="nb-NO" baseline="0" dirty="0" smtClean="0"/>
              <a:t> 53 % etter 3 semestre </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MA: 12 % etter 1 semester 23 % etter 3 semestre </a:t>
            </a:r>
            <a:endParaRPr lang="nb-NO" dirty="0" smtClean="0"/>
          </a:p>
          <a:p>
            <a:endParaRPr lang="nb-NO" i="1" dirty="0">
              <a:solidFill>
                <a:srgbClr val="FF0000"/>
              </a:solidFill>
            </a:endParaRPr>
          </a:p>
        </p:txBody>
      </p:sp>
      <p:sp>
        <p:nvSpPr>
          <p:cNvPr id="4" name="Plassholder for lysbildenummer 3"/>
          <p:cNvSpPr>
            <a:spLocks noGrp="1"/>
          </p:cNvSpPr>
          <p:nvPr>
            <p:ph type="sldNum" sz="quarter" idx="10"/>
          </p:nvPr>
        </p:nvSpPr>
        <p:spPr/>
        <p:txBody>
          <a:bodyPr/>
          <a:lstStyle/>
          <a:p>
            <a:fld id="{D1D6A830-1783-45D7-B0C3-9E4D55D746B1}" type="slidenum">
              <a:rPr lang="nb-NO" smtClean="0"/>
              <a:t>2</a:t>
            </a:fld>
            <a:endParaRPr lang="nb-NO"/>
          </a:p>
        </p:txBody>
      </p:sp>
    </p:spTree>
    <p:extLst>
      <p:ext uri="{BB962C8B-B14F-4D97-AF65-F5344CB8AC3E}">
        <p14:creationId xmlns:p14="http://schemas.microsoft.com/office/powerpoint/2010/main" val="319371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Vi har testet ut (minst) 122 tiltak mot frafall siden 2009, men vet ikke om noen fungerer </a:t>
            </a:r>
          </a:p>
          <a:p>
            <a:endParaRPr lang="nb-NO" dirty="0"/>
          </a:p>
        </p:txBody>
      </p:sp>
      <p:sp>
        <p:nvSpPr>
          <p:cNvPr id="4" name="Plassholder for lysbildenummer 3"/>
          <p:cNvSpPr>
            <a:spLocks noGrp="1"/>
          </p:cNvSpPr>
          <p:nvPr>
            <p:ph type="sldNum" sz="quarter" idx="10"/>
          </p:nvPr>
        </p:nvSpPr>
        <p:spPr/>
        <p:txBody>
          <a:bodyPr/>
          <a:lstStyle/>
          <a:p>
            <a:fld id="{D1D6A830-1783-45D7-B0C3-9E4D55D746B1}" type="slidenum">
              <a:rPr lang="nb-NO" smtClean="0"/>
              <a:t>3</a:t>
            </a:fld>
            <a:endParaRPr lang="nb-NO"/>
          </a:p>
        </p:txBody>
      </p:sp>
    </p:spTree>
    <p:extLst>
      <p:ext uri="{BB962C8B-B14F-4D97-AF65-F5344CB8AC3E}">
        <p14:creationId xmlns:p14="http://schemas.microsoft.com/office/powerpoint/2010/main" val="330485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i="1" dirty="0" smtClean="0"/>
              <a:t>		</a:t>
            </a:r>
          </a:p>
          <a:p>
            <a:pPr algn="l"/>
            <a:r>
              <a:rPr lang="nb-NO" i="1" dirty="0" smtClean="0"/>
              <a:t>FS; Takk</a:t>
            </a:r>
            <a:r>
              <a:rPr lang="nb-NO" i="1" baseline="0" dirty="0" smtClean="0"/>
              <a:t> for </a:t>
            </a:r>
            <a:r>
              <a:rPr lang="nb-NO" i="1" baseline="0" dirty="0" err="1" smtClean="0"/>
              <a:t>Bokkula</a:t>
            </a:r>
            <a:r>
              <a:rPr lang="nb-NO" i="1" baseline="0" dirty="0" smtClean="0"/>
              <a:t>! Bruker den masse! </a:t>
            </a:r>
            <a:endParaRPr lang="nb-NO" i="1" dirty="0" smtClean="0"/>
          </a:p>
          <a:p>
            <a:pPr algn="l"/>
            <a:r>
              <a:rPr lang="nb-NO" i="1" dirty="0" smtClean="0"/>
              <a:t>Gjennomføring pr kull</a:t>
            </a:r>
          </a:p>
          <a:p>
            <a:pPr algn="l"/>
            <a:r>
              <a:rPr lang="nb-NO" i="1" dirty="0" smtClean="0"/>
              <a:t>Frafall etter 1., 3., og 5., semester </a:t>
            </a:r>
          </a:p>
          <a:p>
            <a:pPr algn="l"/>
            <a:r>
              <a:rPr lang="nb-NO" i="1" dirty="0" smtClean="0"/>
              <a:t>Opptakstall</a:t>
            </a:r>
            <a:r>
              <a:rPr lang="nb-NO" i="1" baseline="0" dirty="0" smtClean="0"/>
              <a:t> + ramme </a:t>
            </a:r>
            <a:endParaRPr lang="nb-NO" i="1" dirty="0" smtClean="0"/>
          </a:p>
          <a:p>
            <a:pPr algn="l"/>
            <a:endParaRPr lang="nb-NO" dirty="0"/>
          </a:p>
        </p:txBody>
      </p:sp>
      <p:sp>
        <p:nvSpPr>
          <p:cNvPr id="4" name="Plassholder for lysbildenummer 3"/>
          <p:cNvSpPr>
            <a:spLocks noGrp="1"/>
          </p:cNvSpPr>
          <p:nvPr>
            <p:ph type="sldNum" sz="quarter" idx="10"/>
          </p:nvPr>
        </p:nvSpPr>
        <p:spPr/>
        <p:txBody>
          <a:bodyPr/>
          <a:lstStyle/>
          <a:p>
            <a:fld id="{D1D6A830-1783-45D7-B0C3-9E4D55D746B1}" type="slidenum">
              <a:rPr lang="nb-NO" smtClean="0"/>
              <a:t>4</a:t>
            </a:fld>
            <a:endParaRPr lang="nb-NO"/>
          </a:p>
        </p:txBody>
      </p:sp>
    </p:spTree>
    <p:extLst>
      <p:ext uri="{BB962C8B-B14F-4D97-AF65-F5344CB8AC3E}">
        <p14:creationId xmlns:p14="http://schemas.microsoft.com/office/powerpoint/2010/main" val="398451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1D6A830-1783-45D7-B0C3-9E4D55D746B1}" type="slidenum">
              <a:rPr lang="nb-NO" smtClean="0"/>
              <a:t>5</a:t>
            </a:fld>
            <a:endParaRPr lang="nb-NO"/>
          </a:p>
        </p:txBody>
      </p:sp>
    </p:spTree>
    <p:extLst>
      <p:ext uri="{BB962C8B-B14F-4D97-AF65-F5344CB8AC3E}">
        <p14:creationId xmlns:p14="http://schemas.microsoft.com/office/powerpoint/2010/main" val="26717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Fint å høre</a:t>
            </a:r>
            <a:r>
              <a:rPr lang="nb-NO" baseline="0" dirty="0" smtClean="0"/>
              <a:t> at rekrutteringen til BA var på høyde med sektoren, og ikke akutt bekymringsverdig. Større problemer på master</a:t>
            </a:r>
          </a:p>
          <a:p>
            <a:pPr marL="171450" indent="-171450">
              <a:buFont typeface="Arial" panose="020B0604020202020204" pitchFamily="34" charset="0"/>
              <a:buChar char="•"/>
            </a:pPr>
            <a:r>
              <a:rPr lang="nb-NO" baseline="0" dirty="0" smtClean="0"/>
              <a:t>Omvendt på frafall; ikke et frafallsproblem på MA, utfordringer på BA </a:t>
            </a:r>
            <a:endParaRPr lang="nb-NO" dirty="0"/>
          </a:p>
        </p:txBody>
      </p:sp>
      <p:sp>
        <p:nvSpPr>
          <p:cNvPr id="4" name="Plassholder for lysbildenummer 3"/>
          <p:cNvSpPr>
            <a:spLocks noGrp="1"/>
          </p:cNvSpPr>
          <p:nvPr>
            <p:ph type="sldNum" sz="quarter" idx="10"/>
          </p:nvPr>
        </p:nvSpPr>
        <p:spPr/>
        <p:txBody>
          <a:bodyPr/>
          <a:lstStyle/>
          <a:p>
            <a:fld id="{D1D6A830-1783-45D7-B0C3-9E4D55D746B1}" type="slidenum">
              <a:rPr lang="nb-NO" smtClean="0"/>
              <a:t>6</a:t>
            </a:fld>
            <a:endParaRPr lang="nb-NO"/>
          </a:p>
        </p:txBody>
      </p:sp>
    </p:spTree>
    <p:extLst>
      <p:ext uri="{BB962C8B-B14F-4D97-AF65-F5344CB8AC3E}">
        <p14:creationId xmlns:p14="http://schemas.microsoft.com/office/powerpoint/2010/main" val="153992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fikk også</a:t>
            </a:r>
            <a:r>
              <a:rPr lang="nb-NO" baseline="0" dirty="0" smtClean="0"/>
              <a:t> hjelp til å kategorisere tiltakene våre. Alt vi har gjort ble delt inn i fem kategorier. </a:t>
            </a:r>
          </a:p>
          <a:p>
            <a:r>
              <a:rPr lang="nb-NO" baseline="0" dirty="0" smtClean="0"/>
              <a:t>Eks.</a:t>
            </a:r>
          </a:p>
          <a:p>
            <a:r>
              <a:rPr lang="nb-NO" baseline="0" dirty="0" smtClean="0"/>
              <a:t>Vi fant at vi nesten ikke har tiltak på målorientering, type </a:t>
            </a:r>
            <a:r>
              <a:rPr lang="nb-NO" baseline="0" dirty="0" err="1" smtClean="0"/>
              <a:t>arbeidsrelevans</a:t>
            </a:r>
            <a:r>
              <a:rPr lang="nb-NO" baseline="0" dirty="0" smtClean="0"/>
              <a:t>, men vi har jobbet masse med det. Vi har ikke definert dette som et frafallstiltak, og det blir en ny måte å vurdere slike tiltak fremover. </a:t>
            </a:r>
          </a:p>
          <a:p>
            <a:r>
              <a:rPr lang="nb-NO" baseline="0" dirty="0" smtClean="0"/>
              <a:t>Når vi fikk hele listen ferdig sortert får vi også et godt bilde på omfanget av tiltakene, og ser at noen institutt har en menge tiltak, mens andre har få og mer overgripende. Det er ikke slik at de med lengst liste nødvendigvis «vinner» </a:t>
            </a:r>
            <a:r>
              <a:rPr lang="nb-NO" baseline="0" dirty="0" err="1" smtClean="0"/>
              <a:t>tiltakskonkuransen</a:t>
            </a:r>
            <a:r>
              <a:rPr lang="nb-NO" baseline="0" dirty="0" smtClean="0"/>
              <a:t>. </a:t>
            </a:r>
          </a:p>
          <a:p>
            <a:endParaRPr lang="nb-NO" baseline="0" dirty="0" smtClean="0"/>
          </a:p>
          <a:p>
            <a:r>
              <a:rPr lang="nb-NO" i="1" baseline="0" dirty="0" smtClean="0"/>
              <a:t>Andre eksempler? </a:t>
            </a:r>
            <a:endParaRPr lang="nb-NO" i="1" dirty="0"/>
          </a:p>
        </p:txBody>
      </p:sp>
      <p:sp>
        <p:nvSpPr>
          <p:cNvPr id="4" name="Plassholder for lysbildenummer 3"/>
          <p:cNvSpPr>
            <a:spLocks noGrp="1"/>
          </p:cNvSpPr>
          <p:nvPr>
            <p:ph type="sldNum" sz="quarter" idx="10"/>
          </p:nvPr>
        </p:nvSpPr>
        <p:spPr/>
        <p:txBody>
          <a:bodyPr/>
          <a:lstStyle/>
          <a:p>
            <a:fld id="{D1D6A830-1783-45D7-B0C3-9E4D55D746B1}" type="slidenum">
              <a:rPr lang="nb-NO" smtClean="0"/>
              <a:t>8</a:t>
            </a:fld>
            <a:endParaRPr lang="nb-NO"/>
          </a:p>
        </p:txBody>
      </p:sp>
    </p:spTree>
    <p:extLst>
      <p:ext uri="{BB962C8B-B14F-4D97-AF65-F5344CB8AC3E}">
        <p14:creationId xmlns:p14="http://schemas.microsoft.com/office/powerpoint/2010/main" val="227565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Ting tar tid. Det tar årevis å følge et kull, og kanskje særlig</a:t>
            </a:r>
            <a:r>
              <a:rPr lang="nb-NO" baseline="0" dirty="0" smtClean="0"/>
              <a:t> på HF der vi bruker 6 år på å få 50% av kullet gjennom et bachelorløp… </a:t>
            </a:r>
          </a:p>
          <a:p>
            <a:r>
              <a:rPr lang="nb-NO" baseline="0" dirty="0" smtClean="0"/>
              <a:t>Vi håpet at denne rapporten kunne hjelpe oss å identifisere hvilke typer tiltak vi burde prioriterer å bruke penger og tid på. Men det vi vet er at det ikke finnes noen </a:t>
            </a:r>
            <a:r>
              <a:rPr lang="nb-NO" baseline="0" dirty="0" err="1" smtClean="0"/>
              <a:t>quick</a:t>
            </a:r>
            <a:r>
              <a:rPr lang="nb-NO" baseline="0" dirty="0" smtClean="0"/>
              <a:t> </a:t>
            </a:r>
            <a:r>
              <a:rPr lang="nb-NO" baseline="0" dirty="0" err="1" smtClean="0"/>
              <a:t>fix</a:t>
            </a:r>
            <a:r>
              <a:rPr lang="nb-NO" baseline="0" dirty="0" smtClean="0"/>
              <a:t> mot frafall, og noen studenter vil slutte uansett! </a:t>
            </a:r>
            <a:endParaRPr lang="nb-NO" dirty="0" smtClean="0"/>
          </a:p>
          <a:p>
            <a:r>
              <a:rPr lang="nb-NO" dirty="0" smtClean="0"/>
              <a:t>Jeg</a:t>
            </a:r>
            <a:r>
              <a:rPr lang="nb-NO" baseline="0" dirty="0" smtClean="0"/>
              <a:t> har to barnehagejenter, og leser </a:t>
            </a:r>
            <a:r>
              <a:rPr lang="nb-NO" baseline="0" dirty="0" err="1" smtClean="0"/>
              <a:t>maaange</a:t>
            </a:r>
            <a:r>
              <a:rPr lang="nb-NO" baseline="0" dirty="0" smtClean="0"/>
              <a:t> eventyr der den gode feen kommer og rydder opp. Det skjer ikke her! </a:t>
            </a:r>
          </a:p>
          <a:p>
            <a:endParaRPr lang="nb-NO" baseline="0" dirty="0" smtClean="0"/>
          </a:p>
        </p:txBody>
      </p:sp>
      <p:sp>
        <p:nvSpPr>
          <p:cNvPr id="4" name="Plassholder for lysbildenummer 3"/>
          <p:cNvSpPr>
            <a:spLocks noGrp="1"/>
          </p:cNvSpPr>
          <p:nvPr>
            <p:ph type="sldNum" sz="quarter" idx="10"/>
          </p:nvPr>
        </p:nvSpPr>
        <p:spPr/>
        <p:txBody>
          <a:bodyPr/>
          <a:lstStyle/>
          <a:p>
            <a:fld id="{D1D6A830-1783-45D7-B0C3-9E4D55D746B1}" type="slidenum">
              <a:rPr lang="nb-NO" smtClean="0"/>
              <a:t>9</a:t>
            </a:fld>
            <a:endParaRPr lang="nb-NO"/>
          </a:p>
        </p:txBody>
      </p:sp>
    </p:spTree>
    <p:extLst>
      <p:ext uri="{BB962C8B-B14F-4D97-AF65-F5344CB8AC3E}">
        <p14:creationId xmlns:p14="http://schemas.microsoft.com/office/powerpoint/2010/main" val="137743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Ble vi skuffet? Ja, litt </a:t>
            </a:r>
            <a:endParaRPr lang="nb-NO" dirty="0"/>
          </a:p>
        </p:txBody>
      </p:sp>
      <p:sp>
        <p:nvSpPr>
          <p:cNvPr id="4" name="Plassholder for lysbildenummer 3"/>
          <p:cNvSpPr>
            <a:spLocks noGrp="1"/>
          </p:cNvSpPr>
          <p:nvPr>
            <p:ph type="sldNum" sz="quarter" idx="10"/>
          </p:nvPr>
        </p:nvSpPr>
        <p:spPr/>
        <p:txBody>
          <a:bodyPr/>
          <a:lstStyle/>
          <a:p>
            <a:fld id="{D1D6A830-1783-45D7-B0C3-9E4D55D746B1}" type="slidenum">
              <a:rPr lang="nb-NO" smtClean="0"/>
              <a:t>10</a:t>
            </a:fld>
            <a:endParaRPr lang="nb-NO"/>
          </a:p>
        </p:txBody>
      </p:sp>
    </p:spTree>
    <p:extLst>
      <p:ext uri="{BB962C8B-B14F-4D97-AF65-F5344CB8AC3E}">
        <p14:creationId xmlns:p14="http://schemas.microsoft.com/office/powerpoint/2010/main" val="2275377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nb-NO" smtClean="0"/>
              <a:t>Klikk for å redigere tittelstil</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a:latin typeface="Arial"/>
                <a:cs typeface="Arial"/>
              </a:defRPr>
            </a:lvl1pPr>
          </a:lstStyle>
          <a:p>
            <a:r>
              <a:rPr lang="nb-NO" smtClean="0"/>
              <a:t>Klikk for å redigere undertittelstil i malen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nb-NO" smtClean="0"/>
              <a:t>Klikk for å redigere tittelstil</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cSld>
  <p:clrMap bg1="lt1" tx1="dk1" bg2="lt2" tx2="dk2" accent1="accent1" accent2="accent2" accent3="accent3" accent4="accent4" accent5="accent5" accent6="accent6" hlink="hlink" folHlink="folHlink"/>
  <p:sldLayoutIdLst>
    <p:sldLayoutId id="2147483775"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ctrTitle" sz="quarter"/>
          </p:nvPr>
        </p:nvSpPr>
        <p:spPr/>
        <p:txBody>
          <a:bodyPr/>
          <a:lstStyle/>
          <a:p>
            <a:pPr eaLnBrk="1" hangingPunct="1"/>
            <a:r>
              <a:rPr lang="nb-NO" dirty="0" smtClean="0"/>
              <a:t>Oppfølging av studenter på HF</a:t>
            </a:r>
            <a:endParaRPr lang="nb-NO" dirty="0"/>
          </a:p>
        </p:txBody>
      </p:sp>
      <p:sp>
        <p:nvSpPr>
          <p:cNvPr id="13315" name="Subtitle 6"/>
          <p:cNvSpPr>
            <a:spLocks noGrp="1"/>
          </p:cNvSpPr>
          <p:nvPr>
            <p:ph type="subTitle" sz="quarter" idx="1"/>
          </p:nvPr>
        </p:nvSpPr>
        <p:spPr/>
        <p:txBody>
          <a:bodyPr/>
          <a:lstStyle/>
          <a:p>
            <a:endParaRPr lang="nb-NO" dirty="0" smtClean="0"/>
          </a:p>
          <a:p>
            <a:r>
              <a:rPr lang="nb-NO" dirty="0" smtClean="0"/>
              <a:t>NIFU-rapport </a:t>
            </a:r>
            <a:r>
              <a:rPr lang="nb-NO" dirty="0"/>
              <a:t>om </a:t>
            </a:r>
            <a:r>
              <a:rPr lang="nb-NO" dirty="0" smtClean="0"/>
              <a:t>HFs tiltak mot frafall</a:t>
            </a:r>
            <a:endParaRPr lang="nb-NO" dirty="0" smtClean="0">
              <a:latin typeface="Arial" charset="0"/>
              <a:ea typeface="Arial" charset="0"/>
              <a:cs typeface="Arial" charset="0"/>
            </a:endParaRPr>
          </a:p>
          <a:p>
            <a:pPr eaLnBrk="1" hangingPunct="1"/>
            <a:endParaRPr lang="nb-NO" dirty="0">
              <a:latin typeface="Arial" charset="0"/>
              <a:ea typeface="Arial" charset="0"/>
              <a:cs typeface="Arial" charset="0"/>
            </a:endParaRPr>
          </a:p>
          <a:p>
            <a:pPr eaLnBrk="1" hangingPunct="1"/>
            <a:r>
              <a:rPr lang="nb-NO" sz="1400" smtClean="0">
                <a:latin typeface="Arial" charset="0"/>
                <a:ea typeface="Arial" charset="0"/>
                <a:cs typeface="Arial" charset="0"/>
              </a:rPr>
              <a:t>Møte i Utdanningskomiteen</a:t>
            </a:r>
            <a:r>
              <a:rPr lang="nb-NO" sz="1400" dirty="0" smtClean="0">
                <a:latin typeface="Arial" charset="0"/>
                <a:ea typeface="Arial" charset="0"/>
                <a:cs typeface="Arial" charset="0"/>
              </a:rPr>
              <a:t>, 17</a:t>
            </a:r>
            <a:r>
              <a:rPr lang="nb-NO" sz="1400" dirty="0" smtClean="0">
                <a:latin typeface="Arial" charset="0"/>
                <a:ea typeface="Arial" charset="0"/>
                <a:cs typeface="Arial" charset="0"/>
              </a:rPr>
              <a:t>. mars 2015</a:t>
            </a:r>
          </a:p>
          <a:p>
            <a:pPr eaLnBrk="1" hangingPunct="1"/>
            <a:r>
              <a:rPr lang="nb-NO" sz="1400" dirty="0" smtClean="0">
                <a:latin typeface="Arial" charset="0"/>
                <a:ea typeface="Arial" charset="0"/>
                <a:cs typeface="Arial" charset="0"/>
              </a:rPr>
              <a:t>Studiedekan ved HF, Eirik </a:t>
            </a:r>
            <a:r>
              <a:rPr lang="nb-NO" sz="1400" dirty="0" err="1" smtClean="0">
                <a:latin typeface="Arial" charset="0"/>
                <a:ea typeface="Arial" charset="0"/>
                <a:cs typeface="Arial" charset="0"/>
              </a:rPr>
              <a:t>Welo</a:t>
            </a:r>
            <a:r>
              <a:rPr lang="nb-NO" sz="1400" dirty="0" smtClean="0">
                <a:latin typeface="Arial" charset="0"/>
                <a:ea typeface="Arial" charset="0"/>
                <a:cs typeface="Arial" charset="0"/>
              </a:rPr>
              <a:t> </a:t>
            </a:r>
            <a:endParaRPr lang="nb-NO" sz="1400"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Men:  </a:t>
            </a:r>
            <a:endParaRPr lang="nb-NO" dirty="0"/>
          </a:p>
        </p:txBody>
      </p:sp>
      <p:sp>
        <p:nvSpPr>
          <p:cNvPr id="3" name="Plassholder for innhold 2"/>
          <p:cNvSpPr>
            <a:spLocks noGrp="1"/>
          </p:cNvSpPr>
          <p:nvPr>
            <p:ph idx="1"/>
          </p:nvPr>
        </p:nvSpPr>
        <p:spPr/>
        <p:txBody>
          <a:bodyPr/>
          <a:lstStyle/>
          <a:p>
            <a:endParaRPr lang="nb-NO" dirty="0" smtClean="0"/>
          </a:p>
          <a:p>
            <a:r>
              <a:rPr lang="nb-NO" dirty="0" smtClean="0"/>
              <a:t>Ingen suksesskriterier ble identifisert</a:t>
            </a:r>
          </a:p>
          <a:p>
            <a:endParaRPr lang="nb-NO" dirty="0"/>
          </a:p>
          <a:p>
            <a:r>
              <a:rPr lang="nb-NO" dirty="0" smtClean="0"/>
              <a:t>Ingen konkrete tips til videre arbeid</a:t>
            </a:r>
          </a:p>
          <a:p>
            <a:endParaRPr lang="nb-NO" dirty="0"/>
          </a:p>
          <a:p>
            <a:endParaRPr lang="nb-NO" dirty="0"/>
          </a:p>
        </p:txBody>
      </p:sp>
      <p:pic>
        <p:nvPicPr>
          <p:cNvPr id="5122" name="Picture 2" descr="C:\Users\chriskl\AppData\Local\Microsoft\Windows\Temporary Internet Files\Content.IE5\NDGQCFWJ\MC90042448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4725144"/>
            <a:ext cx="1790700" cy="188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80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kl\AppData\Local\Microsoft\Windows\Temporary Internet Files\Content.IE5\BFGK7JAA\MC900335176[1].wmf"/>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467544" y="224553"/>
            <a:ext cx="8208912" cy="6124053"/>
          </a:xfrm>
          <a:prstGeom prst="rect">
            <a:avLst/>
          </a:prstGeom>
          <a:noFill/>
          <a:extLst>
            <a:ext uri="{909E8E84-426E-40DD-AFC4-6F175D3DCCD1}">
              <a14:hiddenFill xmlns:a14="http://schemas.microsoft.com/office/drawing/2010/main">
                <a:solidFill>
                  <a:srgbClr val="FFFFFF"/>
                </a:solidFill>
              </a14:hiddenFill>
            </a:ext>
          </a:extLst>
        </p:spPr>
      </p:pic>
      <p:sp>
        <p:nvSpPr>
          <p:cNvPr id="14339" name="Content Placeholder 2"/>
          <p:cNvSpPr>
            <a:spLocks noGrp="1"/>
          </p:cNvSpPr>
          <p:nvPr>
            <p:ph idx="1"/>
          </p:nvPr>
        </p:nvSpPr>
        <p:spPr/>
        <p:txBody>
          <a:bodyPr/>
          <a:lstStyle/>
          <a:p>
            <a:endParaRPr lang="nb-NO" sz="3200" b="1" i="1" dirty="0" smtClean="0"/>
          </a:p>
          <a:p>
            <a:r>
              <a:rPr lang="nb-NO" sz="3200" b="1" i="1" dirty="0" smtClean="0"/>
              <a:t>Metodikk</a:t>
            </a:r>
          </a:p>
          <a:p>
            <a:r>
              <a:rPr lang="nb-NO" sz="3200" b="1" i="1" dirty="0" smtClean="0"/>
              <a:t>Analyser</a:t>
            </a:r>
          </a:p>
          <a:p>
            <a:r>
              <a:rPr lang="nb-NO" sz="3200" b="1" i="1" dirty="0" smtClean="0"/>
              <a:t>Kostnader/ nytte</a:t>
            </a:r>
          </a:p>
          <a:p>
            <a:r>
              <a:rPr lang="nb-NO" sz="3200" b="1" i="1" dirty="0" smtClean="0"/>
              <a:t>Fortsetter jakten på de vellykkede tiltakene </a:t>
            </a:r>
          </a:p>
          <a:p>
            <a:endParaRPr lang="nb-NO" sz="3200" b="1" i="1" dirty="0" smtClean="0"/>
          </a:p>
          <a:p>
            <a:pPr marL="0" indent="0">
              <a:buNone/>
            </a:pPr>
            <a:endParaRPr lang="nb-NO" sz="3200" b="1" i="1" dirty="0" smtClean="0"/>
          </a:p>
        </p:txBody>
      </p:sp>
      <p:sp>
        <p:nvSpPr>
          <p:cNvPr id="14338" name="Title 1"/>
          <p:cNvSpPr>
            <a:spLocks noGrp="1"/>
          </p:cNvSpPr>
          <p:nvPr>
            <p:ph type="title"/>
          </p:nvPr>
        </p:nvSpPr>
        <p:spPr/>
        <p:txBody>
          <a:bodyPr/>
          <a:lstStyle/>
          <a:p>
            <a:pPr algn="ctr" eaLnBrk="1" hangingPunct="1"/>
            <a:r>
              <a:rPr lang="nb-NO" sz="6600" dirty="0" smtClean="0"/>
              <a:t>Hva gjør vi nå? </a:t>
            </a:r>
          </a:p>
        </p:txBody>
      </p:sp>
    </p:spTree>
    <p:extLst>
      <p:ext uri="{BB962C8B-B14F-4D97-AF65-F5344CB8AC3E}">
        <p14:creationId xmlns:p14="http://schemas.microsoft.com/office/powerpoint/2010/main" val="334485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nb-NO" dirty="0" smtClean="0"/>
              <a:t>Frafallet på HF: </a:t>
            </a:r>
          </a:p>
        </p:txBody>
      </p:sp>
      <p:graphicFrame>
        <p:nvGraphicFramePr>
          <p:cNvPr id="2" name="Plassholder for innhold 1"/>
          <p:cNvGraphicFramePr>
            <a:graphicFrameLocks noGrp="1"/>
          </p:cNvGraphicFramePr>
          <p:nvPr>
            <p:ph idx="1"/>
            <p:extLst>
              <p:ext uri="{D42A27DB-BD31-4B8C-83A1-F6EECF244321}">
                <p14:modId xmlns:p14="http://schemas.microsoft.com/office/powerpoint/2010/main" val="882423704"/>
              </p:ext>
            </p:extLst>
          </p:nvPr>
        </p:nvGraphicFramePr>
        <p:xfrm>
          <a:off x="990600" y="1981200"/>
          <a:ext cx="76962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Frafallstiltak til nå: </a:t>
            </a:r>
            <a:endParaRPr lang="nb-NO"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2204864"/>
            <a:ext cx="769966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727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måtte gjøre opp status </a:t>
            </a:r>
            <a:endParaRPr lang="nb-NO" dirty="0"/>
          </a:p>
        </p:txBody>
      </p:sp>
      <p:sp>
        <p:nvSpPr>
          <p:cNvPr id="3" name="Plassholder for innhold 2"/>
          <p:cNvSpPr>
            <a:spLocks noGrp="1"/>
          </p:cNvSpPr>
          <p:nvPr>
            <p:ph idx="1"/>
          </p:nvPr>
        </p:nvSpPr>
        <p:spPr/>
        <p:txBody>
          <a:bodyPr/>
          <a:lstStyle/>
          <a:p>
            <a:r>
              <a:rPr lang="nb-NO" dirty="0" smtClean="0"/>
              <a:t>Engasjerte Elisabeth </a:t>
            </a:r>
            <a:r>
              <a:rPr lang="nb-NO" dirty="0" err="1" smtClean="0"/>
              <a:t>Hovdhaugen</a:t>
            </a:r>
            <a:r>
              <a:rPr lang="nb-NO" dirty="0" smtClean="0"/>
              <a:t> fra NIFU</a:t>
            </a:r>
          </a:p>
          <a:p>
            <a:endParaRPr lang="nb-NO" dirty="0" smtClean="0"/>
          </a:p>
          <a:p>
            <a:r>
              <a:rPr lang="nb-NO" dirty="0" smtClean="0"/>
              <a:t>Samlet tallmaterialet fra FS</a:t>
            </a:r>
          </a:p>
          <a:p>
            <a:pPr marL="0" indent="0">
              <a:buNone/>
            </a:pPr>
            <a:endParaRPr lang="nb-NO" dirty="0" smtClean="0"/>
          </a:p>
          <a:p>
            <a:r>
              <a:rPr lang="nb-NO" dirty="0" smtClean="0"/>
              <a:t>Instituttvise rapporter over gjennomførte tiltak i perioden 2009-2014</a:t>
            </a:r>
            <a:endParaRPr lang="nb-NO" dirty="0"/>
          </a:p>
        </p:txBody>
      </p:sp>
      <p:pic>
        <p:nvPicPr>
          <p:cNvPr id="4098" name="Picture 2" descr="C:\Users\chriskl\AppData\Local\Microsoft\Windows\Temporary Internet Files\Content.IE5\NDGQCFWJ\MC90029089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563" y="2706688"/>
            <a:ext cx="13620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217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ønsket vi oss? </a:t>
            </a:r>
            <a:endParaRPr lang="nb-NO" dirty="0"/>
          </a:p>
        </p:txBody>
      </p:sp>
      <p:sp>
        <p:nvSpPr>
          <p:cNvPr id="3" name="Plassholder for innhold 2"/>
          <p:cNvSpPr>
            <a:spLocks noGrp="1"/>
          </p:cNvSpPr>
          <p:nvPr>
            <p:ph idx="1"/>
          </p:nvPr>
        </p:nvSpPr>
        <p:spPr/>
        <p:txBody>
          <a:bodyPr/>
          <a:lstStyle/>
          <a:p>
            <a:endParaRPr lang="nb-NO" dirty="0" smtClean="0"/>
          </a:p>
          <a:p>
            <a:r>
              <a:rPr lang="nb-NO" dirty="0" smtClean="0"/>
              <a:t>Å dokumentere vårt arbeid med frafall </a:t>
            </a:r>
          </a:p>
          <a:p>
            <a:endParaRPr lang="nb-NO" dirty="0"/>
          </a:p>
          <a:p>
            <a:r>
              <a:rPr lang="nb-NO" dirty="0" smtClean="0"/>
              <a:t>Å identifisere noen suksesskriterier </a:t>
            </a:r>
          </a:p>
          <a:p>
            <a:endParaRPr lang="nb-NO" dirty="0"/>
          </a:p>
          <a:p>
            <a:r>
              <a:rPr lang="nb-NO" dirty="0" smtClean="0"/>
              <a:t>Å få noen tips til videre arbeid </a:t>
            </a:r>
          </a:p>
          <a:p>
            <a:endParaRPr lang="nb-NO" dirty="0"/>
          </a:p>
          <a:p>
            <a:endParaRPr lang="nb-NO" dirty="0"/>
          </a:p>
        </p:txBody>
      </p:sp>
      <p:pic>
        <p:nvPicPr>
          <p:cNvPr id="2050" name="Picture 2" descr="C:\Users\chriskl\AppData\Local\Microsoft\Windows\Temporary Internet Files\Content.IE5\TIM5CPWB\MC9004326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913" y="42703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64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1600" y="548680"/>
            <a:ext cx="7696200" cy="1143000"/>
          </a:xfrm>
        </p:spPr>
        <p:txBody>
          <a:bodyPr/>
          <a:lstStyle/>
          <a:p>
            <a:pPr algn="ctr"/>
            <a:r>
              <a:rPr lang="nb-NO" dirty="0" smtClean="0"/>
              <a:t>Hva fant vi: </a:t>
            </a:r>
            <a:endParaRPr lang="nb-NO" dirty="0"/>
          </a:p>
        </p:txBody>
      </p:sp>
      <p:sp>
        <p:nvSpPr>
          <p:cNvPr id="3" name="Plassholder for innhold 2"/>
          <p:cNvSpPr>
            <a:spLocks noGrp="1"/>
          </p:cNvSpPr>
          <p:nvPr>
            <p:ph idx="1"/>
          </p:nvPr>
        </p:nvSpPr>
        <p:spPr>
          <a:xfrm>
            <a:off x="990600" y="1556792"/>
            <a:ext cx="7696200" cy="4539208"/>
          </a:xfrm>
        </p:spPr>
        <p:txBody>
          <a:bodyPr/>
          <a:lstStyle/>
          <a:p>
            <a:r>
              <a:rPr lang="nb-NO" dirty="0" smtClean="0"/>
              <a:t>Rekruttering bachelor/ master </a:t>
            </a:r>
          </a:p>
          <a:p>
            <a:endParaRPr lang="nb-NO" dirty="0" smtClean="0"/>
          </a:p>
          <a:p>
            <a:r>
              <a:rPr lang="nb-NO" dirty="0" smtClean="0"/>
              <a:t>Frafall bachelor/ master </a:t>
            </a:r>
          </a:p>
          <a:p>
            <a:endParaRPr lang="nb-NO" dirty="0" smtClean="0"/>
          </a:p>
          <a:p>
            <a:r>
              <a:rPr lang="nb-NO" dirty="0" smtClean="0"/>
              <a:t>Må jobbe mer kunnskapsbasert</a:t>
            </a:r>
          </a:p>
          <a:p>
            <a:endParaRPr lang="nb-NO" dirty="0" smtClean="0"/>
          </a:p>
          <a:p>
            <a:r>
              <a:rPr lang="nb-NO" dirty="0" smtClean="0"/>
              <a:t>For administrativt? </a:t>
            </a:r>
          </a:p>
          <a:p>
            <a:endParaRPr lang="nb-NO" dirty="0" smtClean="0"/>
          </a:p>
          <a:p>
            <a:r>
              <a:rPr lang="nb-NO" dirty="0" smtClean="0"/>
              <a:t>Kunne vært verre… </a:t>
            </a:r>
          </a:p>
          <a:p>
            <a:endParaRPr lang="nb-NO"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289911"/>
            <a:ext cx="2516136" cy="218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9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1600" y="836712"/>
            <a:ext cx="7696200" cy="1143000"/>
          </a:xfrm>
        </p:spPr>
        <p:txBody>
          <a:bodyPr/>
          <a:lstStyle/>
          <a:p>
            <a:r>
              <a:rPr lang="nb-NO" dirty="0" smtClean="0"/>
              <a:t>Forankring i teori</a:t>
            </a:r>
            <a:endParaRPr lang="nb-NO" dirty="0"/>
          </a:p>
        </p:txBody>
      </p:sp>
      <p:sp>
        <p:nvSpPr>
          <p:cNvPr id="4" name="Plassholder for innhold 3"/>
          <p:cNvSpPr txBox="1">
            <a:spLocks noGrp="1"/>
          </p:cNvSpPr>
          <p:nvPr>
            <p:ph idx="1"/>
          </p:nvPr>
        </p:nvSpPr>
        <p:spPr>
          <a:xfrm>
            <a:off x="501493" y="2860491"/>
            <a:ext cx="7696200" cy="1015663"/>
          </a:xfrm>
          <a:prstGeom prst="rect">
            <a:avLst/>
          </a:prstGeom>
          <a:noFill/>
        </p:spPr>
        <p:txBody>
          <a:bodyPr wrap="square" rtlCol="0">
            <a:spAutoFit/>
          </a:bodyPr>
          <a:lstStyle/>
          <a:p>
            <a:pPr marL="0" indent="0" algn="ctr">
              <a:buNone/>
            </a:pPr>
            <a:r>
              <a:rPr lang="nb-NO" sz="6000" dirty="0"/>
              <a:t>I</a:t>
            </a:r>
            <a:r>
              <a:rPr lang="nb-NO" sz="6000" dirty="0" smtClean="0"/>
              <a:t>ntegrering</a:t>
            </a:r>
            <a:r>
              <a:rPr lang="nb-NO" dirty="0" smtClean="0"/>
              <a:t> </a:t>
            </a:r>
            <a:endParaRPr lang="nb-NO" dirty="0"/>
          </a:p>
        </p:txBody>
      </p:sp>
      <p:sp>
        <p:nvSpPr>
          <p:cNvPr id="5" name="Bildeforklaring formet som et avrundet rektangel 4"/>
          <p:cNvSpPr/>
          <p:nvPr/>
        </p:nvSpPr>
        <p:spPr bwMode="auto">
          <a:xfrm>
            <a:off x="5868144" y="251686"/>
            <a:ext cx="2808312" cy="1206108"/>
          </a:xfrm>
          <a:prstGeom prst="wedgeRoundRectCallout">
            <a:avLst>
              <a:gd name="adj1" fmla="val -59010"/>
              <a:gd name="adj2" fmla="val 140447"/>
              <a:gd name="adj3" fmla="val 16667"/>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3200" b="0" i="0" u="none" strike="noStrike" cap="none" normalizeH="0" baseline="0" dirty="0" smtClean="0">
                <a:ln>
                  <a:noFill/>
                </a:ln>
                <a:solidFill>
                  <a:schemeClr val="tx1"/>
                </a:solidFill>
                <a:effectLst/>
                <a:latin typeface="Arial" charset="0"/>
                <a:ea typeface="ヒラギノ角ゴ Pro W3" charset="-128"/>
                <a:cs typeface="ヒラギノ角ゴ Pro W3" charset="-128"/>
              </a:rPr>
              <a:t>Rekruttering </a:t>
            </a:r>
            <a:endParaRPr kumimoji="0" lang="nb-NO" sz="3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Bildeforklaring formet som et avrundet rektangel 6"/>
          <p:cNvSpPr/>
          <p:nvPr/>
        </p:nvSpPr>
        <p:spPr bwMode="auto">
          <a:xfrm>
            <a:off x="467544" y="5373216"/>
            <a:ext cx="2664296" cy="1332728"/>
          </a:xfrm>
          <a:prstGeom prst="wedgeRoundRectCallout">
            <a:avLst>
              <a:gd name="adj1" fmla="val 44586"/>
              <a:gd name="adj2" fmla="val -127063"/>
              <a:gd name="adj3" fmla="val 16667"/>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3200" b="0" i="0" u="none" strike="noStrike" cap="none" normalizeH="0" baseline="0" dirty="0" smtClean="0">
                <a:ln>
                  <a:noFill/>
                </a:ln>
                <a:solidFill>
                  <a:schemeClr val="tx1"/>
                </a:solidFill>
                <a:effectLst/>
                <a:latin typeface="Arial" charset="0"/>
                <a:ea typeface="ヒラギノ角ゴ Pro W3" charset="-128"/>
                <a:cs typeface="ヒラギノ角ゴ Pro W3" charset="-128"/>
              </a:rPr>
              <a:t>Arbeidslivet</a:t>
            </a:r>
            <a:endParaRPr kumimoji="0" lang="nb-NO" sz="3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8" name="Bildeforklaring formet som et avrundet rektangel 7"/>
          <p:cNvSpPr/>
          <p:nvPr/>
        </p:nvSpPr>
        <p:spPr bwMode="auto">
          <a:xfrm>
            <a:off x="6588224" y="5481228"/>
            <a:ext cx="2335584" cy="1116704"/>
          </a:xfrm>
          <a:prstGeom prst="wedgeRoundRectCallout">
            <a:avLst>
              <a:gd name="adj1" fmla="val -99381"/>
              <a:gd name="adj2" fmla="val -183987"/>
              <a:gd name="adj3" fmla="val 16667"/>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3200" b="0" i="0" u="none" strike="noStrike" cap="none" normalizeH="0" baseline="0" dirty="0" smtClean="0">
                <a:ln>
                  <a:noFill/>
                </a:ln>
                <a:solidFill>
                  <a:schemeClr val="tx1"/>
                </a:solidFill>
                <a:effectLst/>
                <a:latin typeface="Arial" charset="0"/>
                <a:ea typeface="ヒラギノ角ゴ Pro W3" charset="-128"/>
                <a:cs typeface="ヒラギノ角ゴ Pro W3" charset="-128"/>
              </a:rPr>
              <a:t>Systemet</a:t>
            </a:r>
            <a:endParaRPr kumimoji="0" lang="nb-NO" sz="3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9" name="Pil høyre 8"/>
          <p:cNvSpPr/>
          <p:nvPr/>
        </p:nvSpPr>
        <p:spPr bwMode="auto">
          <a:xfrm>
            <a:off x="251520" y="2801971"/>
            <a:ext cx="2160240" cy="1132704"/>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3600" b="1" i="0" u="none" strike="noStrike" cap="none" normalizeH="0" baseline="0" dirty="0" smtClean="0">
                <a:ln>
                  <a:noFill/>
                </a:ln>
                <a:solidFill>
                  <a:schemeClr val="tx1"/>
                </a:solidFill>
                <a:effectLst/>
                <a:latin typeface="Arial" charset="0"/>
                <a:ea typeface="ヒラギノ角ゴ Pro W3" charset="-128"/>
                <a:cs typeface="ヒラギノ角ゴ Pro W3" charset="-128"/>
              </a:rPr>
              <a:t>UiO</a:t>
            </a:r>
            <a:endParaRPr kumimoji="0" lang="nb-NO" sz="3600" b="1"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0" name="Pil venstre 9"/>
          <p:cNvSpPr/>
          <p:nvPr/>
        </p:nvSpPr>
        <p:spPr bwMode="auto">
          <a:xfrm>
            <a:off x="6228184" y="2801971"/>
            <a:ext cx="2736303" cy="1182094"/>
          </a:xfrm>
          <a:prstGeom prst="leftArrow">
            <a:avLst/>
          </a:prstGeom>
          <a:solidFill>
            <a:srgbClr val="00B0F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3600" b="1" i="0" u="none" strike="noStrike" cap="none" normalizeH="0" baseline="0" dirty="0" smtClean="0">
                <a:ln>
                  <a:noFill/>
                </a:ln>
                <a:solidFill>
                  <a:schemeClr val="tx1"/>
                </a:solidFill>
                <a:effectLst/>
                <a:latin typeface="Arial" charset="0"/>
                <a:ea typeface="ヒラギノ角ゴ Pro W3" charset="-128"/>
                <a:cs typeface="ヒラギノ角ゴ Pro W3" charset="-128"/>
              </a:rPr>
              <a:t>Studenten</a:t>
            </a:r>
            <a:endParaRPr kumimoji="0" lang="nb-NO" sz="3600" b="1"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4057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Nyttig metodikk for videre arbeid</a:t>
            </a:r>
            <a:br>
              <a:rPr lang="nb-NO" dirty="0"/>
            </a:br>
            <a:r>
              <a:rPr lang="nb-NO" dirty="0" smtClean="0"/>
              <a:t/>
            </a:r>
            <a:br>
              <a:rPr lang="nb-NO" dirty="0" smtClean="0"/>
            </a:b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40744537"/>
              </p:ext>
            </p:extLst>
          </p:nvPr>
        </p:nvGraphicFramePr>
        <p:xfrm>
          <a:off x="395536" y="1916832"/>
          <a:ext cx="8424936" cy="2567744"/>
        </p:xfrm>
        <a:graphic>
          <a:graphicData uri="http://schemas.openxmlformats.org/drawingml/2006/table">
            <a:tbl>
              <a:tblPr firstRow="1" bandRow="1">
                <a:tableStyleId>{5C22544A-7EE6-4342-B048-85BDC9FD1C3A}</a:tableStyleId>
              </a:tblPr>
              <a:tblGrid>
                <a:gridCol w="1728192"/>
                <a:gridCol w="1512168"/>
                <a:gridCol w="1728192"/>
                <a:gridCol w="1656184"/>
                <a:gridCol w="1800200"/>
              </a:tblGrid>
              <a:tr h="1015752">
                <a:tc>
                  <a:txBody>
                    <a:bodyPr/>
                    <a:lstStyle/>
                    <a:p>
                      <a:r>
                        <a:rPr lang="nb-NO" sz="1800" dirty="0" smtClean="0">
                          <a:solidFill>
                            <a:schemeClr val="tx1"/>
                          </a:solidFill>
                        </a:rPr>
                        <a:t>Strukturering</a:t>
                      </a:r>
                      <a:r>
                        <a:rPr lang="nb-NO" sz="1800" baseline="0" dirty="0" smtClean="0">
                          <a:solidFill>
                            <a:schemeClr val="tx1"/>
                          </a:solidFill>
                        </a:rPr>
                        <a:t> og formalisering </a:t>
                      </a:r>
                      <a:endParaRPr lang="nb-NO" sz="1800" dirty="0">
                        <a:solidFill>
                          <a:schemeClr val="tx1"/>
                        </a:solidFill>
                      </a:endParaRPr>
                    </a:p>
                  </a:txBody>
                  <a:tcPr>
                    <a:solidFill>
                      <a:schemeClr val="accent6">
                        <a:lumMod val="20000"/>
                        <a:lumOff val="80000"/>
                      </a:schemeClr>
                    </a:solidFill>
                  </a:tcPr>
                </a:tc>
                <a:tc>
                  <a:txBody>
                    <a:bodyPr/>
                    <a:lstStyle/>
                    <a:p>
                      <a:r>
                        <a:rPr lang="nb-NO" dirty="0" smtClean="0">
                          <a:solidFill>
                            <a:schemeClr val="tx1"/>
                          </a:solidFill>
                        </a:rPr>
                        <a:t>Progresjon og mestring </a:t>
                      </a:r>
                      <a:endParaRPr lang="nb-NO" dirty="0">
                        <a:solidFill>
                          <a:schemeClr val="tx1"/>
                        </a:solidFill>
                      </a:endParaRPr>
                    </a:p>
                  </a:txBody>
                  <a:tcPr>
                    <a:solidFill>
                      <a:schemeClr val="accent6">
                        <a:lumMod val="20000"/>
                        <a:lumOff val="80000"/>
                      </a:schemeClr>
                    </a:solidFill>
                  </a:tcPr>
                </a:tc>
                <a:tc>
                  <a:txBody>
                    <a:bodyPr/>
                    <a:lstStyle/>
                    <a:p>
                      <a:r>
                        <a:rPr lang="nb-NO" dirty="0" smtClean="0">
                          <a:solidFill>
                            <a:schemeClr val="tx1"/>
                          </a:solidFill>
                        </a:rPr>
                        <a:t>Pedagogiske tiltak </a:t>
                      </a:r>
                      <a:endParaRPr lang="nb-NO" dirty="0">
                        <a:solidFill>
                          <a:schemeClr val="tx1"/>
                        </a:solidFill>
                      </a:endParaRPr>
                    </a:p>
                  </a:txBody>
                  <a:tcPr>
                    <a:solidFill>
                      <a:schemeClr val="accent6">
                        <a:lumMod val="20000"/>
                        <a:lumOff val="80000"/>
                      </a:schemeClr>
                    </a:solidFill>
                  </a:tcPr>
                </a:tc>
                <a:tc>
                  <a:txBody>
                    <a:bodyPr/>
                    <a:lstStyle/>
                    <a:p>
                      <a:r>
                        <a:rPr lang="nb-NO" dirty="0" smtClean="0">
                          <a:solidFill>
                            <a:schemeClr val="tx1"/>
                          </a:solidFill>
                        </a:rPr>
                        <a:t>Sosialisering</a:t>
                      </a:r>
                      <a:endParaRPr lang="nb-NO" dirty="0">
                        <a:solidFill>
                          <a:schemeClr val="tx1"/>
                        </a:solidFill>
                      </a:endParaRPr>
                    </a:p>
                  </a:txBody>
                  <a:tcPr>
                    <a:solidFill>
                      <a:schemeClr val="accent6">
                        <a:lumMod val="20000"/>
                        <a:lumOff val="80000"/>
                      </a:schemeClr>
                    </a:solidFill>
                  </a:tcPr>
                </a:tc>
                <a:tc>
                  <a:txBody>
                    <a:bodyPr/>
                    <a:lstStyle/>
                    <a:p>
                      <a:r>
                        <a:rPr lang="nb-NO" dirty="0" smtClean="0">
                          <a:solidFill>
                            <a:schemeClr val="tx1"/>
                          </a:solidFill>
                        </a:rPr>
                        <a:t>Mål-orientering</a:t>
                      </a:r>
                      <a:endParaRPr lang="nb-NO" dirty="0">
                        <a:solidFill>
                          <a:schemeClr val="tx1"/>
                        </a:solidFill>
                      </a:endParaRPr>
                    </a:p>
                  </a:txBody>
                  <a:tcPr>
                    <a:solidFill>
                      <a:schemeClr val="accent6">
                        <a:lumMod val="20000"/>
                        <a:lumOff val="80000"/>
                      </a:schemeClr>
                    </a:solidFill>
                  </a:tcPr>
                </a:tc>
              </a:tr>
              <a:tr h="1551992">
                <a:tc>
                  <a:txBody>
                    <a:bodyPr/>
                    <a:lstStyle/>
                    <a:p>
                      <a:pPr marL="0" indent="0">
                        <a:buFont typeface="Arial" panose="020B0604020202020204" pitchFamily="34" charset="0"/>
                        <a:buNone/>
                      </a:pPr>
                      <a:r>
                        <a:rPr lang="nb-NO" sz="1800" dirty="0" smtClean="0">
                          <a:solidFill>
                            <a:schemeClr val="tx1"/>
                          </a:solidFill>
                        </a:rPr>
                        <a:t>- Stramme inn permisjons-reglene</a:t>
                      </a:r>
                      <a:r>
                        <a:rPr lang="nb-NO" sz="1800" baseline="0" dirty="0" smtClean="0">
                          <a:solidFill>
                            <a:schemeClr val="tx1"/>
                          </a:solidFill>
                        </a:rPr>
                        <a:t> </a:t>
                      </a:r>
                      <a:endParaRPr lang="nb-NO" sz="1800" dirty="0">
                        <a:solidFill>
                          <a:schemeClr val="tx1"/>
                        </a:solidFill>
                      </a:endParaRPr>
                    </a:p>
                  </a:txBody>
                  <a:tcPr>
                    <a:solidFill>
                      <a:schemeClr val="accent6">
                        <a:lumMod val="20000"/>
                        <a:lumOff val="80000"/>
                      </a:schemeClr>
                    </a:solidFill>
                  </a:tcPr>
                </a:tc>
                <a:tc>
                  <a:txBody>
                    <a:bodyPr/>
                    <a:lstStyle/>
                    <a:p>
                      <a:r>
                        <a:rPr lang="nb-NO" dirty="0" smtClean="0">
                          <a:solidFill>
                            <a:schemeClr val="tx1"/>
                          </a:solidFill>
                        </a:rPr>
                        <a:t>-Master-studenter</a:t>
                      </a:r>
                      <a:r>
                        <a:rPr lang="nb-NO" baseline="0" dirty="0" smtClean="0">
                          <a:solidFill>
                            <a:schemeClr val="tx1"/>
                          </a:solidFill>
                        </a:rPr>
                        <a:t> må søke om ekstra semester </a:t>
                      </a:r>
                      <a:endParaRPr lang="nb-NO" dirty="0">
                        <a:solidFill>
                          <a:schemeClr val="tx1"/>
                        </a:solidFill>
                      </a:endParaRPr>
                    </a:p>
                  </a:txBody>
                  <a:tcPr>
                    <a:solidFill>
                      <a:schemeClr val="accent6">
                        <a:lumMod val="20000"/>
                        <a:lumOff val="80000"/>
                      </a:schemeClr>
                    </a:solidFill>
                  </a:tcPr>
                </a:tc>
                <a:tc>
                  <a:txBody>
                    <a:bodyPr/>
                    <a:lstStyle/>
                    <a:p>
                      <a:r>
                        <a:rPr lang="nb-NO" dirty="0" smtClean="0">
                          <a:solidFill>
                            <a:schemeClr val="tx1"/>
                          </a:solidFill>
                        </a:rPr>
                        <a:t>-Utvidet kollokvietilbud</a:t>
                      </a:r>
                      <a:r>
                        <a:rPr lang="nb-NO" baseline="0" dirty="0" smtClean="0">
                          <a:solidFill>
                            <a:schemeClr val="tx1"/>
                          </a:solidFill>
                        </a:rPr>
                        <a:t> på innførings-kurs</a:t>
                      </a:r>
                      <a:endParaRPr lang="nb-NO" dirty="0">
                        <a:solidFill>
                          <a:schemeClr val="tx1"/>
                        </a:solidFill>
                      </a:endParaRPr>
                    </a:p>
                  </a:txBody>
                  <a:tcPr>
                    <a:solidFill>
                      <a:schemeClr val="accent6">
                        <a:lumMod val="20000"/>
                        <a:lumOff val="80000"/>
                      </a:schemeClr>
                    </a:solidFill>
                  </a:tcPr>
                </a:tc>
                <a:tc>
                  <a:txBody>
                    <a:bodyPr/>
                    <a:lstStyle/>
                    <a:p>
                      <a:r>
                        <a:rPr lang="nb-NO" dirty="0" smtClean="0">
                          <a:solidFill>
                            <a:schemeClr val="tx1"/>
                          </a:solidFill>
                        </a:rPr>
                        <a:t>-Satsning</a:t>
                      </a:r>
                      <a:r>
                        <a:rPr lang="nb-NO" baseline="0" dirty="0" smtClean="0">
                          <a:solidFill>
                            <a:schemeClr val="tx1"/>
                          </a:solidFill>
                        </a:rPr>
                        <a:t> på fadder-ordningen </a:t>
                      </a:r>
                      <a:endParaRPr lang="nb-NO" dirty="0">
                        <a:solidFill>
                          <a:schemeClr val="tx1"/>
                        </a:solidFill>
                      </a:endParaRPr>
                    </a:p>
                  </a:txBody>
                  <a:tcPr>
                    <a:solidFill>
                      <a:schemeClr val="accent6">
                        <a:lumMod val="20000"/>
                        <a:lumOff val="80000"/>
                      </a:schemeClr>
                    </a:solidFill>
                  </a:tcPr>
                </a:tc>
                <a:tc>
                  <a:txBody>
                    <a:bodyPr/>
                    <a:lstStyle/>
                    <a:p>
                      <a:r>
                        <a:rPr lang="nb-NO" dirty="0" smtClean="0">
                          <a:solidFill>
                            <a:schemeClr val="tx1"/>
                          </a:solidFill>
                        </a:rPr>
                        <a:t>-Kompetanse-samtaler</a:t>
                      </a:r>
                      <a:endParaRPr lang="nb-NO" dirty="0">
                        <a:solidFill>
                          <a:schemeClr val="tx1"/>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848842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Støtte for at dette er vanskelig, og at det ikke finnes noen enkle løsninger  </a:t>
            </a:r>
            <a:br>
              <a:rPr lang="nb-NO" dirty="0"/>
            </a:br>
            <a:endParaRPr lang="nb-NO" dirty="0"/>
          </a:p>
        </p:txBody>
      </p:sp>
      <p:sp>
        <p:nvSpPr>
          <p:cNvPr id="5" name="Rektangel 4"/>
          <p:cNvSpPr/>
          <p:nvPr/>
        </p:nvSpPr>
        <p:spPr>
          <a:xfrm>
            <a:off x="990600" y="1981200"/>
            <a:ext cx="7696200" cy="4114800"/>
          </a:xfrm>
          <a:prstGeom prst="rect">
            <a:avLst/>
          </a:prstGeom>
        </p:spPr>
        <p:txBody>
          <a:bodyPr/>
          <a:lstStyle/>
          <a:p>
            <a:endParaRPr lang="nb-NO"/>
          </a:p>
        </p:txBody>
      </p:sp>
      <p:pic>
        <p:nvPicPr>
          <p:cNvPr id="3" name="Plassholder for innhol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5816" y="1726667"/>
            <a:ext cx="3312368" cy="4623866"/>
          </a:xfrm>
        </p:spPr>
      </p:pic>
    </p:spTree>
    <p:extLst>
      <p:ext uri="{BB962C8B-B14F-4D97-AF65-F5344CB8AC3E}">
        <p14:creationId xmlns:p14="http://schemas.microsoft.com/office/powerpoint/2010/main" val="188043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 point hf-mal20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hf-mal2011</Template>
  <TotalTime>550</TotalTime>
  <Words>619</Words>
  <Application>Microsoft Office PowerPoint</Application>
  <PresentationFormat>On-screen Show (4:3)</PresentationFormat>
  <Paragraphs>96</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power point hf-mal2011</vt:lpstr>
      <vt:lpstr>Oppfølging av studenter på HF</vt:lpstr>
      <vt:lpstr>Frafallet på HF: </vt:lpstr>
      <vt:lpstr>Frafallstiltak til nå: </vt:lpstr>
      <vt:lpstr>Vi måtte gjøre opp status </vt:lpstr>
      <vt:lpstr>Hva ønsket vi oss? </vt:lpstr>
      <vt:lpstr>Hva fant vi: </vt:lpstr>
      <vt:lpstr>Forankring i teori</vt:lpstr>
      <vt:lpstr>Nyttig metodikk for videre arbeid  </vt:lpstr>
      <vt:lpstr>Støtte for at dette er vanskelig, og at det ikke finnes noen enkle løsninger   </vt:lpstr>
      <vt:lpstr>Men:  </vt:lpstr>
      <vt:lpstr>Hva gjør vi nå? </vt:lpstr>
    </vt:vector>
  </TitlesOfParts>
  <Company>Universitetet i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Christine Klem</dc:creator>
  <cp:lastModifiedBy>Eirik Welo</cp:lastModifiedBy>
  <cp:revision>48</cp:revision>
  <cp:lastPrinted>2015-02-03T11:26:46Z</cp:lastPrinted>
  <dcterms:created xsi:type="dcterms:W3CDTF">2014-12-08T09:27:17Z</dcterms:created>
  <dcterms:modified xsi:type="dcterms:W3CDTF">2015-03-17T12:04:32Z</dcterms:modified>
</cp:coreProperties>
</file>