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2" showSpecialPlsOnTitleSld="0" strictFirstAndLastChars="0" saveSubsetFonts="1" autoCompressPictures="0">
  <p:sldMasterIdLst>
    <p:sldMasterId id="2147483648" r:id="rId1"/>
  </p:sldMasterIdLst>
  <p:notesMasterIdLst>
    <p:notesMasterId r:id="rId10"/>
  </p:notesMasterIdLst>
  <p:handoutMasterIdLst>
    <p:handoutMasterId r:id="rId11"/>
  </p:handoutMasterIdLst>
  <p:sldIdLst>
    <p:sldId id="256" r:id="rId2"/>
    <p:sldId id="261" r:id="rId3"/>
    <p:sldId id="262" r:id="rId4"/>
    <p:sldId id="263" r:id="rId5"/>
    <p:sldId id="264" r:id="rId6"/>
    <p:sldId id="267" r:id="rId7"/>
    <p:sldId id="266" r:id="rId8"/>
    <p:sldId id="265" r:id="rId9"/>
  </p:sldIdLst>
  <p:sldSz cx="9144000" cy="6858000" type="screen4x3"/>
  <p:notesSz cx="6794500" cy="9906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ヒラギノ角ゴ Pro W3" charset="-128"/>
        <a:cs typeface="ヒラギノ角ゴ Pro W3" charset="-128"/>
      </a:defRPr>
    </a:lvl1pPr>
    <a:lvl2pPr marL="457200" algn="l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ヒラギノ角ゴ Pro W3" charset="-128"/>
        <a:cs typeface="ヒラギノ角ゴ Pro W3" charset="-128"/>
      </a:defRPr>
    </a:lvl2pPr>
    <a:lvl3pPr marL="914400" algn="l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ヒラギノ角ゴ Pro W3" charset="-128"/>
        <a:cs typeface="ヒラギノ角ゴ Pro W3" charset="-128"/>
      </a:defRPr>
    </a:lvl3pPr>
    <a:lvl4pPr marL="1371600" algn="l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ヒラギノ角ゴ Pro W3" charset="-128"/>
        <a:cs typeface="ヒラギノ角ゴ Pro W3" charset="-128"/>
      </a:defRPr>
    </a:lvl4pPr>
    <a:lvl5pPr marL="1828800" algn="l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ヒラギノ角ゴ Pro W3" charset="-128"/>
        <a:cs typeface="ヒラギノ角ゴ Pro W3" charset="-128"/>
      </a:defRPr>
    </a:lvl5pPr>
    <a:lvl6pPr marL="2286000" algn="l" defTabSz="457200" rtl="0" eaLnBrk="1" latinLnBrk="0" hangingPunct="1">
      <a:defRPr sz="2000" kern="1200">
        <a:solidFill>
          <a:schemeClr val="tx1"/>
        </a:solidFill>
        <a:latin typeface="Arial" charset="0"/>
        <a:ea typeface="ヒラギノ角ゴ Pro W3" charset="-128"/>
        <a:cs typeface="ヒラギノ角ゴ Pro W3" charset="-128"/>
      </a:defRPr>
    </a:lvl6pPr>
    <a:lvl7pPr marL="2743200" algn="l" defTabSz="457200" rtl="0" eaLnBrk="1" latinLnBrk="0" hangingPunct="1">
      <a:defRPr sz="2000" kern="1200">
        <a:solidFill>
          <a:schemeClr val="tx1"/>
        </a:solidFill>
        <a:latin typeface="Arial" charset="0"/>
        <a:ea typeface="ヒラギノ角ゴ Pro W3" charset="-128"/>
        <a:cs typeface="ヒラギノ角ゴ Pro W3" charset="-128"/>
      </a:defRPr>
    </a:lvl7pPr>
    <a:lvl8pPr marL="3200400" algn="l" defTabSz="457200" rtl="0" eaLnBrk="1" latinLnBrk="0" hangingPunct="1">
      <a:defRPr sz="2000" kern="1200">
        <a:solidFill>
          <a:schemeClr val="tx1"/>
        </a:solidFill>
        <a:latin typeface="Arial" charset="0"/>
        <a:ea typeface="ヒラギノ角ゴ Pro W3" charset="-128"/>
        <a:cs typeface="ヒラギノ角ゴ Pro W3" charset="-128"/>
      </a:defRPr>
    </a:lvl8pPr>
    <a:lvl9pPr marL="3657600" algn="l" defTabSz="457200" rtl="0" eaLnBrk="1" latinLnBrk="0" hangingPunct="1">
      <a:defRPr sz="2000" kern="1200">
        <a:solidFill>
          <a:schemeClr val="tx1"/>
        </a:solidFill>
        <a:latin typeface="Arial" charset="0"/>
        <a:ea typeface="ヒラギノ角ゴ Pro W3" charset="-128"/>
        <a:cs typeface="ヒラギノ角ゴ Pro W3" charset="-128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494" autoAdjust="0"/>
    <p:restoredTop sz="98191" autoAdjust="0"/>
  </p:normalViewPr>
  <p:slideViewPr>
    <p:cSldViewPr>
      <p:cViewPr varScale="1">
        <p:scale>
          <a:sx n="109" d="100"/>
          <a:sy n="109" d="100"/>
        </p:scale>
        <p:origin x="-726" y="-78"/>
      </p:cViewPr>
      <p:guideLst>
        <p:guide orient="horz" pos="2160"/>
        <p:guide pos="672"/>
        <p:guide pos="5472"/>
        <p:guide pos="1008"/>
        <p:guide pos="1152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4283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48646" y="0"/>
            <a:ext cx="2944283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D10FFEEA-28BF-A340-8643-E3D8E12E09C9}" type="datetime1">
              <a:rPr lang="nb-NO"/>
              <a:pPr>
                <a:defRPr/>
              </a:pPr>
              <a:t>16.03.2015</a:t>
            </a:fld>
            <a:endParaRPr lang="nb-NO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9408980"/>
            <a:ext cx="2944283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48646" y="9408980"/>
            <a:ext cx="2944283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6723CA21-0D36-3244-96F4-6725D321E2BD}" type="slidenum">
              <a:rPr lang="nb-NO"/>
              <a:pPr>
                <a:defRPr/>
              </a:pPr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328945925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0"/>
            <a:ext cx="2944283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0218" y="0"/>
            <a:ext cx="2944283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34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20750" y="742950"/>
            <a:ext cx="4953000" cy="37147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05935" y="4705350"/>
            <a:ext cx="4982633" cy="445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" y="9410700"/>
            <a:ext cx="2944283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0218" y="9410700"/>
            <a:ext cx="2944283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8B4E5606-14F6-4340-AA6C-C3A41A40A3D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8067172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ヒラギノ角ゴ Pro W3" charset="-128"/>
        <a:cs typeface="ヒラギノ角ゴ Pro W3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ヒラギノ角ゴ Pro W3" charset="-128"/>
        <a:cs typeface="ヒラギノ角ゴ Pro W3" charset="-128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ヒラギノ角ゴ Pro W3" charset="-128"/>
        <a:cs typeface="ヒラギノ角ゴ Pro W3" charset="-128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ヒラギノ角ゴ Pro W3" charset="-128"/>
        <a:cs typeface="ヒラギノ角ゴ Pro W3" charset="-128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ヒラギノ角ゴ Pro W3" charset="-128"/>
        <a:cs typeface="ヒラギノ角ゴ Pro W3" charset="-128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B4E5606-14F6-4340-AA6C-C3A41A40A3DB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272794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sz="1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F7FD53-AE54-4FB0-B127-886046D427A6}" type="slidenum">
              <a:rPr lang="nb-NO" smtClean="0"/>
              <a:t>3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50425065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47D4985-DB12-CB47-A749-F3E619E9CC76}" type="slidenum">
              <a:rPr lang="en-US"/>
              <a:pPr/>
              <a:t>4</a:t>
            </a:fld>
            <a:endParaRPr lang="en-US"/>
          </a:p>
        </p:txBody>
      </p:sp>
      <p:sp>
        <p:nvSpPr>
          <p:cNvPr id="17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nb-NO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 sz="quarter"/>
          </p:nvPr>
        </p:nvSpPr>
        <p:spPr>
          <a:xfrm>
            <a:off x="1143000" y="2286000"/>
            <a:ext cx="7543800" cy="1143000"/>
          </a:xfrm>
        </p:spPr>
        <p:txBody>
          <a:bodyPr anchor="b"/>
          <a:lstStyle>
            <a:lvl1pPr>
              <a:defRPr sz="2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143000" y="3429000"/>
            <a:ext cx="7543800" cy="1752600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b-NO"/>
              <a:t>11. april 2011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Ny Powerpoint mal 2011</a:t>
            </a:r>
          </a:p>
        </p:txBody>
      </p:sp>
      <p:sp>
        <p:nvSpPr>
          <p:cNvPr id="6" name="Rectangle 12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49F8D9-8BFB-E244-9CF7-1BA6896AF8E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62750" y="838200"/>
            <a:ext cx="1924050" cy="52578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90600" y="838200"/>
            <a:ext cx="5619750" cy="52578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b-NO"/>
              <a:t>11. april 2011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Ny Powerpoint mal 2011</a:t>
            </a:r>
          </a:p>
        </p:txBody>
      </p:sp>
      <p:sp>
        <p:nvSpPr>
          <p:cNvPr id="6" name="Rectangle 12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4D7C9A-09E7-E74C-90CD-FDA54B19864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b-NO"/>
              <a:t>11. april 2011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Ny Powerpoint mal 2011</a:t>
            </a:r>
          </a:p>
        </p:txBody>
      </p:sp>
      <p:sp>
        <p:nvSpPr>
          <p:cNvPr id="6" name="Rectangle 12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CAF9A1-4DE5-0A45-B83C-18B0A47232C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10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b-NO"/>
              <a:t>11. april 2011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Ny Powerpoint mal 2011</a:t>
            </a:r>
          </a:p>
        </p:txBody>
      </p:sp>
      <p:sp>
        <p:nvSpPr>
          <p:cNvPr id="6" name="Rectangle 12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679D24-2393-FC46-8CA2-5F2027D29B9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90600" y="1981200"/>
            <a:ext cx="37719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14900" y="1981200"/>
            <a:ext cx="37719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b-NO"/>
              <a:t>11. april 2011</a:t>
            </a:r>
          </a:p>
        </p:txBody>
      </p:sp>
      <p:sp>
        <p:nvSpPr>
          <p:cNvPr id="6" name="Rectangle 11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Ny Powerpoint mal 2011</a:t>
            </a:r>
          </a:p>
        </p:txBody>
      </p:sp>
      <p:sp>
        <p:nvSpPr>
          <p:cNvPr id="7" name="Rectangle 12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F28C8F-B1D4-E04C-83ED-D55AAA12952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/>
          </a:p>
        </p:txBody>
      </p:sp>
      <p:sp>
        <p:nvSpPr>
          <p:cNvPr id="7" name="Rectangle 10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b-NO"/>
              <a:t>11. april 2011</a:t>
            </a:r>
          </a:p>
        </p:txBody>
      </p:sp>
      <p:sp>
        <p:nvSpPr>
          <p:cNvPr id="8" name="Rectangle 11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Ny Powerpoint mal 2011</a:t>
            </a:r>
          </a:p>
        </p:txBody>
      </p:sp>
      <p:sp>
        <p:nvSpPr>
          <p:cNvPr id="9" name="Rectangle 12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346366-0991-D54B-A82B-194C68498D0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Rectangle 10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b-NO"/>
              <a:t>11. april 2011</a:t>
            </a:r>
          </a:p>
        </p:txBody>
      </p:sp>
      <p:sp>
        <p:nvSpPr>
          <p:cNvPr id="4" name="Rectangle 11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Ny Powerpoint mal 2011</a:t>
            </a: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DFAE1A-16B3-1C41-9172-7DE4777619E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b-NO"/>
              <a:t>11. april 2011</a:t>
            </a:r>
          </a:p>
        </p:txBody>
      </p:sp>
      <p:sp>
        <p:nvSpPr>
          <p:cNvPr id="3" name="Rectangle 11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Ny Powerpoint mal 2011</a:t>
            </a:r>
          </a:p>
        </p:txBody>
      </p:sp>
      <p:sp>
        <p:nvSpPr>
          <p:cNvPr id="4" name="Rectangle 12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AC049C-35A3-984D-966C-BFB6C652AEF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b-NO"/>
              <a:t>11. april 2011</a:t>
            </a:r>
          </a:p>
        </p:txBody>
      </p:sp>
      <p:sp>
        <p:nvSpPr>
          <p:cNvPr id="6" name="Rectangle 11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Ny Powerpoint mal 2011</a:t>
            </a:r>
          </a:p>
        </p:txBody>
      </p:sp>
      <p:sp>
        <p:nvSpPr>
          <p:cNvPr id="7" name="Rectangle 12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9DE8F6-92C8-E64B-8D26-4E79A8DD5DE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nb-NO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b-NO"/>
              <a:t>11. april 2011</a:t>
            </a:r>
          </a:p>
        </p:txBody>
      </p:sp>
      <p:sp>
        <p:nvSpPr>
          <p:cNvPr id="6" name="Rectangle 11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Ny Powerpoint mal 2011</a:t>
            </a:r>
          </a:p>
        </p:txBody>
      </p:sp>
      <p:sp>
        <p:nvSpPr>
          <p:cNvPr id="7" name="Rectangle 12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DFC0CB-54B0-2840-B109-A87BD9F9F76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7"/>
          <p:cNvSpPr>
            <a:spLocks noGrp="1" noChangeArrowheads="1"/>
          </p:cNvSpPr>
          <p:nvPr>
            <p:ph type="title"/>
          </p:nvPr>
        </p:nvSpPr>
        <p:spPr bwMode="auto">
          <a:xfrm>
            <a:off x="990600" y="838200"/>
            <a:ext cx="76962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27" name="Rectangle 8"/>
          <p:cNvSpPr>
            <a:spLocks noGrp="1" noChangeArrowheads="1"/>
          </p:cNvSpPr>
          <p:nvPr>
            <p:ph type="body" idx="1"/>
          </p:nvPr>
        </p:nvSpPr>
        <p:spPr bwMode="auto">
          <a:xfrm>
            <a:off x="990600" y="1981200"/>
            <a:ext cx="7696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034" name="Rectangle 10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9906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900"/>
            </a:lvl1pPr>
          </a:lstStyle>
          <a:p>
            <a:pPr>
              <a:defRPr/>
            </a:pPr>
            <a:r>
              <a:rPr lang="nb-NO"/>
              <a:t>11. april 2011</a:t>
            </a:r>
          </a:p>
        </p:txBody>
      </p:sp>
      <p:sp>
        <p:nvSpPr>
          <p:cNvPr id="1035" name="Rectangle 11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048000" y="6248400"/>
            <a:ext cx="4800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900" dirty="0" err="1" smtClean="0"/>
            </a:lvl1pPr>
          </a:lstStyle>
          <a:p>
            <a:pPr>
              <a:defRPr/>
            </a:pPr>
            <a:r>
              <a:rPr lang="en-US"/>
              <a:t>Tema Powerpoint</a:t>
            </a:r>
          </a:p>
        </p:txBody>
      </p:sp>
      <p:sp>
        <p:nvSpPr>
          <p:cNvPr id="1036" name="Rectangle 12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001000" y="6248400"/>
            <a:ext cx="685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900"/>
            </a:lvl1pPr>
          </a:lstStyle>
          <a:p>
            <a:pPr>
              <a:defRPr/>
            </a:pPr>
            <a:fld id="{7589CA56-628D-E14F-B911-1B324778F73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1031" name="Picture 6" descr="UiO_A.png"/>
          <p:cNvPicPr>
            <a:picLocks noChangeAspect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304800" y="228600"/>
            <a:ext cx="2300288" cy="149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84" r:id="rId2"/>
    <p:sldLayoutId id="2147483685" r:id="rId3"/>
    <p:sldLayoutId id="2147483686" r:id="rId4"/>
    <p:sldLayoutId id="2147483687" r:id="rId5"/>
    <p:sldLayoutId id="2147483688" r:id="rId6"/>
    <p:sldLayoutId id="2147483689" r:id="rId7"/>
    <p:sldLayoutId id="2147483690" r:id="rId8"/>
    <p:sldLayoutId id="2147483691" r:id="rId9"/>
    <p:sldLayoutId id="2147483692" r:id="rId10"/>
    <p:sldLayoutId id="2147483693" r:id="rId11"/>
  </p:sldLayoutIdLst>
  <p:hf hdr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  <a:ea typeface="ヒラギノ角ゴ Pro W3" charset="-128"/>
          <a:cs typeface="ヒラギノ角ゴ Pro W3" charset="-128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  <a:ea typeface="ヒラギノ角ゴ Pro W3" charset="-128"/>
          <a:cs typeface="ヒラギノ角ゴ Pro W3" charset="-128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  <a:ea typeface="ヒラギノ角ゴ Pro W3" charset="-128"/>
          <a:cs typeface="ヒラギノ角ゴ Pro W3" charset="-128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  <a:ea typeface="ヒラギノ角ゴ Pro W3" charset="-128"/>
          <a:cs typeface="ヒラギノ角ゴ Pro W3" charset="-128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  <a:ea typeface="ヒラギノ角ゴ Pro W3" charset="-128"/>
          <a:cs typeface="ヒラギノ角ゴ Pro W3" charset="-128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  <a:ea typeface="ヒラギノ角ゴ Pro W3" charset="-128"/>
          <a:cs typeface="ヒラギノ角ゴ Pro W3" charset="-128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  <a:ea typeface="ヒラギノ角ゴ Pro W3" charset="-128"/>
          <a:cs typeface="ヒラギノ角ゴ Pro W3" charset="-128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  <a:ea typeface="ヒラギノ角ゴ Pro W3" charset="-128"/>
          <a:cs typeface="ヒラギノ角ゴ Pro W3" charset="-128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115616" y="2276872"/>
            <a:ext cx="7543800" cy="1143000"/>
          </a:xfrm>
        </p:spPr>
        <p:txBody>
          <a:bodyPr/>
          <a:lstStyle/>
          <a:p>
            <a:pPr eaLnBrk="1" hangingPunct="1"/>
            <a:r>
              <a:rPr lang="nb-NO" dirty="0"/>
              <a:t/>
            </a:r>
            <a:br>
              <a:rPr lang="nb-NO" dirty="0"/>
            </a:br>
            <a:endParaRPr lang="nb-NO" dirty="0"/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143000" y="3429000"/>
            <a:ext cx="7543800" cy="2520280"/>
          </a:xfrm>
        </p:spPr>
        <p:txBody>
          <a:bodyPr/>
          <a:lstStyle/>
          <a:p>
            <a:pPr algn="ctr" eaLnBrk="1" hangingPunct="1"/>
            <a:r>
              <a:rPr lang="nb-NO" dirty="0" smtClean="0"/>
              <a:t>SAB-oppfølging utdanningskvalitet: Status fra arbeidsgruppen</a:t>
            </a:r>
          </a:p>
          <a:p>
            <a:pPr algn="ctr" eaLnBrk="1" hangingPunct="1"/>
            <a:endParaRPr lang="nb-NO" dirty="0" smtClean="0"/>
          </a:p>
          <a:p>
            <a:pPr algn="ctr" eaLnBrk="1" hangingPunct="1"/>
            <a:r>
              <a:rPr lang="nb-NO" dirty="0" smtClean="0"/>
              <a:t>Berit Karseth </a:t>
            </a:r>
          </a:p>
          <a:p>
            <a:pPr algn="ctr" eaLnBrk="1" hangingPunct="1"/>
            <a:r>
              <a:rPr lang="nb-NO" dirty="0" smtClean="0"/>
              <a:t>17</a:t>
            </a:r>
            <a:r>
              <a:rPr lang="nb-NO" dirty="0" smtClean="0"/>
              <a:t>/3-2015</a:t>
            </a:r>
            <a:endParaRPr lang="nb-NO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endParaRPr lang="nb-NO" dirty="0" smtClean="0"/>
          </a:p>
          <a:p>
            <a:pPr marL="0" indent="0">
              <a:buNone/>
            </a:pPr>
            <a:r>
              <a:rPr lang="nb-NO" dirty="0" smtClean="0"/>
              <a:t>UiOs strategiske plan</a:t>
            </a:r>
          </a:p>
          <a:p>
            <a:pPr marL="0" indent="0">
              <a:buNone/>
            </a:pPr>
            <a:endParaRPr lang="nb-NO" dirty="0"/>
          </a:p>
          <a:p>
            <a:pPr marL="0" indent="0">
              <a:buNone/>
            </a:pPr>
            <a:r>
              <a:rPr lang="nb-NO" i="1" dirty="0"/>
              <a:t>”Et nos </a:t>
            </a:r>
            <a:r>
              <a:rPr lang="nb-NO" i="1" dirty="0" err="1"/>
              <a:t>petimus</a:t>
            </a:r>
            <a:r>
              <a:rPr lang="nb-NO" i="1" dirty="0"/>
              <a:t> </a:t>
            </a:r>
            <a:r>
              <a:rPr lang="nb-NO" i="1" dirty="0" err="1"/>
              <a:t>astra</a:t>
            </a:r>
            <a:r>
              <a:rPr lang="nb-NO" i="1" dirty="0"/>
              <a:t>” </a:t>
            </a:r>
            <a:r>
              <a:rPr lang="nb-NO" dirty="0"/>
              <a:t>(Også vi søker stjernene)</a:t>
            </a:r>
            <a:r>
              <a:rPr lang="nb-NO" dirty="0" smtClean="0"/>
              <a:t> 		</a:t>
            </a:r>
            <a:endParaRPr lang="nb-NO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nb-NO" dirty="0" smtClean="0"/>
          </a:p>
          <a:p>
            <a:pPr marL="0" indent="0">
              <a:buNone/>
            </a:pPr>
            <a:r>
              <a:rPr lang="nb-NO" dirty="0" smtClean="0"/>
              <a:t>SAB</a:t>
            </a:r>
            <a:endParaRPr lang="nb-NO" dirty="0"/>
          </a:p>
          <a:p>
            <a:pPr marL="0" indent="0">
              <a:buNone/>
            </a:pPr>
            <a:endParaRPr lang="nb-NO" dirty="0" smtClean="0"/>
          </a:p>
          <a:p>
            <a:pPr marL="0" indent="0">
              <a:buNone/>
            </a:pPr>
            <a:r>
              <a:rPr lang="nb-NO" dirty="0" err="1" smtClean="0"/>
              <a:t>Build</a:t>
            </a:r>
            <a:r>
              <a:rPr lang="nb-NO" dirty="0" smtClean="0"/>
              <a:t> a Ladder to </a:t>
            </a:r>
            <a:r>
              <a:rPr lang="nb-NO" dirty="0" err="1" smtClean="0"/>
              <a:t>the</a:t>
            </a:r>
            <a:r>
              <a:rPr lang="nb-NO" dirty="0"/>
              <a:t> </a:t>
            </a:r>
            <a:r>
              <a:rPr lang="nb-NO" dirty="0" smtClean="0"/>
              <a:t>Stars</a:t>
            </a:r>
            <a:endParaRPr lang="nb-NO" dirty="0"/>
          </a:p>
        </p:txBody>
      </p:sp>
      <p:pic>
        <p:nvPicPr>
          <p:cNvPr id="4" name="Bilde 5" descr="Les Strategi2020 (pdf)&#10;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7" y="4941168"/>
            <a:ext cx="2091253" cy="151136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4148678"/>
            <a:ext cx="1978596" cy="20882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08545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9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90600" y="1340768"/>
            <a:ext cx="7696200" cy="4755232"/>
          </a:xfrm>
        </p:spPr>
        <p:txBody>
          <a:bodyPr/>
          <a:lstStyle/>
          <a:p>
            <a:pPr marL="0" indent="0">
              <a:buNone/>
            </a:pPr>
            <a:r>
              <a:rPr lang="en-US" sz="2400" dirty="0" smtClean="0"/>
              <a:t>“The </a:t>
            </a:r>
            <a:r>
              <a:rPr lang="en-US" sz="2400" dirty="0"/>
              <a:t>SAB has not been charged with proposing changes to the strategy. Our task has been to offer advice on how </a:t>
            </a:r>
            <a:r>
              <a:rPr lang="en-US" sz="2400" dirty="0" err="1"/>
              <a:t>UiO</a:t>
            </a:r>
            <a:r>
              <a:rPr lang="en-US" sz="2400" dirty="0"/>
              <a:t> can best improve the execution of its strategy and meet its goals. To fulfil </a:t>
            </a:r>
            <a:r>
              <a:rPr lang="en-US" sz="2400" dirty="0" smtClean="0"/>
              <a:t>our</a:t>
            </a:r>
            <a:r>
              <a:rPr lang="nb-NO" sz="2400" dirty="0"/>
              <a:t> </a:t>
            </a:r>
            <a:r>
              <a:rPr lang="en-US" sz="2400" dirty="0" smtClean="0"/>
              <a:t>objective</a:t>
            </a:r>
            <a:r>
              <a:rPr lang="en-US" sz="2400" dirty="0"/>
              <a:t>, we developed a tool — the identification of ten ‘profile dimensions’ — </a:t>
            </a:r>
            <a:r>
              <a:rPr lang="en-US" sz="2400" b="1" dirty="0"/>
              <a:t>that we believe </a:t>
            </a:r>
            <a:r>
              <a:rPr lang="en-US" sz="2400" b="1" dirty="0" smtClean="0"/>
              <a:t>will</a:t>
            </a:r>
            <a:r>
              <a:rPr lang="nb-NO" sz="2400" b="1" dirty="0"/>
              <a:t> </a:t>
            </a:r>
            <a:r>
              <a:rPr lang="en-US" sz="2400" b="1" dirty="0" smtClean="0"/>
              <a:t>assist </a:t>
            </a:r>
            <a:r>
              <a:rPr lang="en-US" sz="2400" b="1" dirty="0" err="1"/>
              <a:t>UiO</a:t>
            </a:r>
            <a:r>
              <a:rPr lang="en-US" sz="2400" b="1" dirty="0"/>
              <a:t> in setting clearer priorities for how to achieve its ambition to become a world--‐class university</a:t>
            </a:r>
            <a:r>
              <a:rPr lang="en-US" sz="2400" dirty="0"/>
              <a:t>. Thus we offer our ‘profile analysis’ </a:t>
            </a:r>
            <a:r>
              <a:rPr lang="en-US" sz="2400" dirty="0" smtClean="0"/>
              <a:t>(..) </a:t>
            </a:r>
            <a:r>
              <a:rPr lang="en-US" sz="2400" dirty="0"/>
              <a:t>not simply as a result, but as a method for understanding the overall profile of a university, and helping it to identify the directions it must take in order to achieve its strategic </a:t>
            </a:r>
            <a:r>
              <a:rPr lang="en-US" sz="2400" dirty="0" smtClean="0"/>
              <a:t>goals” (s.6).</a:t>
            </a:r>
            <a:endParaRPr lang="nb-NO" sz="2400" dirty="0"/>
          </a:p>
          <a:p>
            <a:pPr eaLnBrk="1" hangingPunct="1"/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9611179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Forslag som omfatter utdanning</a:t>
            </a:r>
            <a:endParaRPr lang="nb-NO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90600" y="1700808"/>
            <a:ext cx="7696200" cy="4395192"/>
          </a:xfrm>
        </p:spPr>
        <p:txBody>
          <a:bodyPr/>
          <a:lstStyle/>
          <a:p>
            <a:endParaRPr lang="nb-NO" sz="2000" dirty="0" smtClean="0"/>
          </a:p>
          <a:p>
            <a:r>
              <a:rPr lang="nb-NO" sz="2000" dirty="0" smtClean="0"/>
              <a:t>Tidlig internasjonalisering og utvikling av internasjonale programmer (inklusiv </a:t>
            </a:r>
            <a:r>
              <a:rPr lang="nb-NO" sz="2000" dirty="0" err="1" smtClean="0"/>
              <a:t>fellesgrader</a:t>
            </a:r>
            <a:r>
              <a:rPr lang="nb-NO" sz="2000" dirty="0" smtClean="0"/>
              <a:t>)</a:t>
            </a:r>
            <a:endParaRPr lang="nb-NO" sz="2000" dirty="0"/>
          </a:p>
          <a:p>
            <a:r>
              <a:rPr lang="nb-NO" sz="2000" dirty="0" smtClean="0"/>
              <a:t>Tverrfaglig studieprogrammer  </a:t>
            </a:r>
          </a:p>
          <a:p>
            <a:pPr lvl="1"/>
            <a:r>
              <a:rPr lang="nb-NO" sz="2000" dirty="0" smtClean="0"/>
              <a:t>Mulig et mer generelt </a:t>
            </a:r>
            <a:r>
              <a:rPr lang="nb-NO" sz="2000" dirty="0" err="1" smtClean="0"/>
              <a:t>førsteår</a:t>
            </a:r>
            <a:r>
              <a:rPr lang="nb-NO" sz="2000" dirty="0" smtClean="0"/>
              <a:t> (liberal arts)</a:t>
            </a:r>
          </a:p>
          <a:p>
            <a:r>
              <a:rPr lang="nb-NO" sz="2000" dirty="0" smtClean="0"/>
              <a:t>Utvikling av ‘</a:t>
            </a:r>
            <a:r>
              <a:rPr lang="nb-NO" sz="2000" dirty="0" err="1" smtClean="0"/>
              <a:t>Excellence</a:t>
            </a:r>
            <a:r>
              <a:rPr lang="nb-NO" sz="2000" dirty="0" smtClean="0"/>
              <a:t>’ programmer </a:t>
            </a:r>
          </a:p>
          <a:p>
            <a:r>
              <a:rPr lang="nb-NO" sz="2000" dirty="0" smtClean="0"/>
              <a:t>Virkemidler for å håndtere underyting, skjerpe kravene for progresjon </a:t>
            </a:r>
          </a:p>
          <a:p>
            <a:r>
              <a:rPr lang="nb-NO" sz="2000" dirty="0" smtClean="0"/>
              <a:t>Tiltak for å unngå frafall og tilrettelegge for deltidsstudier</a:t>
            </a:r>
          </a:p>
          <a:p>
            <a:r>
              <a:rPr lang="nb-NO" sz="2000" dirty="0" smtClean="0"/>
              <a:t>Tettere kobling mellom studier og omverden (internasjonale forskningsomverdenen så vel som ulike praksisfelter (policynivå, kulturliv og næringsliv))</a:t>
            </a:r>
            <a:endParaRPr lang="nb-NO" sz="2000" dirty="0"/>
          </a:p>
        </p:txBody>
      </p:sp>
    </p:spTree>
    <p:extLst>
      <p:ext uri="{BB962C8B-B14F-4D97-AF65-F5344CB8AC3E}">
        <p14:creationId xmlns:p14="http://schemas.microsoft.com/office/powerpoint/2010/main" val="24986025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Frister</a:t>
            </a:r>
            <a:endParaRPr lang="nb-NO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sz="2000" dirty="0"/>
              <a:t>Fase 1. Avklare og prioritere oppgaver som </a:t>
            </a:r>
            <a:r>
              <a:rPr lang="nb-NO" sz="2000" dirty="0" smtClean="0"/>
              <a:t>bør </a:t>
            </a:r>
            <a:r>
              <a:rPr lang="nb-NO" sz="2000" dirty="0"/>
              <a:t>inngå i </a:t>
            </a:r>
            <a:r>
              <a:rPr lang="nb-NO" sz="2000" dirty="0" smtClean="0"/>
              <a:t>SAB-porteføljen</a:t>
            </a:r>
            <a:r>
              <a:rPr lang="nb-NO" sz="2000" dirty="0"/>
              <a:t> </a:t>
            </a:r>
            <a:r>
              <a:rPr lang="nb-NO" sz="2000" b="1" i="1" dirty="0" smtClean="0"/>
              <a:t>17. </a:t>
            </a:r>
            <a:r>
              <a:rPr lang="nb-NO" sz="2000" b="1" i="1" dirty="0"/>
              <a:t>a</a:t>
            </a:r>
            <a:r>
              <a:rPr lang="nb-NO" sz="2000" b="1" i="1" dirty="0" smtClean="0"/>
              <a:t>pril </a:t>
            </a:r>
            <a:endParaRPr lang="nb-NO" sz="2000" b="1" i="1" dirty="0"/>
          </a:p>
          <a:p>
            <a:r>
              <a:rPr lang="nb-NO" sz="2000" dirty="0"/>
              <a:t>Fase 2. Identifisere spørsmål innen </a:t>
            </a:r>
            <a:r>
              <a:rPr lang="nb-NO" sz="2000" dirty="0" smtClean="0"/>
              <a:t>utdannings-kvalitetsområdet </a:t>
            </a:r>
            <a:r>
              <a:rPr lang="nb-NO" sz="2000" dirty="0"/>
              <a:t>som </a:t>
            </a:r>
            <a:r>
              <a:rPr lang="nb-NO" sz="2000" dirty="0" smtClean="0"/>
              <a:t>bør vurderes </a:t>
            </a:r>
            <a:r>
              <a:rPr lang="nb-NO" sz="2000" dirty="0"/>
              <a:t>av arbeidsgruppen for </a:t>
            </a:r>
            <a:r>
              <a:rPr lang="nb-NO" sz="2000" dirty="0" smtClean="0"/>
              <a:t>organisasjons- </a:t>
            </a:r>
            <a:r>
              <a:rPr lang="nb-NO" sz="2000" dirty="0"/>
              <a:t>og </a:t>
            </a:r>
            <a:r>
              <a:rPr lang="nb-NO" sz="2000" dirty="0" smtClean="0"/>
              <a:t>beslutningsstruktur </a:t>
            </a:r>
            <a:r>
              <a:rPr lang="nb-NO" sz="2000" b="1" i="1" dirty="0" smtClean="0"/>
              <a:t>5. juni </a:t>
            </a:r>
          </a:p>
          <a:p>
            <a:r>
              <a:rPr lang="nb-NO" sz="2000" dirty="0">
                <a:latin typeface="BookAntiqua-Bold"/>
              </a:rPr>
              <a:t>Fase 3. Gjennomføring av </a:t>
            </a:r>
            <a:r>
              <a:rPr lang="nb-NO" sz="2000" dirty="0" smtClean="0">
                <a:latin typeface="BookAntiqua-Bold"/>
              </a:rPr>
              <a:t>tiltak/piloter </a:t>
            </a:r>
            <a:r>
              <a:rPr lang="nb-NO" sz="2000" b="1" i="1" dirty="0" smtClean="0">
                <a:latin typeface="BookAntiqua-Bold"/>
              </a:rPr>
              <a:t>Høst </a:t>
            </a:r>
            <a:r>
              <a:rPr lang="nb-NO" sz="2000" b="1" i="1" dirty="0">
                <a:latin typeface="BookAntiqua-Bold"/>
              </a:rPr>
              <a:t>2015 - vår/høst </a:t>
            </a:r>
            <a:r>
              <a:rPr lang="nb-NO" sz="2000" b="1" i="1" dirty="0" smtClean="0">
                <a:latin typeface="BookAntiqua-Bold"/>
              </a:rPr>
              <a:t>2016</a:t>
            </a:r>
          </a:p>
          <a:p>
            <a:r>
              <a:rPr lang="nb-NO" sz="2000" dirty="0"/>
              <a:t>Fase 4. Oppsummering. Råd om videre </a:t>
            </a:r>
            <a:r>
              <a:rPr lang="nb-NO" sz="2000" dirty="0" smtClean="0"/>
              <a:t>arbeid </a:t>
            </a:r>
            <a:r>
              <a:rPr lang="nb-NO" sz="2000" b="1" i="1" dirty="0" smtClean="0"/>
              <a:t>november/desember </a:t>
            </a:r>
            <a:r>
              <a:rPr lang="nb-NO" sz="2000" b="1" i="1" dirty="0"/>
              <a:t>2016</a:t>
            </a:r>
            <a:endParaRPr lang="nb-NO" sz="2000" i="1" dirty="0" smtClean="0"/>
          </a:p>
        </p:txBody>
      </p:sp>
    </p:spTree>
    <p:extLst>
      <p:ext uri="{BB962C8B-B14F-4D97-AF65-F5344CB8AC3E}">
        <p14:creationId xmlns:p14="http://schemas.microsoft.com/office/powerpoint/2010/main" val="35778037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>
          <a:xfrm>
            <a:off x="990600" y="476672"/>
            <a:ext cx="7696200" cy="1143000"/>
          </a:xfrm>
        </p:spPr>
        <p:txBody>
          <a:bodyPr/>
          <a:lstStyle/>
          <a:p>
            <a:r>
              <a:rPr lang="nb-NO" altLang="nb-NO" dirty="0" smtClean="0"/>
              <a:t>Hva mener studentene generelt om norsk høyere utdanning og lærerne*?</a:t>
            </a:r>
          </a:p>
        </p:txBody>
      </p:sp>
      <p:sp>
        <p:nvSpPr>
          <p:cNvPr id="6147" name="Content Placeholder 2"/>
          <p:cNvSpPr>
            <a:spLocks noGrp="1"/>
          </p:cNvSpPr>
          <p:nvPr>
            <p:ph idx="1"/>
          </p:nvPr>
        </p:nvSpPr>
        <p:spPr>
          <a:xfrm>
            <a:off x="990600" y="1619672"/>
            <a:ext cx="7974013" cy="4114800"/>
          </a:xfrm>
        </p:spPr>
        <p:txBody>
          <a:bodyPr/>
          <a:lstStyle/>
          <a:p>
            <a:r>
              <a:rPr lang="nb-NO" altLang="nb-NO" dirty="0" smtClean="0"/>
              <a:t>Generelt er tre av fire studenter tilfreds med sitt lærested og med studiekvaliteten (få er misfornøyde)</a:t>
            </a:r>
          </a:p>
          <a:p>
            <a:r>
              <a:rPr lang="nb-NO" altLang="nb-NO" dirty="0" smtClean="0"/>
              <a:t>Norske studenter tilfreds med </a:t>
            </a:r>
            <a:r>
              <a:rPr lang="nb-NO" altLang="nb-NO" dirty="0" err="1" smtClean="0"/>
              <a:t>arbeidsrelevans</a:t>
            </a:r>
            <a:endParaRPr lang="nb-NO" altLang="nb-NO" dirty="0" smtClean="0"/>
          </a:p>
          <a:p>
            <a:r>
              <a:rPr lang="nb-NO" altLang="nb-NO" dirty="0" smtClean="0"/>
              <a:t>På universitetene er studentene mer fornøyd med det faglige innholdet enn med den pedagogiske tilretteleggingen</a:t>
            </a:r>
          </a:p>
          <a:p>
            <a:r>
              <a:rPr lang="nb-NO" altLang="nb-NO" dirty="0" smtClean="0"/>
              <a:t>Kun et mindretall av studentene er fornøyd med veiledning og tilbakemelding fra fagpersonalet</a:t>
            </a:r>
          </a:p>
          <a:p>
            <a:endParaRPr lang="nb-NO" altLang="nb-NO" dirty="0"/>
          </a:p>
          <a:p>
            <a:pPr marL="0" indent="0">
              <a:buNone/>
            </a:pPr>
            <a:endParaRPr lang="nb-NO" altLang="nb-NO" dirty="0" smtClean="0"/>
          </a:p>
          <a:p>
            <a:pPr marL="0" indent="0">
              <a:buNone/>
            </a:pPr>
            <a:endParaRPr lang="nb-NO" altLang="nb-NO" dirty="0" smtClean="0"/>
          </a:p>
        </p:txBody>
      </p:sp>
      <p:sp>
        <p:nvSpPr>
          <p:cNvPr id="2" name="Rektangel 1"/>
          <p:cNvSpPr/>
          <p:nvPr/>
        </p:nvSpPr>
        <p:spPr>
          <a:xfrm>
            <a:off x="1259632" y="6413266"/>
            <a:ext cx="727280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nb-NO" altLang="nb-NO" sz="1600" dirty="0"/>
              <a:t>* Fra Bjørn Stensakers PP for gruppa 27. februar</a:t>
            </a:r>
          </a:p>
        </p:txBody>
      </p:sp>
    </p:spTree>
    <p:extLst>
      <p:ext uri="{BB962C8B-B14F-4D97-AF65-F5344CB8AC3E}">
        <p14:creationId xmlns:p14="http://schemas.microsoft.com/office/powerpoint/2010/main" val="1475832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altLang="nb-NO" dirty="0" smtClean="0"/>
              <a:t>Hva mener de </a:t>
            </a:r>
            <a:r>
              <a:rPr lang="nb-NO" altLang="nb-NO" dirty="0" err="1" smtClean="0"/>
              <a:t>vitenskaplig</a:t>
            </a:r>
            <a:r>
              <a:rPr lang="nb-NO" altLang="nb-NO" dirty="0" smtClean="0"/>
              <a:t> ansatte om studiekvalitet og studentenes innsats*?</a:t>
            </a:r>
          </a:p>
        </p:txBody>
      </p:sp>
      <p:sp>
        <p:nvSpPr>
          <p:cNvPr id="717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b-NO" altLang="nb-NO" dirty="0" smtClean="0"/>
          </a:p>
          <a:p>
            <a:r>
              <a:rPr lang="nb-NO" altLang="nb-NO" dirty="0" smtClean="0"/>
              <a:t>Økt studiekvalitet er avhengig av: ”bedre” studenter, større arbeidsinnsats hos studentene, og utvidet undervisning</a:t>
            </a:r>
          </a:p>
          <a:p>
            <a:r>
              <a:rPr lang="nb-NO" altLang="nb-NO" dirty="0" smtClean="0"/>
              <a:t>Arbeidsinnsats fremheves som spesielt viktig</a:t>
            </a:r>
          </a:p>
          <a:p>
            <a:r>
              <a:rPr lang="nb-NO" altLang="nb-NO" dirty="0" smtClean="0"/>
              <a:t>Programdesign, vurderingsformer og pedagogisk tilrettelegging av studiet vurderes ikke som spesielt viktig</a:t>
            </a:r>
            <a:endParaRPr lang="nb-NO" altLang="nb-NO" dirty="0"/>
          </a:p>
          <a:p>
            <a:endParaRPr lang="nb-NO" altLang="nb-NO" dirty="0" smtClean="0"/>
          </a:p>
          <a:p>
            <a:pPr marL="0" indent="0">
              <a:buNone/>
            </a:pPr>
            <a:r>
              <a:rPr lang="nb-NO" altLang="nb-NO" sz="1600" dirty="0" smtClean="0"/>
              <a:t>* Fra Bjørn Stensakers PP for gruppa 27. februar</a:t>
            </a:r>
          </a:p>
        </p:txBody>
      </p:sp>
    </p:spTree>
    <p:extLst>
      <p:ext uri="{BB962C8B-B14F-4D97-AF65-F5344CB8AC3E}">
        <p14:creationId xmlns:p14="http://schemas.microsoft.com/office/powerpoint/2010/main" val="40275698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838200"/>
            <a:ext cx="7696200" cy="502568"/>
          </a:xfrm>
        </p:spPr>
        <p:txBody>
          <a:bodyPr/>
          <a:lstStyle/>
          <a:p>
            <a:r>
              <a:rPr lang="nb-NO" dirty="0" smtClean="0"/>
              <a:t>Mulige prioriteringer: Noen delmål</a:t>
            </a:r>
            <a:endParaRPr lang="nb-NO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90600" y="1556792"/>
            <a:ext cx="7696200" cy="4539208"/>
          </a:xfrm>
        </p:spPr>
        <p:txBody>
          <a:bodyPr/>
          <a:lstStyle/>
          <a:p>
            <a:r>
              <a:rPr lang="nb-NO" sz="2400" dirty="0" smtClean="0"/>
              <a:t>Utarbeide en overordnet utdanningsvisjon</a:t>
            </a:r>
          </a:p>
          <a:p>
            <a:pPr lvl="0"/>
            <a:r>
              <a:rPr lang="nb-NO" sz="2400" dirty="0"/>
              <a:t>F</a:t>
            </a:r>
            <a:r>
              <a:rPr lang="nb-NO" sz="2400" dirty="0" smtClean="0"/>
              <a:t>å </a:t>
            </a:r>
            <a:r>
              <a:rPr lang="nb-NO" sz="2400" dirty="0"/>
              <a:t>til en god og nødvendig koordinering av arbeidet med utdanningskvalitet</a:t>
            </a:r>
          </a:p>
          <a:p>
            <a:pPr lvl="0"/>
            <a:r>
              <a:rPr lang="nb-NO" sz="2400" dirty="0"/>
              <a:t>H</a:t>
            </a:r>
            <a:r>
              <a:rPr lang="nb-NO" sz="2400" dirty="0" smtClean="0"/>
              <a:t>eve </a:t>
            </a:r>
            <a:r>
              <a:rPr lang="nb-NO" sz="2400" dirty="0"/>
              <a:t>kvaliteten på programrådenes arbeid, herunder  programledelse og </a:t>
            </a:r>
            <a:r>
              <a:rPr lang="nb-NO" sz="2400" dirty="0" smtClean="0"/>
              <a:t>tverrfaglighet</a:t>
            </a:r>
          </a:p>
          <a:p>
            <a:pPr lvl="0"/>
            <a:r>
              <a:rPr lang="nb-NO" sz="2400" dirty="0" smtClean="0"/>
              <a:t>Program utenom det vanlige</a:t>
            </a:r>
            <a:endParaRPr lang="nb-NO" sz="2400" dirty="0"/>
          </a:p>
          <a:p>
            <a:pPr lvl="0"/>
            <a:r>
              <a:rPr lang="nb-NO" sz="2400" dirty="0"/>
              <a:t>B</a:t>
            </a:r>
            <a:r>
              <a:rPr lang="nb-NO" sz="2400" dirty="0" smtClean="0"/>
              <a:t>edre </a:t>
            </a:r>
            <a:r>
              <a:rPr lang="nb-NO" sz="2400" dirty="0"/>
              <a:t>oppfølging og tilbakemelding til </a:t>
            </a:r>
            <a:r>
              <a:rPr lang="nb-NO" sz="2400" dirty="0" smtClean="0"/>
              <a:t>studentene</a:t>
            </a:r>
          </a:p>
          <a:p>
            <a:r>
              <a:rPr lang="en-US" sz="2400" dirty="0" err="1" smtClean="0"/>
              <a:t>Heve</a:t>
            </a:r>
            <a:r>
              <a:rPr lang="en-US" sz="2400" dirty="0" smtClean="0"/>
              <a:t> </a:t>
            </a:r>
            <a:r>
              <a:rPr lang="en-US" sz="2400" dirty="0" err="1" smtClean="0"/>
              <a:t>utdanningskvalitet</a:t>
            </a:r>
            <a:r>
              <a:rPr lang="en-US" sz="2400" dirty="0" smtClean="0"/>
              <a:t> </a:t>
            </a:r>
            <a:r>
              <a:rPr lang="en-US" sz="2400" dirty="0" err="1"/>
              <a:t>gjennom</a:t>
            </a:r>
            <a:r>
              <a:rPr lang="en-US" sz="2400" dirty="0"/>
              <a:t> </a:t>
            </a:r>
            <a:r>
              <a:rPr lang="en-US" sz="2400" dirty="0" err="1"/>
              <a:t>bedre</a:t>
            </a:r>
            <a:r>
              <a:rPr lang="en-US" sz="2400" dirty="0"/>
              <a:t> </a:t>
            </a:r>
            <a:r>
              <a:rPr lang="en-US" sz="2400" dirty="0" err="1"/>
              <a:t>utnyttelse</a:t>
            </a:r>
            <a:r>
              <a:rPr lang="en-US" sz="2400" dirty="0"/>
              <a:t> </a:t>
            </a:r>
            <a:r>
              <a:rPr lang="en-US" sz="2400" dirty="0" err="1"/>
              <a:t>av</a:t>
            </a:r>
            <a:r>
              <a:rPr lang="en-US" sz="2400" dirty="0"/>
              <a:t> </a:t>
            </a:r>
            <a:r>
              <a:rPr lang="en-US" sz="2400" dirty="0" err="1"/>
              <a:t>bygningsmassen</a:t>
            </a:r>
            <a:endParaRPr lang="nb-NO" sz="2400" dirty="0"/>
          </a:p>
          <a:p>
            <a:pPr marL="0" lvl="0" indent="0">
              <a:buNone/>
            </a:pPr>
            <a:endParaRPr lang="nb-NO" dirty="0"/>
          </a:p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3623430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AB-prioteringer-BK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 Presentation">
      <a:majorFont>
        <a:latin typeface="Arial"/>
        <a:ea typeface="ヒラギノ角ゴ Pro W3"/>
        <a:cs typeface="ヒラギノ角ゴ Pro W3"/>
      </a:majorFont>
      <a:minorFont>
        <a:latin typeface="Arial"/>
        <a:ea typeface="ヒラギノ角ゴ Pro W3"/>
        <a:cs typeface="ヒラギノ角ゴ Pro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ヒラギノ角ゴ Pro W3" charset="-128"/>
            <a:cs typeface="ヒラギノ角ゴ Pro W3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ヒラギノ角ゴ Pro W3" charset="-128"/>
            <a:cs typeface="ヒラギノ角ゴ Pro W3" charset="-128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SAB-prioteringer-BK</Template>
  <TotalTime>140</TotalTime>
  <Words>469</Words>
  <Application>Microsoft Office PowerPoint</Application>
  <PresentationFormat>Skjermfremvisning (4:3)</PresentationFormat>
  <Paragraphs>52</Paragraphs>
  <Slides>8</Slides>
  <Notes>3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Lysbildetitler</vt:lpstr>
      </vt:variant>
      <vt:variant>
        <vt:i4>8</vt:i4>
      </vt:variant>
    </vt:vector>
  </HeadingPairs>
  <TitlesOfParts>
    <vt:vector size="9" baseType="lpstr">
      <vt:lpstr>SAB-prioteringer-BK</vt:lpstr>
      <vt:lpstr> </vt:lpstr>
      <vt:lpstr>PowerPoint-presentasjon</vt:lpstr>
      <vt:lpstr>PowerPoint-presentasjon</vt:lpstr>
      <vt:lpstr>Forslag som omfatter utdanning</vt:lpstr>
      <vt:lpstr>Frister</vt:lpstr>
      <vt:lpstr>Hva mener studentene generelt om norsk høyere utdanning og lærerne*?</vt:lpstr>
      <vt:lpstr>Hva mener de vitenskaplig ansatte om studiekvalitet og studentenes innsats*?</vt:lpstr>
      <vt:lpstr>Mulige prioriteringer: Noen delmål</vt:lpstr>
    </vt:vector>
  </TitlesOfParts>
  <Company>Universitetet i Oslo</Company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Oppfølging av SAB-rapporten</dc:title>
  <dc:creator>Berit Karseth</dc:creator>
  <cp:lastModifiedBy>Anne Marthe Nilsen Gibbons</cp:lastModifiedBy>
  <cp:revision>11</cp:revision>
  <cp:lastPrinted>2015-02-06T07:59:28Z</cp:lastPrinted>
  <dcterms:created xsi:type="dcterms:W3CDTF">2015-02-27T09:18:35Z</dcterms:created>
  <dcterms:modified xsi:type="dcterms:W3CDTF">2015-03-16T12:24:26Z</dcterms:modified>
</cp:coreProperties>
</file>