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1" r:id="rId4"/>
    <p:sldId id="265" r:id="rId5"/>
    <p:sldId id="257" r:id="rId6"/>
    <p:sldId id="264" r:id="rId7"/>
    <p:sldId id="258" r:id="rId8"/>
    <p:sldId id="262" r:id="rId9"/>
    <p:sldId id="259" r:id="rId10"/>
    <p:sldId id="266" r:id="rId11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1" autoAdjust="0"/>
  </p:normalViewPr>
  <p:slideViewPr>
    <p:cSldViewPr>
      <p:cViewPr varScale="1">
        <p:scale>
          <a:sx n="92" d="100"/>
          <a:sy n="92" d="100"/>
        </p:scale>
        <p:origin x="-1186" y="-91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3581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DAD57D-4624-C74A-8E35-C265389C944C}" type="datetime1">
              <a:rPr lang="nb-NO"/>
              <a:pPr>
                <a:defRPr/>
              </a:pPr>
              <a:t>16.03.2015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85CABB-1C2C-DB4F-8558-4F1EF3451F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49837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05350"/>
            <a:ext cx="498263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E57234-840E-5340-880E-DD28C29AE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019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59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8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38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57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2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B7594-511D-E346-BF5A-BAEE38666E69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83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98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1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1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5AF1-F5BA-8A44-9829-031206287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FEC2-21DE-7E42-A9CB-3BF128D2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E941-EC9C-FA4A-B4F0-929652554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9EF0-BF5C-5A41-BF91-EC18776DF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0A46E-1270-D647-94BA-7AA17620E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CC2B-91FF-F545-AD9D-CC5C65FFC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70F2-3EE4-9D4D-ABD5-187D04A81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EEB9-8E97-9D4E-817F-D3C3D5273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8C6A-3898-184A-B5F5-C457528ED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3ED0-4B6A-7844-A6A6-6D9F5FEE7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33E7C5BC-CB8A-C04A-B363-73AB26A02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z="2400" dirty="0" smtClean="0"/>
              <a:t>Studiebarometeret 2014</a:t>
            </a:r>
            <a:endParaRPr lang="nb-NO" sz="2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Resultater, metodikk og anvendelse</a:t>
            </a:r>
          </a:p>
          <a:p>
            <a:pPr eaLnBrk="1" hangingPunct="1"/>
            <a:endParaRPr lang="nb-NO" dirty="0"/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sz="1800" dirty="0" smtClean="0"/>
              <a:t>Helge Sigurd Hansen 17.mars 2015</a:t>
            </a:r>
            <a:endParaRPr lang="nb-NO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 knyttet til bruken av studiebarometeret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696200" cy="3320008"/>
          </a:xfrm>
        </p:spPr>
        <p:txBody>
          <a:bodyPr/>
          <a:lstStyle/>
          <a:p>
            <a:pPr lvl="0">
              <a:spcAft>
                <a:spcPts val="0"/>
              </a:spcAft>
              <a:buFont typeface="Symbol"/>
              <a:buChar char=""/>
            </a:pPr>
            <a:r>
              <a:rPr lang="nb-NO" dirty="0">
                <a:latin typeface="Times"/>
                <a:ea typeface="Times New Roman"/>
              </a:rPr>
              <a:t>På hvilken måte er resultatene fra undersøkelsen brukt ved de ulike enhetene så langt? </a:t>
            </a:r>
            <a:endParaRPr lang="nb-NO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</a:pPr>
            <a:r>
              <a:rPr lang="nb-NO" dirty="0">
                <a:latin typeface="Times"/>
                <a:ea typeface="Times New Roman"/>
              </a:rPr>
              <a:t>I lys av ulike kilder til informasjon om studiene: </a:t>
            </a:r>
            <a:br>
              <a:rPr lang="nb-NO" dirty="0">
                <a:latin typeface="Times"/>
                <a:ea typeface="Times New Roman"/>
              </a:rPr>
            </a:br>
            <a:r>
              <a:rPr lang="nb-NO" dirty="0">
                <a:latin typeface="Times"/>
                <a:ea typeface="Times New Roman"/>
              </a:rPr>
              <a:t>Gir Studiebarometeret ny og nyttig informasjon?</a:t>
            </a:r>
            <a:endParaRPr lang="nb-NO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</a:pPr>
            <a:r>
              <a:rPr lang="nb-NO" dirty="0">
                <a:latin typeface="Times"/>
                <a:ea typeface="Times New Roman"/>
              </a:rPr>
              <a:t>Hvilket potensiale ser komiteens medlemmer for bruken av undersøkelsen i fremtiden? </a:t>
            </a:r>
            <a:endParaRPr lang="nb-NO" dirty="0">
              <a:latin typeface="Times New Roman"/>
              <a:ea typeface="Times New Roman"/>
            </a:endParaRP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6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Studiebarometerets formål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Undersøkelsen skal formidle eksisterende studenters mening om ulike studieprogram slik at </a:t>
            </a:r>
            <a:r>
              <a:rPr lang="nb-NO" sz="2400" dirty="0">
                <a:solidFill>
                  <a:srgbClr val="FF0000"/>
                </a:solidFill>
              </a:rPr>
              <a:t>framtidige søkere</a:t>
            </a:r>
            <a:r>
              <a:rPr lang="nb-NO" sz="2400" dirty="0"/>
              <a:t> kan bruke undersøkelsen som et kunnskapsgrunnlag når de skal velge </a:t>
            </a:r>
            <a:r>
              <a:rPr lang="nb-NO" sz="2400" dirty="0" smtClean="0"/>
              <a:t>utdanning.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Studiebarometeret bør i tillegg også gi </a:t>
            </a:r>
            <a:r>
              <a:rPr lang="nb-NO" sz="2400" dirty="0">
                <a:solidFill>
                  <a:srgbClr val="FF0000"/>
                </a:solidFill>
              </a:rPr>
              <a:t>styringsdata </a:t>
            </a:r>
            <a:r>
              <a:rPr lang="nb-NO" sz="2400" dirty="0" smtClean="0">
                <a:solidFill>
                  <a:srgbClr val="FF0000"/>
                </a:solidFill>
              </a:rPr>
              <a:t>lokalt(programnivå). </a:t>
            </a:r>
            <a:r>
              <a:rPr lang="nb-NO" sz="2400" dirty="0" smtClean="0"/>
              <a:t>UiO bør vurdere nøye i hvilken grad dette er tilfelle med nåværende studiebarometer</a:t>
            </a:r>
            <a:endParaRPr lang="nb-NO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8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Svarprosent 1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492896"/>
            <a:ext cx="7696200" cy="3248000"/>
          </a:xfrm>
        </p:spPr>
        <p:txBody>
          <a:bodyPr/>
          <a:lstStyle/>
          <a:p>
            <a:r>
              <a:rPr lang="nb-NO" sz="2000" dirty="0"/>
              <a:t>NOKUT sendte ut spørreskjemaet til 6596 studenter. Antall besvarelser var 2336</a:t>
            </a:r>
          </a:p>
          <a:p>
            <a:r>
              <a:rPr lang="nb-NO" sz="2000" dirty="0" smtClean="0"/>
              <a:t>Svarprosenten har </a:t>
            </a:r>
            <a:r>
              <a:rPr lang="nb-NO" sz="2000" dirty="0" smtClean="0">
                <a:solidFill>
                  <a:srgbClr val="FF0000"/>
                </a:solidFill>
              </a:rPr>
              <a:t>økt fra 32 til 36 prosent fra 2013 til 2014</a:t>
            </a:r>
          </a:p>
          <a:p>
            <a:r>
              <a:rPr lang="nb-NO" sz="2000" dirty="0" smtClean="0"/>
              <a:t>Flere studenter har avbrutt utfyllingen av spørreskjemaet</a:t>
            </a:r>
          </a:p>
          <a:p>
            <a:r>
              <a:rPr lang="nb-NO" sz="2000" dirty="0"/>
              <a:t>Svarprosenten på enkeltspørsmål kan derfor bli lav</a:t>
            </a:r>
          </a:p>
          <a:p>
            <a:r>
              <a:rPr lang="nb-NO" sz="2000" dirty="0" smtClean="0"/>
              <a:t>Stor variasjon i svarprosenten mellom fakulteter og programmer</a:t>
            </a:r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03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1600" y="692696"/>
            <a:ext cx="7696200" cy="862608"/>
          </a:xfrm>
        </p:spPr>
        <p:txBody>
          <a:bodyPr/>
          <a:lstStyle/>
          <a:p>
            <a:r>
              <a:rPr lang="nb-NO" sz="2400" dirty="0" smtClean="0"/>
              <a:t>Svarprosent fordelt på fakulteter 2</a:t>
            </a:r>
            <a:endParaRPr lang="nb-NO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965512"/>
              </p:ext>
            </p:extLst>
          </p:nvPr>
        </p:nvGraphicFramePr>
        <p:xfrm>
          <a:off x="1043608" y="1844824"/>
          <a:ext cx="6480719" cy="3571665"/>
        </p:xfrm>
        <a:graphic>
          <a:graphicData uri="http://schemas.openxmlformats.org/drawingml/2006/table">
            <a:tbl>
              <a:tblPr firstRow="1" firstCol="1" bandRow="1"/>
              <a:tblGrid>
                <a:gridCol w="781695"/>
                <a:gridCol w="1173406"/>
                <a:gridCol w="1573291"/>
                <a:gridCol w="1196086"/>
                <a:gridCol w="1756241"/>
              </a:tblGrid>
              <a:tr h="792088"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Programmer som vises i SB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Programmer som ikke vises SB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Programmer som vises i SB. Prosent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Totalt ant. programmer representert i besvarelsene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HF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18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21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46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39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70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MN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26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6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FF0000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81</a:t>
                      </a:r>
                      <a:endParaRPr lang="nb-NO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32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MF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6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7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46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13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70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OD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2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2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50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4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UV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8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5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62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13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70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SV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21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4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FF0000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84</a:t>
                      </a:r>
                      <a:endParaRPr lang="nb-NO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25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JF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2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9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18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11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9355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TF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0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6</a:t>
                      </a:r>
                      <a:endParaRPr lang="nb-NO" sz="1800" b="1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0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6</a:t>
                      </a:r>
                      <a:endParaRPr lang="nb-NO" sz="18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5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Total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83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60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1" dirty="0" smtClean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58</a:t>
                      </a:r>
                      <a:endParaRPr lang="nb-NO" sz="1800" b="1" dirty="0">
                        <a:solidFill>
                          <a:srgbClr val="FF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365F91"/>
                          </a:solidFill>
                          <a:effectLst/>
                          <a:latin typeface="Georgia"/>
                          <a:ea typeface="Calibri"/>
                          <a:cs typeface="Calibri"/>
                        </a:rPr>
                        <a:t>143</a:t>
                      </a:r>
                      <a:endParaRPr lang="nb-NO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62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11. april 2011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Ny Powerpoint mal 2011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8B04D6-7A10-FA4C-9545-7568653F50F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7696200" cy="862608"/>
          </a:xfrm>
        </p:spPr>
        <p:txBody>
          <a:bodyPr/>
          <a:lstStyle/>
          <a:p>
            <a:pPr eaLnBrk="1" hangingPunct="1"/>
            <a:r>
              <a:rPr lang="nb-NO" sz="2800" dirty="0" smtClean="0"/>
              <a:t>Resultater 1</a:t>
            </a:r>
            <a:endParaRPr lang="nb-NO" sz="2800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556792"/>
            <a:ext cx="7696200" cy="4320480"/>
          </a:xfrm>
        </p:spPr>
        <p:txBody>
          <a:bodyPr/>
          <a:lstStyle/>
          <a:p>
            <a:pPr eaLnBrk="1" hangingPunct="1"/>
            <a:r>
              <a:rPr lang="nb-NO" sz="2000" dirty="0" smtClean="0"/>
              <a:t>Hovedinntrykket er at UiO vises svært fordelaktig</a:t>
            </a:r>
          </a:p>
          <a:p>
            <a:pPr lvl="0" eaLnBrk="1" hangingPunct="1"/>
            <a:r>
              <a:rPr lang="nb-NO" sz="2000" dirty="0"/>
              <a:t>Tilrettelegging for internasjonalisering er ikke godt nok organisert.</a:t>
            </a:r>
          </a:p>
          <a:p>
            <a:pPr eaLnBrk="1" hangingPunct="1"/>
            <a:r>
              <a:rPr lang="nb-NO" sz="2000" dirty="0" smtClean="0"/>
              <a:t>I 2013 oppgir studentene å ha benyttet </a:t>
            </a:r>
            <a:r>
              <a:rPr lang="nb-NO" sz="2000" dirty="0" smtClean="0">
                <a:solidFill>
                  <a:srgbClr val="FF0000"/>
                </a:solidFill>
              </a:rPr>
              <a:t>28,4 timer </a:t>
            </a:r>
            <a:r>
              <a:rPr lang="nb-NO" sz="2000" dirty="0" smtClean="0"/>
              <a:t>per uke på faglige aktiviteter. Tilsvarende tall for 2014 er </a:t>
            </a:r>
            <a:r>
              <a:rPr lang="nb-NO" sz="2000" dirty="0" smtClean="0">
                <a:solidFill>
                  <a:srgbClr val="FF0000"/>
                </a:solidFill>
              </a:rPr>
              <a:t>33 timer</a:t>
            </a:r>
            <a:r>
              <a:rPr lang="nb-NO" sz="2000" dirty="0" smtClean="0"/>
              <a:t>. Husk spørsmålsendring.</a:t>
            </a:r>
          </a:p>
          <a:p>
            <a:pPr lvl="0" eaLnBrk="1" hangingPunct="1"/>
            <a:r>
              <a:rPr lang="nb-NO" sz="2000" dirty="0"/>
              <a:t>50% svarer at egenstudier utgjør 21 timer eller mer av den totale studietiden</a:t>
            </a:r>
          </a:p>
          <a:p>
            <a:pPr eaLnBrk="1" hangingPunct="1"/>
            <a:r>
              <a:rPr lang="nb-NO" sz="2000" dirty="0" smtClean="0"/>
              <a:t>Lønnet biarbeid utgjør i gjennomsnitt om lag en dag per uke</a:t>
            </a:r>
          </a:p>
          <a:p>
            <a:pPr lvl="0"/>
            <a:r>
              <a:rPr lang="nb-NO" sz="2000" dirty="0" smtClean="0"/>
              <a:t>33</a:t>
            </a:r>
            <a:r>
              <a:rPr lang="nb-NO" sz="2000" dirty="0"/>
              <a:t>% har ikke betalt arbeid i tillegg til studiene</a:t>
            </a:r>
          </a:p>
          <a:p>
            <a:pPr lvl="0"/>
            <a:r>
              <a:rPr lang="nb-NO" sz="2000" dirty="0"/>
              <a:t>10 % har betalt arbeid som utgjør 21 timer eller mer  </a:t>
            </a:r>
          </a:p>
          <a:p>
            <a:pPr eaLnBrk="1" hangingPunct="1"/>
            <a:endParaRPr lang="nb-NO" sz="2000" dirty="0" smtClean="0"/>
          </a:p>
          <a:p>
            <a:pPr eaLnBrk="1" hangingPunct="1"/>
            <a:endParaRPr lang="nb-NO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696200" cy="646584"/>
          </a:xfrm>
        </p:spPr>
        <p:txBody>
          <a:bodyPr/>
          <a:lstStyle/>
          <a:p>
            <a:r>
              <a:rPr lang="nb-NO" sz="2800" dirty="0" smtClean="0"/>
              <a:t>Resultater 2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96752"/>
            <a:ext cx="7696200" cy="4968552"/>
          </a:xfrm>
        </p:spPr>
        <p:txBody>
          <a:bodyPr/>
          <a:lstStyle/>
          <a:p>
            <a:pPr lvl="0"/>
            <a:r>
              <a:rPr lang="nb-NO" sz="2000" dirty="0" smtClean="0"/>
              <a:t>90</a:t>
            </a:r>
            <a:r>
              <a:rPr lang="nb-NO" sz="2000" dirty="0"/>
              <a:t>% svarer at UiOs omdømme og nærhet til byen er middels til svært viktig  for valget av lærested</a:t>
            </a:r>
          </a:p>
          <a:p>
            <a:pPr lvl="0"/>
            <a:r>
              <a:rPr lang="nb-NO" sz="2000" dirty="0"/>
              <a:t>97% svarer at faglig interesse er middels til svært viktig for valg av studieprogram</a:t>
            </a:r>
          </a:p>
          <a:p>
            <a:pPr lvl="0"/>
            <a:r>
              <a:rPr lang="nb-NO" sz="2000" dirty="0"/>
              <a:t>83%  svarer at de er middels til svært tilfreds med faglærernes engasjement </a:t>
            </a:r>
          </a:p>
          <a:p>
            <a:pPr lvl="0"/>
            <a:r>
              <a:rPr lang="nb-NO" sz="2000" dirty="0"/>
              <a:t>65% svarer at de er middels til svært tilfreds med</a:t>
            </a:r>
            <a:r>
              <a:rPr lang="nb-NO" dirty="0"/>
              <a:t> </a:t>
            </a:r>
            <a:r>
              <a:rPr lang="nb-NO" sz="2000" dirty="0"/>
              <a:t>faglærerne tilbakemeldinger</a:t>
            </a:r>
          </a:p>
          <a:p>
            <a:pPr lvl="0"/>
            <a:r>
              <a:rPr lang="nb-NO" sz="2000" dirty="0"/>
              <a:t>90% mener at studieprogrammet er engasjerende i middels til stor grad </a:t>
            </a:r>
          </a:p>
          <a:p>
            <a:pPr lvl="0"/>
            <a:r>
              <a:rPr lang="nb-NO" sz="2000" dirty="0"/>
              <a:t>10% svarer at studieprogrammet ikke har relevans for jobbmuligheter </a:t>
            </a:r>
          </a:p>
          <a:p>
            <a:pPr lvl="0"/>
            <a:r>
              <a:rPr lang="nb-NO" sz="2000" dirty="0"/>
              <a:t>90% sier seg helt eller nesten helt enig i at det studieprogrammet de går på er det de helst ville gå på.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11. april 2011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75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Metodikk og utvalg 1</a:t>
            </a:r>
            <a:endParaRPr lang="nb-NO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Flere studenter har valgt å avbryte besvarelsen av spørreskjemaet på ulike stadier i skjemaet </a:t>
            </a:r>
          </a:p>
          <a:p>
            <a:r>
              <a:rPr lang="nb-NO" sz="2000" dirty="0" smtClean="0"/>
              <a:t>NOKUT har valgt å utelate ubesvarte spørsmål i ulike beregninger</a:t>
            </a:r>
          </a:p>
          <a:p>
            <a:r>
              <a:rPr lang="nb-NO" sz="2000" dirty="0" smtClean="0"/>
              <a:t>Alternativt kan en beregne f. eks. gjennomsnittsverdier for ikke besvarte spørsmål</a:t>
            </a:r>
          </a:p>
          <a:p>
            <a:r>
              <a:rPr lang="nb-NO" sz="2000" dirty="0" smtClean="0"/>
              <a:t>NOKUT har valgt å bruke 2013 resultater for å utarbeide prognoser for ikke besvarte spørsmål i 2014- barometeret.</a:t>
            </a:r>
          </a:p>
          <a:p>
            <a:r>
              <a:rPr lang="nb-NO" sz="2000" dirty="0" smtClean="0"/>
              <a:t>Noen av spørsmålene og verdiene er endret til det bedre men sml. med 2013 dataene kan bli vanskelig</a:t>
            </a:r>
            <a:endParaRPr lang="nb-NO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E5AF1-F5BA-8A44-9829-0312062872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9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Metodikk og utvalg </a:t>
            </a:r>
            <a:r>
              <a:rPr lang="nb-NO" dirty="0" smtClean="0"/>
              <a:t>2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348880"/>
            <a:ext cx="7931224" cy="2592288"/>
          </a:xfrm>
        </p:spPr>
        <p:txBody>
          <a:bodyPr/>
          <a:lstStyle/>
          <a:p>
            <a:r>
              <a:rPr lang="nb-NO" sz="2000" dirty="0" smtClean="0"/>
              <a:t>Utvalget består av registrerte  2. og 5. års studenter</a:t>
            </a:r>
          </a:p>
          <a:p>
            <a:r>
              <a:rPr lang="nb-NO" sz="2000" dirty="0" smtClean="0"/>
              <a:t>Frafalte studenter inngår i utgangspunktet ikke i utvalget</a:t>
            </a:r>
          </a:p>
          <a:p>
            <a:r>
              <a:rPr lang="nb-NO" sz="2000" dirty="0" smtClean="0"/>
              <a:t>For profesjonsstudiene (5 og 6-årige) er svarene aggregert. Vi vet ikke om det er studenter på 2 eller 5 året som svarer</a:t>
            </a:r>
          </a:p>
          <a:p>
            <a:r>
              <a:rPr lang="nb-NO" sz="2000" dirty="0" smtClean="0"/>
              <a:t>Spørreskjemaet kan være utformet på en slik måte at det ikke fanger opp fakultetenes ulikheter mht. bl.a. undervisningsformer og hvordan disse endrer seg over tid</a:t>
            </a:r>
          </a:p>
          <a:p>
            <a:endParaRPr lang="nb-NO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Anvendelse</a:t>
            </a:r>
            <a:endParaRPr lang="nb-NO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Vanskelig å trekke slutninger med data fra bare to år</a:t>
            </a:r>
          </a:p>
          <a:p>
            <a:r>
              <a:rPr lang="nb-NO" sz="2000" dirty="0" smtClean="0"/>
              <a:t>Bør vi arbeide for at alle lærestedene har tilgang til hele materialet</a:t>
            </a:r>
          </a:p>
          <a:p>
            <a:r>
              <a:rPr lang="nb-NO" sz="2000" dirty="0"/>
              <a:t>UiO får bare se sine egne data og gjennomsnittet for landet</a:t>
            </a:r>
          </a:p>
          <a:p>
            <a:pPr lvl="0"/>
            <a:r>
              <a:rPr lang="nb-NO" sz="2000" dirty="0" smtClean="0"/>
              <a:t>NOKUTS </a:t>
            </a:r>
            <a:r>
              <a:rPr lang="nb-NO" sz="2000" dirty="0"/>
              <a:t>kriterier for offentliggjøring gjør at 60 av våre programmer ikke vises av anonymitetshensyn</a:t>
            </a:r>
          </a:p>
          <a:p>
            <a:r>
              <a:rPr lang="nb-NO" sz="2000" dirty="0" smtClean="0"/>
              <a:t>Datafiler </a:t>
            </a:r>
            <a:r>
              <a:rPr lang="nb-NO" sz="2000" dirty="0"/>
              <a:t>endret seg fram mot endelig nettversjon</a:t>
            </a:r>
          </a:p>
          <a:p>
            <a:r>
              <a:rPr lang="nb-NO" sz="2000" dirty="0" smtClean="0"/>
              <a:t>Etterprøvbarhet </a:t>
            </a:r>
            <a:r>
              <a:rPr lang="nb-NO" sz="2000" dirty="0"/>
              <a:t>er </a:t>
            </a:r>
            <a:r>
              <a:rPr lang="nb-NO" sz="2000" dirty="0" smtClean="0"/>
              <a:t>utfordrende</a:t>
            </a:r>
          </a:p>
          <a:p>
            <a:r>
              <a:rPr lang="nb-NO" sz="2000" dirty="0" smtClean="0"/>
              <a:t>Nåværende skjema bærer preg av å være for generelt til praktisk bruk på programnivå</a:t>
            </a:r>
            <a:endParaRPr lang="nb-NO" sz="2000" dirty="0"/>
          </a:p>
          <a:p>
            <a:endParaRPr lang="nb-NO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E5AF1-F5BA-8A44-9829-0312062872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31309"/>
      </p:ext>
    </p:extLst>
  </p:cSld>
  <p:clrMapOvr>
    <a:masterClrMapping/>
  </p:clrMapOvr>
</p:sld>
</file>

<file path=ppt/theme/theme1.xml><?xml version="1.0" encoding="utf-8"?>
<a:theme xmlns:a="http://schemas.openxmlformats.org/drawingml/2006/main" name="Studiebarometeret i Utd_kommitee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Studiebarometeret i Utd_kommiteen</Template>
  <TotalTime>279</TotalTime>
  <Words>729</Words>
  <Application>Microsoft Office PowerPoint</Application>
  <PresentationFormat>On-screen Show (4:3)</PresentationFormat>
  <Paragraphs>141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Studiebarometeret i Utd_kommiteen</vt:lpstr>
      <vt:lpstr>Studiebarometeret 2014</vt:lpstr>
      <vt:lpstr>Studiebarometerets formål</vt:lpstr>
      <vt:lpstr>Svarprosent 1</vt:lpstr>
      <vt:lpstr>Svarprosent fordelt på fakulteter 2</vt:lpstr>
      <vt:lpstr>Resultater 1</vt:lpstr>
      <vt:lpstr>Resultater 2</vt:lpstr>
      <vt:lpstr>Metodikk og utvalg 1</vt:lpstr>
      <vt:lpstr>Metodikk og utvalg 2</vt:lpstr>
      <vt:lpstr>Anvendelse</vt:lpstr>
      <vt:lpstr>Spørsmål knyttet til bruken av studiebarometeret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Studiebarometeret 2014</dc:title>
  <dc:creator>Helge Sigurd Hansen</dc:creator>
  <cp:lastModifiedBy>Helge Sigurd Hansen</cp:lastModifiedBy>
  <cp:revision>6</cp:revision>
  <cp:lastPrinted>2015-03-11T07:55:16Z</cp:lastPrinted>
  <dcterms:created xsi:type="dcterms:W3CDTF">2015-03-11T07:31:59Z</dcterms:created>
  <dcterms:modified xsi:type="dcterms:W3CDTF">2015-03-16T11:17:37Z</dcterms:modified>
</cp:coreProperties>
</file>