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61" r:id="rId4"/>
    <p:sldId id="259" r:id="rId5"/>
    <p:sldId id="260" r:id="rId6"/>
  </p:sldIdLst>
  <p:sldSz cx="9144000" cy="6858000" type="screen4x3"/>
  <p:notesSz cx="67945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0711" autoAdjust="0"/>
    <p:restoredTop sz="80544" autoAdjust="0"/>
  </p:normalViewPr>
  <p:slideViewPr>
    <p:cSldViewPr>
      <p:cViewPr>
        <p:scale>
          <a:sx n="94" d="100"/>
          <a:sy n="94" d="100"/>
        </p:scale>
        <p:origin x="-444" y="-72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2DAD57D-4624-C74A-8E35-C265389C944C}" type="datetime1">
              <a:rPr lang="nb-NO"/>
              <a:pPr>
                <a:defRPr/>
              </a:pPr>
              <a:t>22.01.2015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785CABB-1C2C-DB4F-8558-4F1EF3451F1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0907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4" y="4705350"/>
            <a:ext cx="4982633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1070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7E57234-840E-5340-880E-DD28C29AE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466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57234-840E-5340-880E-DD28C29AEF3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32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b="1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Prinsipper for kvalitetssystemet ved UiO</a:t>
            </a:r>
            <a:endParaRPr lang="nb-NO" sz="1200" kern="1200" dirty="0" smtClean="0"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Den faglige og organisatoriske heterogeniteten ved UiO er et avgjørende premiss for kvalitets­systemet. Med forankring i universitetets strategi er det lagt opp til et system som i størst mulig grad skal gi lokalt handlingsrom, samtidig som felles elementer skal sikre gjennomsiktighet og forutsigbarhet på tvers av organisasjonsnivåer og faggrenser. </a:t>
            </a:r>
          </a:p>
          <a:p>
            <a:endParaRPr lang="nb-NO" sz="1200" kern="1200" dirty="0" smtClean="0"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Kvalitetssystemet er utformet som en rammebestemmelse, med minimumskrav som er relativt åpent formulert. Samtidig gis fakultetene anledning til å utforme lokale rutiner i tråd med størrelse, organisering og faglig egenart innenfor UiOs felles rammer. Åpne felles rammer i UiOs kvalitetssystem fordrer at fakultetene har skriftlige rutiner for kvalitetsarbeidet ved egen enhet. 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57234-840E-5340-880E-DD28C29AEF3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413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Dagens ordning med tilsynssensor er utviklet for å imøtekomme </a:t>
            </a:r>
            <a:r>
              <a:rPr lang="nb-NO" sz="1200" kern="1200" dirty="0" err="1" smtClean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uh</a:t>
            </a:r>
            <a:r>
              <a:rPr lang="nb-NO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-lovens § 3-9, som fastslår at «det skal være ekstern evaluering av vurderingen eller vurderingsordningene». </a:t>
            </a:r>
            <a:r>
              <a:rPr lang="nb-NO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HUSK</a:t>
            </a:r>
            <a:r>
              <a:rPr lang="nb-NO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: Veiledningen</a:t>
            </a: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 i ot.prop.40 er fra 2001. Ikke vektlegg den for mye!  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Varierende tilbakemeldinger</a:t>
            </a:r>
            <a:r>
              <a:rPr lang="nb-NO" baseline="0" dirty="0" smtClean="0"/>
              <a:t> vedr tilsynssensorordningen i flere år. Gikk ut brev i november med anmodning om innspill til alternative ordninger til tilsynssensor. </a:t>
            </a:r>
          </a:p>
          <a:p>
            <a:endParaRPr lang="nb-NO" baseline="0" dirty="0" smtClean="0"/>
          </a:p>
          <a:p>
            <a:r>
              <a:rPr lang="nb-NO" baseline="0" dirty="0" smtClean="0"/>
              <a:t>Skal ikke gjengi alle innspillene her, vi skal ta en runde rundt bordet etterpå. Her: På bakgrunn av tilbakemeldingene ser vi behov for å justere kravene i kvalitetssystemet når det gjelder ekstern evaluering av vurderingen eller vurderingsordningene. Vi ser behov for å gi større rom for lokal variasjon. </a:t>
            </a:r>
          </a:p>
          <a:p>
            <a:endParaRPr lang="nb-NO" baseline="0" dirty="0" smtClean="0"/>
          </a:p>
          <a:p>
            <a:r>
              <a:rPr lang="nb-NO" b="1" baseline="0" dirty="0" smtClean="0"/>
              <a:t>Forslag til løsning: </a:t>
            </a:r>
            <a:r>
              <a:rPr lang="nb-NO" baseline="0" dirty="0" smtClean="0"/>
              <a:t>Tilsynssensorordningen blir ikke obligatorisk, men blir en mulig løsning på et element i kvalitetssystemet som kalles «Evaluering av </a:t>
            </a:r>
            <a:r>
              <a:rPr lang="nb-NO" baseline="0" dirty="0" smtClean="0"/>
              <a:t>vurderingsordningene</a:t>
            </a:r>
            <a:r>
              <a:rPr lang="nb-NO" baseline="0" dirty="0" smtClean="0"/>
              <a:t>. </a:t>
            </a:r>
            <a:r>
              <a:rPr lang="nb-NO" baseline="0" dirty="0" smtClean="0"/>
              <a:t>Skal </a:t>
            </a:r>
            <a:r>
              <a:rPr lang="nb-NO" baseline="0" dirty="0" smtClean="0"/>
              <a:t>kunne romme eksempelvis programrådgiver (MN) </a:t>
            </a:r>
            <a:r>
              <a:rPr lang="nb-NO" baseline="0" dirty="0" smtClean="0"/>
              <a:t>utvidet </a:t>
            </a:r>
            <a:r>
              <a:rPr lang="nb-NO" baseline="0" dirty="0" smtClean="0"/>
              <a:t>bruk av </a:t>
            </a:r>
            <a:r>
              <a:rPr lang="nb-NO" baseline="0" dirty="0" smtClean="0"/>
              <a:t>ekstern sensor (HF/ UV) , eller tilsynssensor. Definerer formål, frekvens og tematikk. Metode og omfang defineres av fakultetene i lokale rutinebeskrivelser. </a:t>
            </a:r>
          </a:p>
          <a:p>
            <a:endParaRPr lang="nb-NO" baseline="0" dirty="0" smtClean="0"/>
          </a:p>
          <a:p>
            <a:r>
              <a:rPr lang="nb-NO" b="1" baseline="0" dirty="0" smtClean="0"/>
              <a:t>Utfordring:</a:t>
            </a:r>
            <a:r>
              <a:rPr lang="nb-NO" baseline="0" dirty="0" smtClean="0"/>
              <a:t> nivå og omfang. Emne, emnegrupper eller program?  Kan samordnes med periodisk emneevaluering? </a:t>
            </a:r>
          </a:p>
          <a:p>
            <a:endParaRPr lang="nb-NO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57234-840E-5340-880E-DD28C29AEF3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08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Bred prosess</a:t>
            </a:r>
            <a:r>
              <a:rPr lang="nb-NO" baseline="0" dirty="0" smtClean="0"/>
              <a:t> i 2014 for å følge opp </a:t>
            </a:r>
            <a:r>
              <a:rPr lang="nb-NO" baseline="0" dirty="0" err="1" smtClean="0"/>
              <a:t>NOKUTs</a:t>
            </a:r>
            <a:r>
              <a:rPr lang="nb-NO" baseline="0" dirty="0" smtClean="0"/>
              <a:t> evaluering</a:t>
            </a:r>
          </a:p>
          <a:p>
            <a:endParaRPr lang="nb-NO" baseline="0" dirty="0" smtClean="0"/>
          </a:p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Avdeling for fagstøtte (AF) gjennomførte diskusjoner med fakultetene i ulike fora våren 2014. Saken ble blant annet drøftet i et fellesmøte for studie- og forskningsdekaner og en ad-hoc ressursgruppe ga innspill vedrørende kvalitetssystem for </a:t>
            </a:r>
            <a:r>
              <a:rPr lang="nb-NO" sz="1200" kern="1200" dirty="0" err="1" smtClean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ph.d</a:t>
            </a:r>
            <a:r>
              <a:rPr lang="nb-NO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.-utdanningen. Ressursgruppen bestod av både faglig og administrativt ansatte fra fakultetene, samt en </a:t>
            </a:r>
            <a:r>
              <a:rPr lang="nb-NO" sz="1200" kern="1200" dirty="0" err="1" smtClean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ph.d</a:t>
            </a:r>
            <a:r>
              <a:rPr lang="nb-NO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.-kandidat.</a:t>
            </a:r>
          </a:p>
          <a:p>
            <a:endParaRPr lang="nb-NO" sz="1200" kern="1200" dirty="0" smtClean="0"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AF utformet på denne bakgrunn et forslag til revidert kvalitetssystem som ble sendt på høring til fakultetene og andre enheter ved UiO som arbeider med studie- og utdanningskvalitet. Det kom inn høringssvar fra alle fakulteter, Sommerskolen og Studentparlamentet. Hovedlinjene i høringsforslaget fikk god tilslutning. </a:t>
            </a:r>
          </a:p>
          <a:p>
            <a:endParaRPr lang="nb-NO" sz="1200" kern="1200" dirty="0" smtClean="0"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Forslaget til revidert kvalitetssystem som legges frem for styret i mars har i all hovedsak tatt opp i seg innspillene fra høringssvarene. I tillegg har vi nå fått</a:t>
            </a: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 inn flere synspunkter og innspill knyttet til kvalitetssikringen av vurderingen og vurderingsordningene som gjør at vi ser for oss en styrebehandling i mars. </a:t>
            </a:r>
            <a:endParaRPr lang="nb-NO" sz="1200" kern="1200" dirty="0" smtClean="0"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  <a:p>
            <a:endParaRPr lang="nb-NO" sz="1200" kern="1200" dirty="0" smtClean="0">
              <a:solidFill>
                <a:schemeClr val="tx1"/>
              </a:solidFill>
              <a:effectLst/>
              <a:latin typeface="Arial" charset="0"/>
              <a:ea typeface="ヒラギノ角ゴ Pro W3" charset="-128"/>
            </a:endParaRP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57234-840E-5340-880E-DD28C29AEF3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84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aseline="0" dirty="0" smtClean="0"/>
              <a:t>Spørsmål 1: Runde </a:t>
            </a:r>
            <a:r>
              <a:rPr lang="nb-NO" baseline="0" dirty="0" smtClean="0"/>
              <a:t>rundt </a:t>
            </a:r>
            <a:r>
              <a:rPr lang="nb-NO" baseline="0" dirty="0" smtClean="0"/>
              <a:t>bordet. Tidsramme 20 min</a:t>
            </a:r>
            <a:r>
              <a:rPr lang="nb-NO" baseline="0" dirty="0" smtClean="0"/>
              <a:t/>
            </a:r>
            <a:br>
              <a:rPr lang="nb-NO" baseline="0" dirty="0" smtClean="0"/>
            </a:br>
            <a:r>
              <a:rPr lang="nb-NO" baseline="0" dirty="0" smtClean="0"/>
              <a:t>Spørsmål 2: Nevn to forutsetninger for en god evaluering. To og to i 5 min. Deretter kort runde rundt bordet. </a:t>
            </a:r>
          </a:p>
          <a:p>
            <a:endParaRPr lang="nb-NO" baseline="0" dirty="0" smtClean="0"/>
          </a:p>
          <a:p>
            <a:endParaRPr lang="nb-NO" baseline="0" dirty="0" smtClean="0"/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57234-840E-5340-880E-DD28C29AEF3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541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E5AF1-F5BA-8A44-9829-031206287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2FEC2-21DE-7E42-A9CB-3BF128D20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3E941-EC9C-FA4A-B4F0-929652554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59EF0-BF5C-5A41-BF91-EC18776DF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0A46E-1270-D647-94BA-7AA17620E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3CC2B-91FF-F545-AD9D-CC5C65FFC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070F2-3EE4-9D4D-ABD5-187D04A81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3EEB9-8E97-9D4E-817F-D3C3D5273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68C6A-3898-184A-B5F5-C457528ED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93ED0-4B6A-7844-A6A6-6D9F5FEE7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dirty="0" err="1" smtClean="0"/>
            </a:lvl1pPr>
          </a:lstStyle>
          <a:p>
            <a:pPr>
              <a:defRPr/>
            </a:pPr>
            <a:r>
              <a:rPr lang="en-US"/>
              <a:t>Tema Powerpoint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33E7C5BC-CB8A-C04A-B363-73AB26A02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UiO_A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228600"/>
            <a:ext cx="2300288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Kvalitetssikring av vurderingsordningene</a:t>
            </a:r>
            <a:endParaRPr lang="nb-NO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429000"/>
            <a:ext cx="7543800" cy="792088"/>
          </a:xfrm>
        </p:spPr>
        <p:txBody>
          <a:bodyPr/>
          <a:lstStyle/>
          <a:p>
            <a:pPr eaLnBrk="1" hangingPunct="1"/>
            <a:r>
              <a:rPr lang="nb-NO" dirty="0" smtClean="0"/>
              <a:t>Felles rammer og lokale løsninger</a:t>
            </a:r>
          </a:p>
          <a:p>
            <a:pPr marL="457200" indent="-457200" eaLnBrk="1" hangingPunct="1">
              <a:buFontTx/>
              <a:buChar char="-"/>
            </a:pPr>
            <a:endParaRPr lang="nb-NO" dirty="0"/>
          </a:p>
          <a:p>
            <a:pPr marL="457200" indent="-457200" eaLnBrk="1" hangingPunct="1">
              <a:buFontTx/>
              <a:buChar char="-"/>
            </a:pPr>
            <a:endParaRPr lang="nb-NO" dirty="0" smtClean="0"/>
          </a:p>
          <a:p>
            <a:pPr marL="457200" indent="-457200" eaLnBrk="1" hangingPunct="1">
              <a:buFontTx/>
              <a:buChar char="-"/>
            </a:pPr>
            <a:endParaRPr lang="nb-NO" dirty="0"/>
          </a:p>
          <a:p>
            <a:pPr lvl="8" indent="0">
              <a:buNone/>
            </a:pPr>
            <a:r>
              <a:rPr lang="nb-NO" dirty="0" smtClean="0"/>
              <a:t> Seksjonssjef Hege B. Pettersen </a:t>
            </a:r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 smtClean="0"/>
              <a:t>Prinsipper for kvalitetssystemet ved UiO</a:t>
            </a:r>
            <a:endParaRPr lang="nb-N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sz="2000" dirty="0" smtClean="0"/>
          </a:p>
          <a:p>
            <a:r>
              <a:rPr lang="nb-NO" sz="2000" dirty="0" smtClean="0"/>
              <a:t>Premiss: faglig og organisatorisk heterogenitet </a:t>
            </a:r>
          </a:p>
          <a:p>
            <a:endParaRPr lang="nb-NO" sz="2000" dirty="0"/>
          </a:p>
          <a:p>
            <a:r>
              <a:rPr lang="nb-NO" sz="2000" dirty="0" smtClean="0"/>
              <a:t>Kvalitetssystemet skal sikre gjennomsiktighet og forutsigbarhet på tvers av faggrenser og organisasjonsnivåer</a:t>
            </a:r>
          </a:p>
          <a:p>
            <a:endParaRPr lang="nb-NO" sz="2000" dirty="0"/>
          </a:p>
          <a:p>
            <a:r>
              <a:rPr lang="nb-NO" sz="2000" dirty="0" smtClean="0"/>
              <a:t>Kvalitetssystemet ved UiO består av felles rammer med rom for  lokale løsninger, nedfelt i fakultetsvise rutiner.  </a:t>
            </a:r>
            <a:endParaRPr lang="nb-NO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5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838200"/>
            <a:ext cx="7931224" cy="1143000"/>
          </a:xfrm>
        </p:spPr>
        <p:txBody>
          <a:bodyPr/>
          <a:lstStyle/>
          <a:p>
            <a:r>
              <a:rPr lang="nb-NO" sz="2800" dirty="0" smtClean="0"/>
              <a:t>Ekstern evaluering </a:t>
            </a:r>
            <a:r>
              <a:rPr lang="nb-NO" sz="2800" dirty="0" smtClean="0"/>
              <a:t>av vurderingsordningene</a:t>
            </a:r>
            <a:endParaRPr lang="nb-N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000" dirty="0" smtClean="0"/>
              <a:t>Behov </a:t>
            </a:r>
            <a:r>
              <a:rPr lang="nb-NO" sz="2000" dirty="0"/>
              <a:t>for å </a:t>
            </a:r>
            <a:r>
              <a:rPr lang="nb-NO" sz="2000" dirty="0" smtClean="0"/>
              <a:t>åpne opp kravene i kvalitetssystemet slik at det blir større rom for lokal variasjon – også </a:t>
            </a:r>
            <a:r>
              <a:rPr lang="nb-NO" sz="2000" dirty="0" err="1" smtClean="0"/>
              <a:t>mht</a:t>
            </a:r>
            <a:r>
              <a:rPr lang="nb-NO" sz="2000" dirty="0" smtClean="0"/>
              <a:t> evaluering </a:t>
            </a:r>
            <a:r>
              <a:rPr lang="nb-NO" sz="2000" dirty="0" smtClean="0"/>
              <a:t>av vurderingen/ vurderingsordningene </a:t>
            </a:r>
          </a:p>
          <a:p>
            <a:pPr marL="0" indent="0">
              <a:buNone/>
            </a:pPr>
            <a:endParaRPr lang="nb-NO" sz="2000" dirty="0" smtClean="0"/>
          </a:p>
          <a:p>
            <a:pPr marL="0" indent="0">
              <a:buNone/>
            </a:pPr>
            <a:r>
              <a:rPr lang="nb-NO" sz="2000" b="1" dirty="0" smtClean="0"/>
              <a:t>Forslag: </a:t>
            </a:r>
            <a:r>
              <a:rPr lang="nb-NO" sz="2000" dirty="0" smtClean="0"/>
              <a:t>Evaluering </a:t>
            </a:r>
            <a:r>
              <a:rPr lang="nb-NO" sz="2000" dirty="0" smtClean="0"/>
              <a:t>av </a:t>
            </a:r>
            <a:r>
              <a:rPr lang="nb-NO" sz="2000" dirty="0" smtClean="0"/>
              <a:t>vurderingsordningene utføres </a:t>
            </a:r>
            <a:r>
              <a:rPr lang="nb-NO" sz="2000" dirty="0"/>
              <a:t>av ekstern </a:t>
            </a:r>
            <a:r>
              <a:rPr lang="nb-NO" sz="2000" dirty="0" smtClean="0"/>
              <a:t>fagfelle (ikke ansatt ved UiO). </a:t>
            </a:r>
            <a:br>
              <a:rPr lang="nb-NO" sz="2000" dirty="0" smtClean="0"/>
            </a:br>
            <a:endParaRPr lang="nb-NO" sz="2000" dirty="0" smtClean="0"/>
          </a:p>
          <a:p>
            <a:pPr marL="0" indent="0">
              <a:buNone/>
            </a:pPr>
            <a:r>
              <a:rPr lang="nb-NO" sz="2000" b="1" dirty="0" smtClean="0"/>
              <a:t>Frekvens</a:t>
            </a:r>
            <a:r>
              <a:rPr lang="nb-NO" sz="2000" b="1" dirty="0"/>
              <a:t>: </a:t>
            </a:r>
            <a:r>
              <a:rPr lang="nb-NO" sz="2000" dirty="0" smtClean="0"/>
              <a:t>innenfor en treårsperiode </a:t>
            </a:r>
            <a:br>
              <a:rPr lang="nb-NO" sz="2000" dirty="0" smtClean="0"/>
            </a:br>
            <a:r>
              <a:rPr lang="nb-NO" sz="2000" dirty="0"/>
              <a:t/>
            </a:r>
            <a:br>
              <a:rPr lang="nb-NO" sz="2000" dirty="0"/>
            </a:br>
            <a:r>
              <a:rPr lang="nb-NO" sz="2000" b="1" dirty="0" smtClean="0"/>
              <a:t>Tema: </a:t>
            </a:r>
            <a:r>
              <a:rPr lang="nb-NO" sz="2000" dirty="0"/>
              <a:t>vurderingsformer, vurderingsprosesser og standarden på vurderingsresultatene i forhold til faglig innhold, undervisningsopplegg og forventet læringsutbytte. </a:t>
            </a:r>
            <a:endParaRPr lang="nb-NO" sz="2000" b="1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62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 smtClean="0"/>
              <a:t>Saksgang videre – revidert kvalitetssystem </a:t>
            </a:r>
            <a:endParaRPr lang="nb-N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000" dirty="0" smtClean="0"/>
              <a:t>Hovedlinjene i høringsforslaget fikk god tilslutning </a:t>
            </a:r>
            <a:r>
              <a:rPr lang="nb-NO" sz="2000" dirty="0"/>
              <a:t>H</a:t>
            </a:r>
            <a:r>
              <a:rPr lang="nb-NO" sz="2000" dirty="0" smtClean="0"/>
              <a:t> 2014</a:t>
            </a:r>
          </a:p>
          <a:p>
            <a:pPr marL="0" indent="0">
              <a:buNone/>
            </a:pPr>
            <a:r>
              <a:rPr lang="nb-NO" sz="2000" dirty="0" smtClean="0"/>
              <a:t>Innspill er innarbeidet. 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 smtClean="0"/>
              <a:t>Videre: </a:t>
            </a:r>
            <a:endParaRPr lang="nb-NO" sz="2000" dirty="0"/>
          </a:p>
          <a:p>
            <a:endParaRPr lang="nb-NO" sz="2000" dirty="0" smtClean="0"/>
          </a:p>
          <a:p>
            <a:r>
              <a:rPr lang="nb-NO" sz="2000" dirty="0" smtClean="0"/>
              <a:t>Februar: orientering i rektoratet</a:t>
            </a:r>
          </a:p>
          <a:p>
            <a:r>
              <a:rPr lang="nb-NO" sz="2000" dirty="0" smtClean="0"/>
              <a:t>Styrebehandling 10. mars</a:t>
            </a:r>
          </a:p>
          <a:p>
            <a:r>
              <a:rPr lang="nb-NO" sz="2000" dirty="0" smtClean="0"/>
              <a:t>Fakultetene justerer egne rutiner </a:t>
            </a:r>
          </a:p>
          <a:p>
            <a:pPr marL="0" indent="0">
              <a:buNone/>
            </a:pP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194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Erfaringsdeling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696200" cy="3968080"/>
          </a:xfrm>
        </p:spPr>
        <p:txBody>
          <a:bodyPr/>
          <a:lstStyle/>
          <a:p>
            <a:endParaRPr lang="nb-NO" dirty="0" smtClean="0"/>
          </a:p>
          <a:p>
            <a:r>
              <a:rPr lang="nb-NO" dirty="0" smtClean="0"/>
              <a:t>Hva </a:t>
            </a:r>
            <a:r>
              <a:rPr lang="nb-NO" dirty="0"/>
              <a:t>gjør fakultetene i dag for å sikre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riktig </a:t>
            </a:r>
            <a:r>
              <a:rPr lang="nb-NO" dirty="0"/>
              <a:t>og lik sensur? 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Hvordan får vi til god og systematisk evaluering av vurderingsordningene?</a:t>
            </a:r>
          </a:p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01967"/>
      </p:ext>
    </p:extLst>
  </p:cSld>
  <p:clrMapOvr>
    <a:masterClrMapping/>
  </p:clrMapOvr>
</p:sld>
</file>

<file path=ppt/theme/theme1.xml><?xml version="1.0" encoding="utf-8"?>
<a:theme xmlns:a="http://schemas.openxmlformats.org/drawingml/2006/main" name="Seminar_KS.28.01.15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Seminar_KS.28.01.15</Template>
  <TotalTime>276</TotalTime>
  <Words>643</Words>
  <Application>Microsoft Office PowerPoint</Application>
  <PresentationFormat>On-screen Show (4:3)</PresentationFormat>
  <Paragraphs>64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Seminar_KS.28.01.15</vt:lpstr>
      <vt:lpstr>Kvalitetssikring av vurderingsordningene</vt:lpstr>
      <vt:lpstr>Prinsipper for kvalitetssystemet ved UiO</vt:lpstr>
      <vt:lpstr>Ekstern evaluering av vurderingsordningene</vt:lpstr>
      <vt:lpstr>Saksgang videre – revidert kvalitetssystem </vt:lpstr>
      <vt:lpstr>Erfaringsdeling </vt:lpstr>
    </vt:vector>
  </TitlesOfParts>
  <Company>Universitetet i Oslo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Kvalitetssikring av vurderingsordningene</dc:title>
  <dc:creator>Anne Grete Grude</dc:creator>
  <cp:lastModifiedBy>Anne Grete Grude</cp:lastModifiedBy>
  <cp:revision>12</cp:revision>
  <cp:lastPrinted>2015-01-22T11:48:17Z</cp:lastPrinted>
  <dcterms:created xsi:type="dcterms:W3CDTF">2015-01-21T13:30:56Z</dcterms:created>
  <dcterms:modified xsi:type="dcterms:W3CDTF">2015-01-22T13:00:57Z</dcterms:modified>
</cp:coreProperties>
</file>