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5"/>
  </p:notesMasterIdLst>
  <p:sldIdLst>
    <p:sldId id="256" r:id="rId2"/>
    <p:sldId id="287" r:id="rId3"/>
    <p:sldId id="310" r:id="rId4"/>
    <p:sldId id="302" r:id="rId5"/>
    <p:sldId id="290" r:id="rId6"/>
    <p:sldId id="292" r:id="rId7"/>
    <p:sldId id="297" r:id="rId8"/>
    <p:sldId id="298" r:id="rId9"/>
    <p:sldId id="299" r:id="rId10"/>
    <p:sldId id="300" r:id="rId11"/>
    <p:sldId id="294" r:id="rId12"/>
    <p:sldId id="293" r:id="rId13"/>
    <p:sldId id="312" r:id="rId14"/>
    <p:sldId id="295" r:id="rId15"/>
    <p:sldId id="296" r:id="rId16"/>
    <p:sldId id="301" r:id="rId17"/>
    <p:sldId id="303" r:id="rId18"/>
    <p:sldId id="308" r:id="rId19"/>
    <p:sldId id="305" r:id="rId20"/>
    <p:sldId id="307" r:id="rId21"/>
    <p:sldId id="309" r:id="rId22"/>
    <p:sldId id="286" r:id="rId23"/>
    <p:sldId id="311" r:id="rId24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114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8E0F18-A90B-4EA2-81C3-CDDA15719B23}" type="datetimeFigureOut">
              <a:rPr lang="nb-NO" smtClean="0"/>
              <a:t>26.01.2015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F4739A-D3D5-47A2-8FD9-0D861DA43A7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2146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nb-NO">
                <a:latin typeface="+mn-lt"/>
              </a:rPr>
              <a:t>Jon Magne Vestøl: Digitale ferdigheter   http://folk.uio.no/jonv/digitaleferdigheter.ppt</a:t>
            </a:r>
          </a:p>
        </p:txBody>
      </p:sp>
      <p:sp>
        <p:nvSpPr>
          <p:cNvPr id="1003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795422F-D871-4063-9012-16ABDE7B2C62}" type="slidenum">
              <a:rPr lang="nb-NO" altLang="en-US">
                <a:latin typeface="Calibri" pitchFamily="34" charset="0"/>
              </a:rPr>
              <a:pPr eaLnBrk="1" hangingPunct="1"/>
              <a:t>5</a:t>
            </a:fld>
            <a:endParaRPr lang="nb-NO" altLang="en-US">
              <a:latin typeface="Calibri" pitchFamily="34" charset="0"/>
            </a:endParaRPr>
          </a:p>
        </p:txBody>
      </p:sp>
      <p:sp>
        <p:nvSpPr>
          <p:cNvPr id="573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3D68CCB-E732-486B-AE72-9C16EE459D39}" type="slidenum">
              <a:rPr lang="nn-NO" altLang="en-US">
                <a:latin typeface="Calibri" pitchFamily="34" charset="0"/>
              </a:rPr>
              <a:pPr eaLnBrk="1" hangingPunct="1"/>
              <a:t>6</a:t>
            </a:fld>
            <a:endParaRPr lang="nn-NO" altLang="en-US">
              <a:latin typeface="Calibri" pitchFamily="34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nb-NO">
                <a:latin typeface="+mn-lt"/>
              </a:rPr>
              <a:t>Jon Magne Vestøl: Digitale ferdigheter   http://folk.uio.no/jonv/digitaleferdigheter.ppt</a:t>
            </a:r>
          </a:p>
        </p:txBody>
      </p:sp>
      <p:sp>
        <p:nvSpPr>
          <p:cNvPr id="686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869185D-19B8-43CA-B559-B65A54D6A8CE}" type="slidenum">
              <a:rPr lang="nb-NO">
                <a:latin typeface="Calibri" pitchFamily="34" charset="0"/>
              </a:rPr>
              <a:pPr eaLnBrk="1" hangingPunct="1"/>
              <a:t>7</a:t>
            </a:fld>
            <a:endParaRPr lang="nb-NO">
              <a:latin typeface="Calibri" pitchFamily="34" charset="0"/>
            </a:endParaRPr>
          </a:p>
        </p:txBody>
      </p:sp>
      <p:sp>
        <p:nvSpPr>
          <p:cNvPr id="450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rtlCol="0"/>
          <a:lstStyle/>
          <a:p>
            <a:pPr>
              <a:defRPr/>
            </a:pPr>
            <a:r>
              <a:rPr lang="nb-NO">
                <a:latin typeface="+mn-lt"/>
              </a:rPr>
              <a:t>Jon Magne Vestøl: Digitale ferdigheter   http://folk.uio.no/jonv/digitaleferdigheter.ppt</a:t>
            </a:r>
          </a:p>
        </p:txBody>
      </p:sp>
      <p:sp>
        <p:nvSpPr>
          <p:cNvPr id="696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D75FFB9-75FE-41A2-B1CB-A0F7BAA5AA07}" type="slidenum">
              <a:rPr lang="nb-NO">
                <a:latin typeface="Calibri" pitchFamily="34" charset="0"/>
              </a:rPr>
              <a:pPr eaLnBrk="1" hangingPunct="1"/>
              <a:t>8</a:t>
            </a:fld>
            <a:endParaRPr lang="nb-NO">
              <a:latin typeface="Calibri" pitchFamily="34" charset="0"/>
            </a:endParaRPr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856A357-7F83-463C-B969-A4D7AB86105E}" type="slidenum">
              <a:rPr lang="nn-NO" altLang="en-US">
                <a:latin typeface="Calibri" pitchFamily="34" charset="0"/>
              </a:rPr>
              <a:pPr eaLnBrk="1" hangingPunct="1"/>
              <a:t>15</a:t>
            </a:fld>
            <a:endParaRPr lang="nn-NO" altLang="en-US">
              <a:latin typeface="Calibri" pitchFamily="34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5A3CA2D-F530-467F-8709-5C1C0D619744}" type="slidenum">
              <a:rPr lang="nn-NO" altLang="en-US">
                <a:latin typeface="Calibri" pitchFamily="34" charset="0"/>
              </a:rPr>
              <a:pPr eaLnBrk="1" hangingPunct="1"/>
              <a:t>23</a:t>
            </a:fld>
            <a:endParaRPr lang="nn-NO" altLang="en-US">
              <a:latin typeface="Calibri" pitchFamily="34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4343400"/>
            <a:ext cx="5032375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1304968"/>
            <a:ext cx="7772400" cy="1470025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060739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361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43380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4876800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48768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2695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 rtlCol="0">
            <a:normAutofit/>
          </a:bodyPr>
          <a:lstStyle/>
          <a:p>
            <a:pPr lvl="0"/>
            <a:endParaRPr lang="nb-NO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ED846F4-4F32-41AA-A2A8-791121FEA6A4}" type="slidenum">
              <a:rPr lang="nb-NO" altLang="en-US"/>
              <a:pPr/>
              <a:t>‹#›</a:t>
            </a:fld>
            <a:endParaRPr lang="nb-NO" altLang="en-US"/>
          </a:p>
        </p:txBody>
      </p:sp>
    </p:spTree>
    <p:extLst>
      <p:ext uri="{BB962C8B-B14F-4D97-AF65-F5344CB8AC3E}">
        <p14:creationId xmlns:p14="http://schemas.microsoft.com/office/powerpoint/2010/main" val="3615628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361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278879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128860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60779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42726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42726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6581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4494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4494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2268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1417639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01269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499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5" y="27305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36937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20732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5152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391164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32879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447838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26162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60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8" name="Plassholder for lysbildenummer 5"/>
          <p:cNvSpPr txBox="1">
            <a:spLocks/>
          </p:cNvSpPr>
          <p:nvPr userDrawn="1"/>
        </p:nvSpPr>
        <p:spPr>
          <a:xfrm>
            <a:off x="181499" y="6418086"/>
            <a:ext cx="618028" cy="226714"/>
          </a:xfrm>
          <a:prstGeom prst="rect">
            <a:avLst/>
          </a:prstGeom>
        </p:spPr>
        <p:txBody>
          <a:bodyPr/>
          <a:lstStyle>
            <a:defPPr>
              <a:defRPr lang="nb-NO"/>
            </a:defPPr>
            <a:lvl1pPr marL="0" algn="l" defTabSz="457200" rtl="0" eaLnBrk="1" latinLnBrk="0" hangingPunct="1">
              <a:defRPr sz="18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7D71AE-4D83-8C45-9156-7B3644271971}" type="slidenum">
              <a:rPr lang="nb-NO" sz="1200" smtClean="0"/>
              <a:pPr/>
              <a:t>‹#›</a:t>
            </a:fld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5760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rgbClr val="005473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www.intermedia.uio.no/display/Im2/TWEAK+formidler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www.uio.no/studier/emner/uv/ils/PPU3210/h13/digitalhjemmeeksamen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http://www.tours4tennis.com/topspin/images/watch.jpg" TargetMode="External"/><Relationship Id="rId7" Type="http://schemas.openxmlformats.org/officeDocument/2006/relationships/hyperlink" Target="http://images.google.com/imgres?imgurl=users.argonet.co.uk/users/chris.shepheard/rlc/download/plough.gif&amp;imgrefurl=http://users.argonet.co.uk/users/chris.shepheard/rlc/pa11.html&amp;h=377&amp;w=522&amp;sz=14&amp;tbnid=wuyXwJ9fOPYJ:&amp;tbnh=93&amp;tbnw=128&amp;prev=/images?q%3Dplough%26hl%3Dno%26lr%3D%26ie%3DUTF-8%26oe%3DUTF-8%26sa%3D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hyperlink" Target="http://images.google.com/imgres?imgurl=davepics.com/tmp/ebay/SOLD/ThinkPad.Computer.jpg&amp;imgrefurl=http://davepics.com/tmp/ebay/SOLD/&amp;h=401&amp;w=511&amp;sz=29&amp;tbnid=OvFIdr3xOT0J:&amp;tbnh=100&amp;tbnw=127&amp;prev=/images?q%3Dcomputer%26start%3D20%26hl%3Dno%26lr%3D%26ie%3DUTF-8%26oe%3DUTF-8%26sa%3DN" TargetMode="External"/><Relationship Id="rId10" Type="http://schemas.openxmlformats.org/officeDocument/2006/relationships/image" Target="../media/image10.jpeg"/><Relationship Id="rId4" Type="http://schemas.openxmlformats.org/officeDocument/2006/relationships/image" Target="../media/image7.jpeg"/><Relationship Id="rId9" Type="http://schemas.openxmlformats.org/officeDocument/2006/relationships/hyperlink" Target="http://images.google.com/imgres?imgurl=www.lacp.com/images/alphabet.jpg&amp;imgrefurl=http://www.lacp.com/articles/100204.htm&amp;h=184&amp;w=150&amp;sz=15&amp;tbnid=hcV4E3yafn8J:&amp;tbnh=95&amp;tbnw=78&amp;prev=/images?q%3Dalphabet%26hl%3Dno%26lr%3D%26ie%3DUTF-8%26oe%3DUTF-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erlin.de/english/index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abelfish.altavista.com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721804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nb-NO" dirty="0"/>
              <a:t>Vurdering i nettverkssamfunnet: utfordringer og muligheter </a:t>
            </a:r>
            <a:br>
              <a:rPr lang="nb-NO" dirty="0"/>
            </a:b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539552" y="4293096"/>
            <a:ext cx="8352928" cy="1752600"/>
          </a:xfrm>
        </p:spPr>
        <p:txBody>
          <a:bodyPr>
            <a:normAutofit fontScale="92500" lnSpcReduction="20000"/>
          </a:bodyPr>
          <a:lstStyle/>
          <a:p>
            <a:r>
              <a:rPr lang="nn-NO" dirty="0" smtClean="0">
                <a:solidFill>
                  <a:srgbClr val="002060"/>
                </a:solidFill>
              </a:rPr>
              <a:t>Utdanningsseminar:</a:t>
            </a:r>
          </a:p>
          <a:p>
            <a:r>
              <a:rPr lang="nn-NO" dirty="0" smtClean="0">
                <a:solidFill>
                  <a:srgbClr val="002060"/>
                </a:solidFill>
              </a:rPr>
              <a:t>Nyskaping </a:t>
            </a:r>
            <a:r>
              <a:rPr lang="nn-NO" dirty="0">
                <a:solidFill>
                  <a:srgbClr val="002060"/>
                </a:solidFill>
              </a:rPr>
              <a:t>i undervisning, læring og </a:t>
            </a:r>
            <a:r>
              <a:rPr lang="nn-NO" dirty="0" smtClean="0">
                <a:solidFill>
                  <a:srgbClr val="002060"/>
                </a:solidFill>
              </a:rPr>
              <a:t>vurdering</a:t>
            </a:r>
          </a:p>
          <a:p>
            <a:r>
              <a:rPr lang="nn-NO" sz="1900" dirty="0" smtClean="0">
                <a:solidFill>
                  <a:srgbClr val="002060"/>
                </a:solidFill>
              </a:rPr>
              <a:t>UiO, 28.01.2015 </a:t>
            </a:r>
            <a:endParaRPr lang="nb-NO" sz="1900" i="1" dirty="0" smtClean="0">
              <a:solidFill>
                <a:srgbClr val="002060"/>
              </a:solidFill>
            </a:endParaRPr>
          </a:p>
          <a:p>
            <a:endParaRPr lang="nb-NO" sz="1900" i="1" dirty="0" smtClean="0">
              <a:solidFill>
                <a:srgbClr val="002060"/>
              </a:solidFill>
            </a:endParaRPr>
          </a:p>
          <a:p>
            <a:r>
              <a:rPr lang="nb-NO" sz="1900" i="1" dirty="0" smtClean="0">
                <a:solidFill>
                  <a:srgbClr val="002060"/>
                </a:solidFill>
              </a:rPr>
              <a:t>Andreas Lund, (ILS/</a:t>
            </a:r>
            <a:r>
              <a:rPr lang="nb-NO" sz="1900" i="1" dirty="0" err="1" smtClean="0">
                <a:solidFill>
                  <a:srgbClr val="002060"/>
                </a:solidFill>
              </a:rPr>
              <a:t>ProTed</a:t>
            </a:r>
            <a:r>
              <a:rPr lang="nb-NO" sz="1900" i="1" dirty="0" smtClean="0">
                <a:solidFill>
                  <a:srgbClr val="002060"/>
                </a:solidFill>
              </a:rPr>
              <a:t>, UiO)</a:t>
            </a:r>
            <a:endParaRPr lang="nb-NO" sz="1900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16832"/>
            <a:ext cx="4680520" cy="226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443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513" y="174172"/>
            <a:ext cx="9165513" cy="5484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70858" y="5669416"/>
            <a:ext cx="76635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/>
              <a:t>Resultat av tre ulike </a:t>
            </a:r>
            <a:r>
              <a:rPr lang="nb-NO" sz="2000" b="1" dirty="0" err="1" smtClean="0"/>
              <a:t>oversettelselsesverktøy</a:t>
            </a:r>
            <a:r>
              <a:rPr lang="nb-NO" sz="2000" b="1" dirty="0" smtClean="0"/>
              <a:t>. Hvilken er best? Hvorfor?</a:t>
            </a:r>
            <a:endParaRPr lang="nb-NO" sz="2000" b="1" dirty="0"/>
          </a:p>
        </p:txBody>
      </p:sp>
    </p:spTree>
    <p:extLst>
      <p:ext uri="{BB962C8B-B14F-4D97-AF65-F5344CB8AC3E}">
        <p14:creationId xmlns:p14="http://schemas.microsoft.com/office/powerpoint/2010/main" val="149092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2500313" cy="1143000"/>
          </a:xfrm>
        </p:spPr>
        <p:txBody>
          <a:bodyPr/>
          <a:lstStyle/>
          <a:p>
            <a:pPr eaLnBrk="1" hangingPunct="1"/>
            <a:r>
              <a:rPr lang="nb-NO" altLang="en-US" u="sng" dirty="0" smtClean="0">
                <a:solidFill>
                  <a:srgbClr val="FFC000"/>
                </a:solidFill>
                <a:cs typeface="Arial" pitchFamily="34" charset="0"/>
                <a:hlinkClick r:id="rId2"/>
              </a:rPr>
              <a:t>TWEAK</a:t>
            </a:r>
            <a:endParaRPr lang="nb-NO" altLang="en-US" u="sng" dirty="0" smtClean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30723" name="Content Placeholder 2"/>
          <p:cNvSpPr>
            <a:spLocks noGrp="1"/>
          </p:cNvSpPr>
          <p:nvPr>
            <p:ph sz="half" idx="1"/>
          </p:nvPr>
        </p:nvSpPr>
        <p:spPr>
          <a:xfrm>
            <a:off x="683568" y="1700808"/>
            <a:ext cx="3771900" cy="37941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nb-NO" altLang="en-US" sz="2400" dirty="0" smtClean="0">
                <a:cs typeface="Arial" pitchFamily="34" charset="0"/>
              </a:rPr>
              <a:t>”Learning </a:t>
            </a:r>
            <a:r>
              <a:rPr lang="nb-NO" altLang="en-US" sz="2400" dirty="0" err="1" smtClean="0">
                <a:cs typeface="Arial" pitchFamily="34" charset="0"/>
              </a:rPr>
              <a:t>environments</a:t>
            </a:r>
            <a:r>
              <a:rPr lang="nb-NO" altLang="en-US" sz="2400" dirty="0" smtClean="0">
                <a:cs typeface="Arial" pitchFamily="34" charset="0"/>
              </a:rPr>
              <a:t> </a:t>
            </a:r>
            <a:r>
              <a:rPr lang="nb-NO" altLang="en-US" sz="2400" dirty="0" err="1" smtClean="0">
                <a:cs typeface="Arial" pitchFamily="34" charset="0"/>
              </a:rPr>
              <a:t>of</a:t>
            </a:r>
            <a:r>
              <a:rPr lang="nb-NO" altLang="en-US" sz="2400" dirty="0" smtClean="0">
                <a:cs typeface="Arial" pitchFamily="34" charset="0"/>
              </a:rPr>
              <a:t> </a:t>
            </a:r>
            <a:r>
              <a:rPr lang="nb-NO" altLang="en-US" sz="2400" dirty="0" err="1" smtClean="0">
                <a:cs typeface="Arial" pitchFamily="34" charset="0"/>
              </a:rPr>
              <a:t>the</a:t>
            </a:r>
            <a:r>
              <a:rPr lang="nb-NO" altLang="en-US" sz="2400" dirty="0" smtClean="0">
                <a:cs typeface="Arial" pitchFamily="34" charset="0"/>
              </a:rPr>
              <a:t> </a:t>
            </a:r>
            <a:r>
              <a:rPr lang="nb-NO" altLang="en-US" sz="2400" dirty="0" err="1" smtClean="0">
                <a:cs typeface="Arial" pitchFamily="34" charset="0"/>
              </a:rPr>
              <a:t>future</a:t>
            </a:r>
            <a:r>
              <a:rPr lang="nb-NO" altLang="en-US" sz="2400" dirty="0" smtClean="0">
                <a:cs typeface="Arial" pitchFamily="34" charset="0"/>
              </a:rPr>
              <a:t>” (2006- 2008 -&gt;…)</a:t>
            </a:r>
          </a:p>
          <a:p>
            <a:pPr eaLnBrk="1" hangingPunct="1"/>
            <a:r>
              <a:rPr lang="nb-NO" altLang="en-US" sz="2400" dirty="0" err="1" smtClean="0">
                <a:cs typeface="Arial" pitchFamily="34" charset="0"/>
              </a:rPr>
              <a:t>InterMedia</a:t>
            </a:r>
            <a:r>
              <a:rPr lang="nb-NO" altLang="en-US" sz="2400" dirty="0" smtClean="0">
                <a:cs typeface="Arial" pitchFamily="34" charset="0"/>
              </a:rPr>
              <a:t>: </a:t>
            </a:r>
            <a:r>
              <a:rPr lang="nb-NO" altLang="en-US" sz="2400" dirty="0" err="1" smtClean="0">
                <a:solidFill>
                  <a:srgbClr val="FF0000"/>
                </a:solidFill>
                <a:cs typeface="Arial" pitchFamily="34" charset="0"/>
              </a:rPr>
              <a:t>T</a:t>
            </a:r>
            <a:r>
              <a:rPr lang="nb-NO" altLang="en-US" sz="2400" dirty="0" err="1" smtClean="0">
                <a:cs typeface="Arial" pitchFamily="34" charset="0"/>
              </a:rPr>
              <a:t>weaking</a:t>
            </a:r>
            <a:r>
              <a:rPr lang="nb-NO" altLang="en-US" sz="2400" dirty="0" smtClean="0">
                <a:cs typeface="Arial" pitchFamily="34" charset="0"/>
              </a:rPr>
              <a:t> </a:t>
            </a:r>
            <a:r>
              <a:rPr lang="nb-NO" altLang="en-US" sz="2400" dirty="0" smtClean="0">
                <a:solidFill>
                  <a:srgbClr val="FF0000"/>
                </a:solidFill>
                <a:cs typeface="Arial" pitchFamily="34" charset="0"/>
              </a:rPr>
              <a:t>W</a:t>
            </a:r>
            <a:r>
              <a:rPr lang="nb-NO" altLang="en-US" sz="2400" dirty="0" smtClean="0">
                <a:cs typeface="Arial" pitchFamily="34" charset="0"/>
              </a:rPr>
              <a:t>ikis for </a:t>
            </a:r>
            <a:r>
              <a:rPr lang="nb-NO" altLang="en-US" sz="2400" dirty="0" err="1" smtClean="0">
                <a:solidFill>
                  <a:srgbClr val="FF0000"/>
                </a:solidFill>
                <a:cs typeface="Arial" pitchFamily="34" charset="0"/>
              </a:rPr>
              <a:t>E</a:t>
            </a:r>
            <a:r>
              <a:rPr lang="nb-NO" altLang="en-US" sz="2400" dirty="0" err="1" smtClean="0">
                <a:cs typeface="Arial" pitchFamily="34" charset="0"/>
              </a:rPr>
              <a:t>ducation</a:t>
            </a:r>
            <a:r>
              <a:rPr lang="nb-NO" altLang="en-US" sz="2400" dirty="0" smtClean="0">
                <a:cs typeface="Arial" pitchFamily="34" charset="0"/>
              </a:rPr>
              <a:t> and </a:t>
            </a:r>
            <a:r>
              <a:rPr lang="nb-NO" altLang="en-US" sz="2400" dirty="0" err="1" smtClean="0">
                <a:cs typeface="Arial" pitchFamily="34" charset="0"/>
              </a:rPr>
              <a:t>the</a:t>
            </a:r>
            <a:r>
              <a:rPr lang="nb-NO" altLang="en-US" sz="2400" dirty="0" smtClean="0">
                <a:cs typeface="Arial" pitchFamily="34" charset="0"/>
              </a:rPr>
              <a:t> </a:t>
            </a:r>
            <a:r>
              <a:rPr lang="nb-NO" altLang="en-US" sz="2400" dirty="0" err="1" smtClean="0">
                <a:solidFill>
                  <a:srgbClr val="FF0000"/>
                </a:solidFill>
                <a:cs typeface="Arial" pitchFamily="34" charset="0"/>
              </a:rPr>
              <a:t>A</a:t>
            </a:r>
            <a:r>
              <a:rPr lang="nb-NO" altLang="en-US" sz="2400" dirty="0" err="1" smtClean="0">
                <a:cs typeface="Arial" pitchFamily="34" charset="0"/>
              </a:rPr>
              <a:t>dvancement</a:t>
            </a:r>
            <a:r>
              <a:rPr lang="nb-NO" altLang="en-US" sz="2400" dirty="0" smtClean="0">
                <a:cs typeface="Arial" pitchFamily="34" charset="0"/>
              </a:rPr>
              <a:t> </a:t>
            </a:r>
            <a:r>
              <a:rPr lang="nb-NO" altLang="en-US" sz="2400" dirty="0" err="1" smtClean="0">
                <a:cs typeface="Arial" pitchFamily="34" charset="0"/>
              </a:rPr>
              <a:t>of</a:t>
            </a:r>
            <a:r>
              <a:rPr lang="nb-NO" altLang="en-US" sz="2400" dirty="0" smtClean="0">
                <a:cs typeface="Arial" pitchFamily="34" charset="0"/>
              </a:rPr>
              <a:t> </a:t>
            </a:r>
            <a:r>
              <a:rPr lang="nb-NO" altLang="en-US" sz="2400" dirty="0" smtClean="0">
                <a:solidFill>
                  <a:srgbClr val="FF0000"/>
                </a:solidFill>
                <a:cs typeface="Arial" pitchFamily="34" charset="0"/>
              </a:rPr>
              <a:t>K</a:t>
            </a:r>
            <a:r>
              <a:rPr lang="nb-NO" altLang="en-US" sz="2400" dirty="0" smtClean="0">
                <a:cs typeface="Arial" pitchFamily="34" charset="0"/>
              </a:rPr>
              <a:t>nowledge</a:t>
            </a:r>
          </a:p>
          <a:p>
            <a:pPr eaLnBrk="1" hangingPunct="1"/>
            <a:r>
              <a:rPr lang="nb-NO" altLang="en-US" sz="2400" dirty="0" smtClean="0">
                <a:cs typeface="Arial" pitchFamily="34" charset="0"/>
              </a:rPr>
              <a:t>Designet: Oppgaver – aktiviteter – teknologier – vurdering i sammenheng!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65FFC5E-E765-4978-A9A5-301C618D03B6}" type="slidenum">
              <a:rPr lang="en-US" altLang="en-US">
                <a:solidFill>
                  <a:srgbClr val="FFFFFF"/>
                </a:solidFill>
                <a:latin typeface="Calibri" pitchFamily="34" charset="0"/>
              </a:rPr>
              <a:pPr eaLnBrk="1" hangingPunct="1"/>
              <a:t>11</a:t>
            </a:fld>
            <a:endParaRPr lang="en-US" altLang="en-US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55007"/>
            <a:ext cx="4038600" cy="302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3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290513"/>
            <a:ext cx="7134225" cy="627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06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115616" y="1412776"/>
            <a:ext cx="6696075" cy="301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2060"/>
                </a:solidFill>
              </a:rPr>
              <a:t>Metcalf's law: </a:t>
            </a:r>
            <a:r>
              <a:rPr lang="en-US" sz="3200" dirty="0" err="1">
                <a:solidFill>
                  <a:srgbClr val="002060"/>
                </a:solidFill>
              </a:rPr>
              <a:t>antall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relasjoner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mellom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deltakere</a:t>
            </a:r>
            <a:r>
              <a:rPr lang="en-US" sz="3200" dirty="0">
                <a:solidFill>
                  <a:srgbClr val="002060"/>
                </a:solidFill>
              </a:rPr>
              <a:t> = n(n - 1)/2 </a:t>
            </a:r>
          </a:p>
          <a:p>
            <a:pPr eaLnBrk="1" hangingPunct="1"/>
            <a:endParaRPr lang="en-US" dirty="0">
              <a:solidFill>
                <a:srgbClr val="002060"/>
              </a:solidFill>
            </a:endParaRPr>
          </a:p>
          <a:p>
            <a:pPr eaLnBrk="1" hangingPunct="1"/>
            <a:r>
              <a:rPr lang="en-US" dirty="0" err="1">
                <a:solidFill>
                  <a:srgbClr val="002060"/>
                </a:solidFill>
              </a:rPr>
              <a:t>Eksempel</a:t>
            </a:r>
            <a:r>
              <a:rPr lang="en-US" dirty="0">
                <a:solidFill>
                  <a:srgbClr val="002060"/>
                </a:solidFill>
              </a:rPr>
              <a:t> a) med 12 </a:t>
            </a:r>
            <a:r>
              <a:rPr lang="en-US" dirty="0" err="1">
                <a:solidFill>
                  <a:srgbClr val="002060"/>
                </a:solidFill>
              </a:rPr>
              <a:t>elever</a:t>
            </a:r>
            <a:r>
              <a:rPr lang="en-US" dirty="0">
                <a:solidFill>
                  <a:srgbClr val="002060"/>
                </a:solidFill>
              </a:rPr>
              <a:t> b) </a:t>
            </a:r>
            <a:r>
              <a:rPr lang="en-US" dirty="0" err="1" smtClean="0">
                <a:solidFill>
                  <a:srgbClr val="002060"/>
                </a:solidFill>
              </a:rPr>
              <a:t>helklasse</a:t>
            </a:r>
            <a:r>
              <a:rPr lang="en-US" dirty="0" smtClean="0">
                <a:solidFill>
                  <a:srgbClr val="002060"/>
                </a:solidFill>
              </a:rPr>
              <a:t> c) </a:t>
            </a:r>
            <a:r>
              <a:rPr lang="en-US" dirty="0" err="1" smtClean="0">
                <a:solidFill>
                  <a:srgbClr val="002060"/>
                </a:solidFill>
              </a:rPr>
              <a:t>nettverk</a:t>
            </a:r>
            <a:endParaRPr lang="en-US" dirty="0">
              <a:solidFill>
                <a:srgbClr val="002060"/>
              </a:solidFill>
            </a:endParaRPr>
          </a:p>
          <a:p>
            <a:pPr eaLnBrk="1" hangingPunct="1"/>
            <a:endParaRPr lang="nb-NO" dirty="0">
              <a:solidFill>
                <a:srgbClr val="002060"/>
              </a:solidFill>
            </a:endParaRPr>
          </a:p>
          <a:p>
            <a:pPr eaLnBrk="1" hangingPunct="1"/>
            <a:r>
              <a:rPr lang="nb-NO" dirty="0">
                <a:solidFill>
                  <a:srgbClr val="002060"/>
                </a:solidFill>
              </a:rPr>
              <a:t>a) 12(12 – 1)/2 = 12 x 11 = 132 / 2 = 66 mulige relasjoner</a:t>
            </a:r>
          </a:p>
          <a:p>
            <a:pPr eaLnBrk="1" hangingPunct="1"/>
            <a:r>
              <a:rPr lang="nb-NO" dirty="0">
                <a:solidFill>
                  <a:srgbClr val="002060"/>
                </a:solidFill>
              </a:rPr>
              <a:t>b) 30(30 – 1)/2 = 30 x 29 = 780 / 2 = </a:t>
            </a:r>
            <a:r>
              <a:rPr lang="nb-NO" dirty="0" smtClean="0">
                <a:solidFill>
                  <a:srgbClr val="002060"/>
                </a:solidFill>
              </a:rPr>
              <a:t>435 </a:t>
            </a:r>
            <a:r>
              <a:rPr lang="nb-NO" dirty="0">
                <a:solidFill>
                  <a:srgbClr val="002060"/>
                </a:solidFill>
              </a:rPr>
              <a:t>mulige </a:t>
            </a:r>
            <a:r>
              <a:rPr lang="nb-NO" dirty="0" smtClean="0">
                <a:solidFill>
                  <a:srgbClr val="002060"/>
                </a:solidFill>
              </a:rPr>
              <a:t>relasjoner</a:t>
            </a:r>
          </a:p>
          <a:p>
            <a:pPr eaLnBrk="1" hangingPunct="1"/>
            <a:r>
              <a:rPr lang="nb-NO" dirty="0" smtClean="0">
                <a:solidFill>
                  <a:srgbClr val="002060"/>
                </a:solidFill>
              </a:rPr>
              <a:t>c) 120(120-1)/2= 30 x 29 = 14280/2 = 7140 mulige relasjoner</a:t>
            </a:r>
            <a:endParaRPr lang="nb-NO" dirty="0">
              <a:solidFill>
                <a:srgbClr val="002060"/>
              </a:solidFill>
            </a:endParaRPr>
          </a:p>
          <a:p>
            <a:pPr eaLnBrk="1" hangingPunct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2186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en-US" b="0" dirty="0" smtClean="0">
                <a:solidFill>
                  <a:srgbClr val="002060"/>
                </a:solidFill>
              </a:rPr>
              <a:t>To nye kriterier</a:t>
            </a:r>
          </a:p>
        </p:txBody>
      </p:sp>
      <p:sp>
        <p:nvSpPr>
          <p:cNvPr id="48131" name="Content Placeholder 3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3489325"/>
          </a:xfrm>
        </p:spPr>
        <p:txBody>
          <a:bodyPr/>
          <a:lstStyle/>
          <a:p>
            <a:pPr eaLnBrk="1" hangingPunct="1"/>
            <a:r>
              <a:rPr lang="nb-NO" altLang="en-US" dirty="0" smtClean="0">
                <a:solidFill>
                  <a:srgbClr val="002060"/>
                </a:solidFill>
              </a:rPr>
              <a:t>Hvordan relaterer dine bidrag seg til oppgavens overordnede problemstilling? Vis relevansen.</a:t>
            </a:r>
          </a:p>
          <a:p>
            <a:pPr eaLnBrk="1" hangingPunct="1"/>
            <a:r>
              <a:rPr lang="nb-NO" altLang="en-US" dirty="0" smtClean="0">
                <a:solidFill>
                  <a:srgbClr val="002060"/>
                </a:solidFill>
              </a:rPr>
              <a:t>Hvordan relaterer dine bidrag seg til en eller flere av de andres bidrag? Vis relevansen.  </a:t>
            </a:r>
          </a:p>
        </p:txBody>
      </p:sp>
    </p:spTree>
    <p:extLst>
      <p:ext uri="{BB962C8B-B14F-4D97-AF65-F5344CB8AC3E}">
        <p14:creationId xmlns:p14="http://schemas.microsoft.com/office/powerpoint/2010/main" val="324761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794831" y="548680"/>
            <a:ext cx="7772400" cy="1008063"/>
          </a:xfrm>
        </p:spPr>
        <p:txBody>
          <a:bodyPr/>
          <a:lstStyle/>
          <a:p>
            <a:pPr eaLnBrk="1" hangingPunct="1"/>
            <a:r>
              <a:rPr lang="nb-NO" altLang="en-US" b="0" dirty="0" smtClean="0">
                <a:solidFill>
                  <a:srgbClr val="002060"/>
                </a:solidFill>
                <a:latin typeface="Verdana" pitchFamily="34" charset="0"/>
              </a:rPr>
              <a:t>Nye oppgavetyper</a:t>
            </a:r>
            <a:endParaRPr lang="en-US" altLang="en-US" b="0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51203" name="Oval 3"/>
          <p:cNvSpPr>
            <a:spLocks noChangeArrowheads="1"/>
          </p:cNvSpPr>
          <p:nvPr/>
        </p:nvSpPr>
        <p:spPr bwMode="auto">
          <a:xfrm>
            <a:off x="605070" y="2240756"/>
            <a:ext cx="4321175" cy="2233613"/>
          </a:xfrm>
          <a:prstGeom prst="ellipse">
            <a:avLst/>
          </a:prstGeom>
          <a:solidFill>
            <a:srgbClr val="FACE2F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893995" y="2987043"/>
            <a:ext cx="4032250" cy="369887"/>
          </a:xfrm>
          <a:prstGeom prst="rect">
            <a:avLst/>
          </a:prstGeom>
          <a:noFill/>
          <a:ln w="9525">
            <a:solidFill>
              <a:srgbClr val="FACE2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en-US" dirty="0">
                <a:solidFill>
                  <a:srgbClr val="002060"/>
                </a:solidFill>
                <a:latin typeface="Verdana" pitchFamily="34" charset="0"/>
              </a:rPr>
              <a:t>resultat &gt; n</a:t>
            </a:r>
            <a:r>
              <a:rPr lang="nb-NO" altLang="en-US" baseline="-25000" dirty="0">
                <a:solidFill>
                  <a:srgbClr val="002060"/>
                </a:solidFill>
                <a:latin typeface="Verdana" pitchFamily="34" charset="0"/>
              </a:rPr>
              <a:t>1</a:t>
            </a:r>
            <a:r>
              <a:rPr lang="nb-NO" altLang="en-US" dirty="0">
                <a:solidFill>
                  <a:srgbClr val="002060"/>
                </a:solidFill>
                <a:latin typeface="Verdana" pitchFamily="34" charset="0"/>
              </a:rPr>
              <a:t> + n</a:t>
            </a:r>
            <a:r>
              <a:rPr lang="nb-NO" altLang="en-US" baseline="-25000" dirty="0">
                <a:solidFill>
                  <a:srgbClr val="002060"/>
                </a:solidFill>
                <a:latin typeface="Verdana" pitchFamily="34" charset="0"/>
              </a:rPr>
              <a:t>2</a:t>
            </a:r>
            <a:r>
              <a:rPr lang="nb-NO" altLang="en-US" dirty="0">
                <a:solidFill>
                  <a:srgbClr val="002060"/>
                </a:solidFill>
                <a:latin typeface="Verdana" pitchFamily="34" charset="0"/>
              </a:rPr>
              <a:t> +…</a:t>
            </a:r>
            <a:r>
              <a:rPr lang="nb-NO" altLang="en-US" dirty="0" err="1">
                <a:solidFill>
                  <a:srgbClr val="002060"/>
                </a:solidFill>
                <a:latin typeface="Verdana" pitchFamily="34" charset="0"/>
              </a:rPr>
              <a:t>n</a:t>
            </a:r>
            <a:r>
              <a:rPr lang="nb-NO" altLang="en-US" baseline="-25000" dirty="0" err="1">
                <a:solidFill>
                  <a:srgbClr val="002060"/>
                </a:solidFill>
                <a:latin typeface="Verdana" pitchFamily="34" charset="0"/>
              </a:rPr>
              <a:t>x</a:t>
            </a:r>
            <a:endParaRPr lang="en-US" altLang="en-US" baseline="-25000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971550" y="3374645"/>
            <a:ext cx="36004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en-US" dirty="0">
                <a:solidFill>
                  <a:srgbClr val="002060"/>
                </a:solidFill>
                <a:latin typeface="Verdana" pitchFamily="34" charset="0"/>
              </a:rPr>
              <a:t>individuell ≠ kollektiv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5292725" y="1989138"/>
            <a:ext cx="3527425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en-US" dirty="0">
                <a:solidFill>
                  <a:srgbClr val="002060"/>
                </a:solidFill>
                <a:latin typeface="Verdana" pitchFamily="34" charset="0"/>
              </a:rPr>
              <a:t>Typer:</a:t>
            </a:r>
          </a:p>
          <a:p>
            <a:pPr lvl="1" eaLnBrk="1" hangingPunct="1">
              <a:buFontTx/>
              <a:buChar char="•"/>
            </a:pPr>
            <a:r>
              <a:rPr lang="nb-NO" altLang="en-US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nb-NO" altLang="en-US" dirty="0" err="1">
                <a:solidFill>
                  <a:srgbClr val="002060"/>
                </a:solidFill>
                <a:latin typeface="Verdana" pitchFamily="34" charset="0"/>
              </a:rPr>
              <a:t>Narrativer</a:t>
            </a:r>
            <a:endParaRPr lang="en-GB" altLang="en-US" dirty="0">
              <a:solidFill>
                <a:srgbClr val="002060"/>
              </a:solidFill>
              <a:latin typeface="Verdana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nb-NO" altLang="en-US" dirty="0">
                <a:solidFill>
                  <a:srgbClr val="002060"/>
                </a:solidFill>
                <a:latin typeface="Verdana" pitchFamily="34" charset="0"/>
              </a:rPr>
              <a:t> Scenarier</a:t>
            </a:r>
            <a:endParaRPr lang="en-GB" altLang="en-US" dirty="0">
              <a:solidFill>
                <a:srgbClr val="002060"/>
              </a:solidFill>
              <a:latin typeface="Verdana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nb-NO" altLang="en-US" dirty="0">
                <a:solidFill>
                  <a:srgbClr val="002060"/>
                </a:solidFill>
                <a:latin typeface="Verdana" pitchFamily="34" charset="0"/>
              </a:rPr>
              <a:t> Alternativer</a:t>
            </a:r>
            <a:endParaRPr lang="en-GB" altLang="en-US" dirty="0">
              <a:solidFill>
                <a:srgbClr val="002060"/>
              </a:solidFill>
              <a:latin typeface="Verdana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nb-NO" altLang="en-US" dirty="0">
                <a:solidFill>
                  <a:srgbClr val="002060"/>
                </a:solidFill>
                <a:latin typeface="Verdana" pitchFamily="34" charset="0"/>
              </a:rPr>
              <a:t> Hypoteser</a:t>
            </a:r>
            <a:endParaRPr lang="en-GB" altLang="en-US" dirty="0">
              <a:solidFill>
                <a:srgbClr val="002060"/>
              </a:solidFill>
              <a:latin typeface="Verdana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nb-NO" altLang="en-US" dirty="0">
                <a:solidFill>
                  <a:srgbClr val="002060"/>
                </a:solidFill>
                <a:latin typeface="Verdana" pitchFamily="34" charset="0"/>
              </a:rPr>
              <a:t> Årsaker</a:t>
            </a:r>
          </a:p>
          <a:p>
            <a:pPr lvl="1" eaLnBrk="1" hangingPunct="1">
              <a:buFontTx/>
              <a:buChar char="•"/>
            </a:pPr>
            <a:r>
              <a:rPr lang="nb-NO" altLang="en-US" dirty="0">
                <a:solidFill>
                  <a:srgbClr val="002060"/>
                </a:solidFill>
                <a:latin typeface="Verdana" pitchFamily="34" charset="0"/>
              </a:rPr>
              <a:t> Korrelasjoner</a:t>
            </a:r>
            <a:endParaRPr lang="en-GB" altLang="en-US" dirty="0">
              <a:solidFill>
                <a:srgbClr val="002060"/>
              </a:solidFill>
              <a:latin typeface="Verdana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en-GB" altLang="en-US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en-GB" altLang="en-US" dirty="0" err="1">
                <a:solidFill>
                  <a:srgbClr val="002060"/>
                </a:solidFill>
                <a:latin typeface="Verdana" pitchFamily="34" charset="0"/>
              </a:rPr>
              <a:t>Forbindelser</a:t>
            </a:r>
            <a:endParaRPr lang="en-GB" altLang="en-US" dirty="0">
              <a:solidFill>
                <a:srgbClr val="002060"/>
              </a:solidFill>
              <a:latin typeface="Verdana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nb-NO" altLang="en-US" dirty="0">
                <a:solidFill>
                  <a:srgbClr val="002060"/>
                </a:solidFill>
                <a:latin typeface="Verdana" pitchFamily="34" charset="0"/>
              </a:rPr>
              <a:t> Synteser</a:t>
            </a:r>
          </a:p>
          <a:p>
            <a:pPr lvl="1" eaLnBrk="1" hangingPunct="1">
              <a:buFontTx/>
              <a:buChar char="•"/>
            </a:pPr>
            <a:r>
              <a:rPr lang="nb-NO" altLang="en-US" dirty="0">
                <a:solidFill>
                  <a:srgbClr val="002060"/>
                </a:solidFill>
                <a:latin typeface="Verdana" pitchFamily="34" charset="0"/>
              </a:rPr>
              <a:t> Meta-oppgaver</a:t>
            </a:r>
            <a:endParaRPr lang="en-GB" altLang="en-US" dirty="0">
              <a:solidFill>
                <a:srgbClr val="002060"/>
              </a:solidFill>
              <a:latin typeface="Verdana" pitchFamily="34" charset="0"/>
            </a:endParaRPr>
          </a:p>
          <a:p>
            <a:pPr lvl="1" eaLnBrk="1" hangingPunct="1">
              <a:buFontTx/>
              <a:buChar char="•"/>
            </a:pPr>
            <a:r>
              <a:rPr lang="nb-NO" altLang="en-US" dirty="0">
                <a:solidFill>
                  <a:srgbClr val="002060"/>
                </a:solidFill>
                <a:latin typeface="Verdana" pitchFamily="34" charset="0"/>
              </a:rPr>
              <a:t> </a:t>
            </a:r>
            <a:r>
              <a:rPr lang="nb-NO" altLang="en-US" dirty="0" err="1">
                <a:solidFill>
                  <a:srgbClr val="002060"/>
                </a:solidFill>
                <a:latin typeface="Verdana" pitchFamily="34" charset="0"/>
              </a:rPr>
              <a:t>etc</a:t>
            </a:r>
            <a:endParaRPr lang="en-US" altLang="en-US" dirty="0">
              <a:solidFill>
                <a:srgbClr val="002060"/>
              </a:solidFill>
              <a:latin typeface="Verdana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dirty="0">
              <a:solidFill>
                <a:srgbClr val="8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2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 praksis: ‘</a:t>
            </a:r>
            <a:r>
              <a:rPr lang="nb-NO" dirty="0" smtClean="0">
                <a:hlinkClick r:id="rId2"/>
              </a:rPr>
              <a:t>digital eksamen</a:t>
            </a:r>
            <a:r>
              <a:rPr lang="nb-NO" dirty="0" smtClean="0"/>
              <a:t>’ ILS</a:t>
            </a:r>
            <a:endParaRPr lang="en-US" dirty="0"/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07" y="1600200"/>
            <a:ext cx="5978585" cy="3960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0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b="1" dirty="0" smtClean="0"/>
              <a:t/>
            </a:r>
            <a:br>
              <a:rPr lang="sv-SE" b="1" dirty="0" smtClean="0"/>
            </a:br>
            <a:r>
              <a:rPr lang="sv-SE" b="1" dirty="0" smtClean="0"/>
              <a:t>Lærerutdanningen ved ILS – UV</a:t>
            </a:r>
            <a:br>
              <a:rPr lang="sv-SE" b="1" dirty="0" smtClean="0"/>
            </a:br>
            <a:r>
              <a:rPr lang="sv-SE" sz="2700" b="1" dirty="0" smtClean="0"/>
              <a:t>Integrert eksamen: fagdidaktikk og pedagogikk</a:t>
            </a:r>
            <a:r>
              <a:rPr lang="sv-SE" dirty="0" smtClean="0"/>
              <a:t/>
            </a:r>
            <a:br>
              <a:rPr lang="sv-SE" dirty="0" smtClean="0"/>
            </a:br>
            <a:endParaRPr lang="nb-NO" dirty="0"/>
          </a:p>
        </p:txBody>
      </p:sp>
      <p:sp>
        <p:nvSpPr>
          <p:cNvPr id="5" name="Plassholder for innhold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nb-N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Praktisk-pedagogisk utdanning 				30 + 30 </a:t>
            </a:r>
            <a:r>
              <a:rPr lang="nb-NO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stp</a:t>
            </a:r>
            <a:endParaRPr lang="nb-NO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nb-NO" sz="2400" dirty="0" smtClean="0"/>
              <a:t>Semesteroppgave + </a:t>
            </a:r>
            <a:r>
              <a:rPr lang="nb-NO" sz="2400" b="1" dirty="0" smtClean="0">
                <a:solidFill>
                  <a:srgbClr val="FF0000"/>
                </a:solidFill>
              </a:rPr>
              <a:t>digital hjemmeeksamen 6 timer</a:t>
            </a:r>
          </a:p>
          <a:p>
            <a:pPr lvl="1"/>
            <a:r>
              <a:rPr lang="nb-NO" sz="2400" dirty="0" smtClean="0"/>
              <a:t>FoU-oppgave + hjemmeeksamen</a:t>
            </a:r>
          </a:p>
          <a:p>
            <a:pPr lvl="1"/>
            <a:endParaRPr lang="nb-NO" sz="2400" dirty="0" smtClean="0"/>
          </a:p>
          <a:p>
            <a:r>
              <a:rPr lang="nb-NO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Prakstisk</a:t>
            </a:r>
            <a:r>
              <a:rPr lang="nb-N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-pedagogisk utdanning deltid 			20 + 40 </a:t>
            </a:r>
            <a:r>
              <a:rPr lang="nb-NO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stp</a:t>
            </a:r>
            <a:endParaRPr lang="nb-NO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nb-NO" sz="2400" dirty="0" smtClean="0"/>
              <a:t>Semesteroppgave + </a:t>
            </a:r>
            <a:r>
              <a:rPr lang="nb-NO" sz="2400" b="1" dirty="0" smtClean="0">
                <a:solidFill>
                  <a:srgbClr val="FF0000"/>
                </a:solidFill>
              </a:rPr>
              <a:t>digital hjemmeeksamen 4 timer</a:t>
            </a:r>
          </a:p>
          <a:p>
            <a:pPr lvl="1"/>
            <a:r>
              <a:rPr lang="nb-NO" sz="2400" dirty="0"/>
              <a:t>FoU-oppgave + </a:t>
            </a:r>
            <a:r>
              <a:rPr lang="nb-NO" sz="2400" dirty="0" smtClean="0"/>
              <a:t>hjemmeeksamen</a:t>
            </a:r>
          </a:p>
          <a:p>
            <a:pPr lvl="1"/>
            <a:endParaRPr lang="nb-NO" sz="2400" dirty="0" smtClean="0"/>
          </a:p>
          <a:p>
            <a:r>
              <a:rPr lang="nb-N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PPU </a:t>
            </a:r>
            <a:r>
              <a:rPr lang="nb-NO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</a:t>
            </a:r>
            <a:r>
              <a:rPr lang="nb-N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First 					         	         60 </a:t>
            </a:r>
            <a:r>
              <a:rPr lang="nb-NO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stp</a:t>
            </a:r>
            <a:endParaRPr lang="nb-NO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nb-NO" sz="2400" dirty="0" smtClean="0"/>
              <a:t>Obligatorisk gruppemuntlig</a:t>
            </a:r>
          </a:p>
          <a:p>
            <a:pPr lvl="1"/>
            <a:r>
              <a:rPr lang="nb-NO" sz="2400" b="1" dirty="0" smtClean="0">
                <a:solidFill>
                  <a:srgbClr val="FF0000"/>
                </a:solidFill>
              </a:rPr>
              <a:t>Digital eksamen på campus 6 timer</a:t>
            </a:r>
          </a:p>
          <a:p>
            <a:pPr lvl="1"/>
            <a:r>
              <a:rPr lang="nb-NO" sz="2400" dirty="0" smtClean="0"/>
              <a:t>Hjemmeeksamen</a:t>
            </a:r>
          </a:p>
          <a:p>
            <a:pPr lvl="1"/>
            <a:endParaRPr lang="nb-NO" sz="2400" dirty="0" smtClean="0"/>
          </a:p>
          <a:p>
            <a:r>
              <a:rPr lang="nb-NO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Lektorprogrammet 					20 + 30 </a:t>
            </a:r>
            <a:r>
              <a:rPr lang="nb-NO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stp</a:t>
            </a:r>
            <a:endParaRPr lang="nb-NO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nb-NO" sz="2400" dirty="0"/>
              <a:t>Semesteroppgave + </a:t>
            </a:r>
            <a:r>
              <a:rPr lang="nb-NO" sz="2400" b="1" dirty="0">
                <a:solidFill>
                  <a:srgbClr val="FF0000"/>
                </a:solidFill>
              </a:rPr>
              <a:t>digital hjemmeeksamen 4 timer</a:t>
            </a:r>
          </a:p>
          <a:p>
            <a:pPr lvl="1"/>
            <a:r>
              <a:rPr lang="nb-NO" sz="2400" dirty="0"/>
              <a:t>FoU-oppgave + hjemmeeksamen</a:t>
            </a:r>
          </a:p>
          <a:p>
            <a:endParaRPr lang="nb-NO" sz="2800" dirty="0" smtClean="0"/>
          </a:p>
          <a:p>
            <a:pPr marL="0" indent="0" algn="r">
              <a:buNone/>
            </a:pPr>
            <a:r>
              <a:rPr lang="nb-NO" sz="2800" dirty="0" smtClean="0"/>
              <a:t>Alle emnene inneholder praksis med minst 12 uker</a:t>
            </a:r>
          </a:p>
          <a:p>
            <a:endParaRPr lang="nb-NO" sz="2800" dirty="0" smtClean="0"/>
          </a:p>
          <a:p>
            <a:pPr marL="0" indent="0">
              <a:buNone/>
            </a:pPr>
            <a:endParaRPr lang="nb-NO" sz="2800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1C7976-1A7F-435B-BABC-2D2B10FF89B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803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Reproduksjon </a:t>
            </a:r>
            <a:r>
              <a:rPr lang="nb-NO" dirty="0" err="1" smtClean="0"/>
              <a:t>vs</a:t>
            </a:r>
            <a:r>
              <a:rPr lang="nb-NO" dirty="0" smtClean="0"/>
              <a:t> </a:t>
            </a:r>
            <a:r>
              <a:rPr lang="nb-NO" dirty="0"/>
              <a:t>A</a:t>
            </a:r>
            <a:r>
              <a:rPr lang="nb-NO" dirty="0" smtClean="0"/>
              <a:t>nvende kunnskap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dirty="0" smtClean="0"/>
              <a:t>Vi ønsker at studentene skal:</a:t>
            </a:r>
          </a:p>
          <a:p>
            <a:pPr lvl="1"/>
            <a:r>
              <a:rPr lang="nb-NO" dirty="0" smtClean="0"/>
              <a:t>vise evner og ferdigheter i å sette seg inn i relevante situasjoner for profesjonen. Observasjon</a:t>
            </a:r>
          </a:p>
          <a:p>
            <a:pPr lvl="1"/>
            <a:r>
              <a:rPr lang="nb-NO" dirty="0" smtClean="0"/>
              <a:t>se ulike temaer i casen ut fra studielitteraturen og egne praksiserfaringer. Kjenne teoristoffet og praksis</a:t>
            </a:r>
          </a:p>
          <a:p>
            <a:pPr lvl="1"/>
            <a:r>
              <a:rPr lang="nb-NO" dirty="0" smtClean="0"/>
              <a:t>problematisere et tema – skape innholdet i sin egen eksamensbesvarelse med de krav som er satt for besvarelsen. Formelle og faglige (se kriterier)</a:t>
            </a:r>
          </a:p>
          <a:p>
            <a:pPr lvl="1"/>
            <a:r>
              <a:rPr lang="nb-NO" dirty="0" smtClean="0"/>
              <a:t>drøfte det valgt temaet ut fra pedagogisk og fagdidaktisk teori i lys av innholdet i casen med vekt på eget fag</a:t>
            </a:r>
          </a:p>
          <a:p>
            <a:pPr lvl="1"/>
            <a:r>
              <a:rPr lang="nb-NO" dirty="0"/>
              <a:t>u</a:t>
            </a:r>
            <a:r>
              <a:rPr lang="nb-NO" dirty="0" smtClean="0"/>
              <a:t>tnytte studielitteraturen i pedagogikk og fagdidaktikk i løpende tekst</a:t>
            </a:r>
          </a:p>
          <a:p>
            <a:pPr lvl="1"/>
            <a:r>
              <a:rPr lang="nb-NO" dirty="0"/>
              <a:t>v</a:t>
            </a:r>
            <a:r>
              <a:rPr lang="nb-NO" dirty="0" smtClean="0"/>
              <a:t>ise evne til refleksjon ut fra gitte utfordringer</a:t>
            </a:r>
          </a:p>
          <a:p>
            <a:pPr lvl="1"/>
            <a:endParaRPr lang="nb-NO" dirty="0" smtClean="0"/>
          </a:p>
          <a:p>
            <a:pPr lvl="1"/>
            <a:endParaRPr lang="nb-NO" dirty="0" smtClean="0"/>
          </a:p>
          <a:p>
            <a:pPr lvl="1"/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1C7976-1A7F-435B-BABC-2D2B10FF89B9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397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4 – timers digital </a:t>
            </a:r>
            <a:r>
              <a:rPr lang="nb-NO" dirty="0" smtClean="0"/>
              <a:t>hjemmeeksamen</a:t>
            </a:r>
            <a:endParaRPr lang="nb-NO" sz="31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b-NO" b="1" dirty="0" smtClean="0"/>
              <a:t>Informasjon om eksamen</a:t>
            </a:r>
          </a:p>
          <a:p>
            <a:pPr marL="0" indent="0">
              <a:buNone/>
            </a:pPr>
            <a:r>
              <a:rPr lang="nb-NO" dirty="0" smtClean="0"/>
              <a:t>I denne eksamen skal du </a:t>
            </a:r>
            <a:r>
              <a:rPr lang="nb-NO" dirty="0" smtClean="0">
                <a:solidFill>
                  <a:srgbClr val="FF0000"/>
                </a:solidFill>
              </a:rPr>
              <a:t>analysere en videocase fra en undervisningssituasjon </a:t>
            </a:r>
            <a:r>
              <a:rPr lang="nb-NO" dirty="0" smtClean="0"/>
              <a:t>som er overførbar til og relevant for alle fag. Casen viser en lærer i en vanlig situasjon i klasserommet og de observasjoner du gjør vil du kunne diskutere med utgangspunkt i litteratur fra pedagogikk og ditt eget fagdidaktiske fag 2. Omfanget av besvarelsen bestemmer du selv, men pass på at du besvarer oppgaven som ber deg om å drøfte din problemstilling. Henvis til litteraturen fortløpende i teksten, du trenger ikke å lage en litteraturliste.</a:t>
            </a:r>
          </a:p>
          <a:p>
            <a:pPr marL="0" indent="0">
              <a:buNone/>
            </a:pPr>
            <a:endParaRPr lang="nb-NO" b="1" dirty="0" smtClean="0"/>
          </a:p>
          <a:p>
            <a:pPr marL="0" indent="0">
              <a:buNone/>
            </a:pPr>
            <a:r>
              <a:rPr lang="nb-NO" b="1" dirty="0" smtClean="0"/>
              <a:t>Eksamensoppgave </a:t>
            </a:r>
            <a:r>
              <a:rPr lang="nb-NO" b="1" dirty="0" smtClean="0">
                <a:solidFill>
                  <a:srgbClr val="FF0000"/>
                </a:solidFill>
              </a:rPr>
              <a:t>(ligger ut på weben)</a:t>
            </a:r>
          </a:p>
          <a:p>
            <a:pPr marL="0" indent="0">
              <a:buNone/>
            </a:pPr>
            <a:r>
              <a:rPr lang="nb-NO" dirty="0" smtClean="0"/>
              <a:t>Gjør kort rede for de viktigste observasjonene du har gjort i casen, og </a:t>
            </a:r>
            <a:r>
              <a:rPr lang="nb-NO" dirty="0" smtClean="0">
                <a:solidFill>
                  <a:srgbClr val="FF0000"/>
                </a:solidFill>
              </a:rPr>
              <a:t>formuler en problemstilling </a:t>
            </a:r>
            <a:r>
              <a:rPr lang="nb-NO" dirty="0" smtClean="0"/>
              <a:t>som kan belyse hvordan du som lærer kan arbeide med et av temaene du har observert i casen</a:t>
            </a:r>
            <a:r>
              <a:rPr lang="nb-NO" dirty="0" smtClean="0">
                <a:solidFill>
                  <a:srgbClr val="FF0000"/>
                </a:solidFill>
              </a:rPr>
              <a:t>, i ditt fagdidaktiske fag 2.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 smtClean="0">
                <a:solidFill>
                  <a:srgbClr val="FF0000"/>
                </a:solidFill>
              </a:rPr>
              <a:t>Drøft problemstillingen i lys av </a:t>
            </a:r>
            <a:r>
              <a:rPr lang="nb-NO" i="1" dirty="0" smtClean="0">
                <a:solidFill>
                  <a:srgbClr val="FF0000"/>
                </a:solidFill>
              </a:rPr>
              <a:t>relevant</a:t>
            </a:r>
            <a:r>
              <a:rPr lang="nb-NO" dirty="0" smtClean="0">
                <a:solidFill>
                  <a:srgbClr val="FF0000"/>
                </a:solidFill>
              </a:rPr>
              <a:t> pedagogisk og fagdidaktisk teori. Du kan også trekke inn praksiserfaringer der dette er nødvendig som støtte for egen argumentasjon.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1C7976-1A7F-435B-BABC-2D2B10FF89B9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8563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68313" y="981075"/>
            <a:ext cx="3686175" cy="541178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altLang="en-US" sz="3000">
                <a:latin typeface="Calibri" pitchFamily="34" charset="0"/>
              </a:rPr>
              <a:t>- The most dangerous experiment we can conduct with our children is to keep schooling the same at a time when every other aspect of our society is dramatically changing.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en-US" sz="3000">
                <a:latin typeface="Calibri" pitchFamily="34" charset="0"/>
              </a:rPr>
              <a:t/>
            </a:r>
            <a:br>
              <a:rPr lang="en-US" altLang="en-US" sz="3000">
                <a:latin typeface="Calibri" pitchFamily="34" charset="0"/>
              </a:rPr>
            </a:br>
            <a:r>
              <a:rPr lang="en-US" altLang="en-US">
                <a:latin typeface="Calibri" pitchFamily="34" charset="0"/>
              </a:rPr>
              <a:t>Professor </a:t>
            </a:r>
            <a:r>
              <a:rPr lang="en-US" altLang="en-US" b="1">
                <a:latin typeface="Calibri" pitchFamily="34" charset="0"/>
              </a:rPr>
              <a:t>Chris Dede</a:t>
            </a:r>
            <a:r>
              <a:rPr lang="en-US" altLang="en-US">
                <a:latin typeface="Calibri" pitchFamily="34" charset="0"/>
              </a:rPr>
              <a:t>, Harvard</a:t>
            </a:r>
            <a:r>
              <a:rPr lang="en-US" altLang="en-US" sz="3000">
                <a:latin typeface="Calibri" pitchFamily="34" charset="0"/>
              </a:rPr>
              <a:t/>
            </a:r>
            <a:br>
              <a:rPr lang="en-US" altLang="en-US" sz="3000">
                <a:latin typeface="Calibri" pitchFamily="34" charset="0"/>
              </a:rPr>
            </a:br>
            <a:endParaRPr lang="nb-NO" altLang="en-US" sz="3000">
              <a:latin typeface="Calibri" pitchFamily="34" charset="0"/>
            </a:endParaRPr>
          </a:p>
        </p:txBody>
      </p:sp>
      <p:sp>
        <p:nvSpPr>
          <p:cNvPr id="7171" name="Content Placeholder 9"/>
          <p:cNvSpPr>
            <a:spLocks noGrp="1"/>
          </p:cNvSpPr>
          <p:nvPr>
            <p:ph sz="half" idx="1"/>
          </p:nvPr>
        </p:nvSpPr>
        <p:spPr>
          <a:xfrm>
            <a:off x="457200" y="692150"/>
            <a:ext cx="4043363" cy="5434013"/>
          </a:xfrm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643438" y="3500438"/>
            <a:ext cx="4038600" cy="2592387"/>
          </a:xfrm>
        </p:spPr>
        <p:txBody>
          <a:bodyPr/>
          <a:lstStyle/>
          <a:p>
            <a:r>
              <a:rPr lang="en-US" altLang="en-US" smtClean="0"/>
              <a:t>- No society educates its young to live in a different society </a:t>
            </a:r>
          </a:p>
          <a:p>
            <a:pPr>
              <a:buFont typeface="Arial" pitchFamily="34" charset="0"/>
              <a:buNone/>
            </a:pPr>
            <a:endParaRPr lang="en-US" altLang="en-US" smtClean="0"/>
          </a:p>
          <a:p>
            <a:pPr>
              <a:buFont typeface="Arial" pitchFamily="34" charset="0"/>
              <a:buNone/>
            </a:pPr>
            <a:r>
              <a:rPr lang="en-US" altLang="en-US" sz="1800" smtClean="0"/>
              <a:t>Professor </a:t>
            </a:r>
            <a:r>
              <a:rPr lang="en-US" altLang="en-US" sz="1800" b="1" smtClean="0"/>
              <a:t>David R. Olson</a:t>
            </a:r>
            <a:r>
              <a:rPr lang="en-US" altLang="en-US" sz="1800" smtClean="0"/>
              <a:t>, U of Toronto</a:t>
            </a:r>
          </a:p>
          <a:p>
            <a:pPr>
              <a:buFont typeface="Arial" pitchFamily="34" charset="0"/>
              <a:buNone/>
            </a:pPr>
            <a:endParaRPr lang="en-US" altLang="en-US" smtClean="0">
              <a:solidFill>
                <a:srgbClr val="FFC000"/>
              </a:solidFill>
            </a:endParaRPr>
          </a:p>
          <a:p>
            <a:endParaRPr lang="nb-NO" altLang="en-US" smtClean="0"/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836613"/>
            <a:ext cx="1262062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836613"/>
            <a:ext cx="1463675" cy="169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12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Hva er din mening om en slik åpen ….</a:t>
            </a:r>
            <a:endParaRPr lang="nb-NO" dirty="0"/>
          </a:p>
        </p:txBody>
      </p:sp>
      <p:pic>
        <p:nvPicPr>
          <p:cNvPr id="7" name="Plassholder for innhold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340768"/>
            <a:ext cx="6730196" cy="4114800"/>
          </a:xfrm>
        </p:spPr>
      </p:pic>
      <p:sp>
        <p:nvSpPr>
          <p:cNvPr id="3" name="Plassholder for lysbildenummer 2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61C7976-1A7F-435B-BABC-2D2B10FF89B9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9270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nb-NO" dirty="0" smtClean="0">
                <a:solidFill>
                  <a:schemeClr val="tx2">
                    <a:lumMod val="75000"/>
                  </a:schemeClr>
                </a:solidFill>
              </a:rPr>
              <a:t>Integrasjonsformer</a:t>
            </a:r>
            <a:endParaRPr lang="nb-NO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nb-NO" dirty="0" smtClean="0">
                <a:solidFill>
                  <a:srgbClr val="C00000"/>
                </a:solidFill>
              </a:rPr>
              <a:t>FAGORIENTERT: </a:t>
            </a:r>
            <a:r>
              <a:rPr lang="nb-NO" dirty="0" smtClean="0"/>
              <a:t>En </a:t>
            </a:r>
            <a:r>
              <a:rPr lang="nb-NO" dirty="0"/>
              <a:t>relativt målrettet, lineær bevegelse med utgangspunkt i et fagorientert perspektiv som utvikles og konkretiseres gjennom profesjonsorientert og praksisorientert kunnskap. </a:t>
            </a:r>
            <a:endParaRPr lang="nb-NO" dirty="0" smtClean="0"/>
          </a:p>
          <a:p>
            <a:pPr lvl="0"/>
            <a:r>
              <a:rPr lang="nb-NO" dirty="0" smtClean="0"/>
              <a:t>STYRKE: TYDELIG LINJE FRA FAG TIL PRAKSIS</a:t>
            </a:r>
            <a:endParaRPr lang="nb-NO" dirty="0"/>
          </a:p>
          <a:p>
            <a:pPr lvl="0"/>
            <a:r>
              <a:rPr lang="nb-NO" dirty="0" smtClean="0">
                <a:solidFill>
                  <a:srgbClr val="C00000"/>
                </a:solidFill>
              </a:rPr>
              <a:t>PROFESJONSORIENTERT:</a:t>
            </a:r>
            <a:r>
              <a:rPr lang="nb-NO" dirty="0" smtClean="0"/>
              <a:t> En </a:t>
            </a:r>
            <a:r>
              <a:rPr lang="nb-NO" dirty="0"/>
              <a:t>serie bevegelser ut fra et profesjonsorientert tematisk sentrum hvor kunnskapselementer knyttes til ulike delaspekter av hovedperspektivet</a:t>
            </a:r>
            <a:r>
              <a:rPr lang="nb-NO" dirty="0" smtClean="0"/>
              <a:t>.</a:t>
            </a:r>
          </a:p>
          <a:p>
            <a:pPr lvl="0"/>
            <a:r>
              <a:rPr lang="nb-NO" dirty="0" smtClean="0"/>
              <a:t>STYRKE: TYDELIG BASIS I PROFESJONSKUNNSKAP</a:t>
            </a:r>
            <a:endParaRPr lang="nb-NO" dirty="0"/>
          </a:p>
          <a:p>
            <a:pPr lvl="0"/>
            <a:r>
              <a:rPr lang="nb-NO" dirty="0" smtClean="0">
                <a:solidFill>
                  <a:srgbClr val="C00000"/>
                </a:solidFill>
              </a:rPr>
              <a:t>EKSPLORERENDE:</a:t>
            </a:r>
            <a:r>
              <a:rPr lang="nb-NO" dirty="0" smtClean="0"/>
              <a:t> En </a:t>
            </a:r>
            <a:r>
              <a:rPr lang="nb-NO" dirty="0"/>
              <a:t>ikke-systematisk bevegelse i et mulig, men ennå ikke tydeliggjort begrepslandskap hvor kunnskapselementer tentativt knyttes til lite definert hovedbegrep</a:t>
            </a:r>
            <a:r>
              <a:rPr lang="nb-NO" dirty="0" smtClean="0"/>
              <a:t>.</a:t>
            </a:r>
          </a:p>
          <a:p>
            <a:pPr lvl="0"/>
            <a:r>
              <a:rPr lang="nb-NO" dirty="0" smtClean="0"/>
              <a:t>MULIG STYRKE: TRENING I Å FORSTÅ DET IKKE KARTLAGTE </a:t>
            </a:r>
            <a:endParaRPr lang="nb-NO" dirty="0"/>
          </a:p>
          <a:p>
            <a:pPr lvl="0"/>
            <a:r>
              <a:rPr lang="nb-NO" dirty="0" smtClean="0">
                <a:solidFill>
                  <a:srgbClr val="C00000"/>
                </a:solidFill>
              </a:rPr>
              <a:t>PRAKSISBASERT:</a:t>
            </a:r>
            <a:r>
              <a:rPr lang="nb-NO" dirty="0" smtClean="0"/>
              <a:t> En </a:t>
            </a:r>
            <a:r>
              <a:rPr lang="nb-NO" dirty="0"/>
              <a:t>serie bevegelser mellom praksiscase og teoriperspektiver i lys av et overordnet tema hvor teoriperspektiver tydeliggjør og begrepsfester observert praksis. </a:t>
            </a:r>
          </a:p>
          <a:p>
            <a:r>
              <a:rPr lang="nb-NO" dirty="0" smtClean="0"/>
              <a:t>STYRKE: TYDELIG BASIS I PRAKSISSITUASJON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5968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114301"/>
              </p:ext>
            </p:extLst>
          </p:nvPr>
        </p:nvGraphicFramePr>
        <p:xfrm>
          <a:off x="1043608" y="188640"/>
          <a:ext cx="7500938" cy="5705243"/>
        </p:xfrm>
        <a:graphic>
          <a:graphicData uri="http://schemas.openxmlformats.org/drawingml/2006/table">
            <a:tbl>
              <a:tblPr/>
              <a:tblGrid>
                <a:gridCol w="3751263"/>
                <a:gridCol w="3749675"/>
              </a:tblGrid>
              <a:tr h="706205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Noen forskjeller mellom statisk og dynamisk vurdering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89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Statisk</a:t>
                      </a:r>
                      <a:r>
                        <a:rPr kumimoji="0" lang="en-US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vurdering</a:t>
                      </a:r>
                      <a:endParaRPr kumimoji="0" lang="nb-NO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Dynamisk vurdering</a:t>
                      </a:r>
                      <a:endParaRPr kumimoji="0" lang="nb-NO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10063"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203200" algn="l"/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203200" algn="l"/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203200" algn="l"/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2032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2032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2032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2032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2032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203200" algn="l"/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203200" algn="l"/>
                          <a:tab pos="4572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Undervisning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og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vurdering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holdes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atskilt</a:t>
                      </a:r>
                      <a:endParaRPr kumimoji="0" lang="nb-NO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203200" algn="l"/>
                          <a:tab pos="4572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Undervisning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mot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eksamen</a:t>
                      </a:r>
                      <a:endParaRPr kumimoji="0" lang="nb-NO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203200" algn="l"/>
                          <a:tab pos="4572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“Test-wise learners”</a:t>
                      </a:r>
                      <a:endParaRPr kumimoji="0" lang="nb-NO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203200" algn="l"/>
                          <a:tab pos="457200" algn="l"/>
                        </a:tabLst>
                      </a:pPr>
                      <a:r>
                        <a:rPr kumimoji="0" lang="nb-NO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Vekt på testens validitet og reliabilitet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203200" algn="l"/>
                          <a:tab pos="457200" algn="l"/>
                        </a:tabLst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203200" algn="l"/>
                          <a:tab pos="4572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Perspektiv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fortid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+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nåtid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nb-NO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203200" algn="l"/>
                          <a:tab pos="4572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Vurdering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som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forsinket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respons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nb-NO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203200" algn="l"/>
                          <a:tab pos="457200" algn="l"/>
                        </a:tabLst>
                      </a:pPr>
                      <a:r>
                        <a:rPr kumimoji="0" lang="nb-NO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Individuelt fokus, få og kontrollerte variabler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203200" algn="l"/>
                          <a:tab pos="457200" algn="l"/>
                        </a:tabLst>
                      </a:pPr>
                      <a:r>
                        <a:rPr kumimoji="0" lang="nb-NO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Bruk av tilgjengelige kulturelle verktøy ofte oversett eller misforstått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tabLst>
                          <a:tab pos="457200" algn="l"/>
                        </a:tabLst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nb-NO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Undervisning, læring og vurdering utgjør en enhet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Undervisning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forbi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eksamen</a:t>
                      </a:r>
                      <a:endParaRPr kumimoji="0" lang="nb-NO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“World-wise learners“</a:t>
                      </a:r>
                      <a:endParaRPr kumimoji="0" lang="nb-NO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nb-NO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Vekt på testens validitet og </a:t>
                      </a:r>
                      <a:r>
                        <a:rPr kumimoji="0" lang="nb-NO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studentenes </a:t>
                      </a:r>
                      <a:r>
                        <a:rPr kumimoji="0" lang="nb-NO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utvikling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Perspektiv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: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fremtid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potensial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nb-NO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Vurdering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som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intervensjon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 </a:t>
                      </a:r>
                      <a:endParaRPr kumimoji="0" lang="nb-NO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Samarbeidsfokus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 mange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variabler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, ( “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økologi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”)</a:t>
                      </a:r>
                      <a:endParaRPr kumimoji="0" lang="nb-NO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Times New Roman" pitchFamily="18" charset="0"/>
                        <a:buChar char="•"/>
                        <a:tabLst>
                          <a:tab pos="457200" algn="l"/>
                        </a:tabLst>
                      </a:pPr>
                      <a:r>
                        <a:rPr kumimoji="0" lang="nb-NO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Bruk av tilgjengelige kulturelle verktøy som uttrykk for relevant kompetanse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67185" y="515719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rgbClr val="FF0000"/>
                </a:solidFill>
              </a:rPr>
              <a:t>Kan kobles til ‘</a:t>
            </a:r>
            <a:r>
              <a:rPr lang="nb-NO" dirty="0" err="1" smtClean="0">
                <a:solidFill>
                  <a:srgbClr val="FF0000"/>
                </a:solidFill>
              </a:rPr>
              <a:t>Educational</a:t>
            </a:r>
            <a:r>
              <a:rPr lang="nb-NO" dirty="0" smtClean="0">
                <a:solidFill>
                  <a:srgbClr val="FF0000"/>
                </a:solidFill>
              </a:rPr>
              <a:t> data </a:t>
            </a:r>
            <a:r>
              <a:rPr lang="nb-NO" dirty="0" err="1" smtClean="0">
                <a:solidFill>
                  <a:srgbClr val="FF0000"/>
                </a:solidFill>
              </a:rPr>
              <a:t>mining</a:t>
            </a:r>
            <a:r>
              <a:rPr lang="nb-NO" dirty="0" smtClean="0">
                <a:solidFill>
                  <a:srgbClr val="FF0000"/>
                </a:solidFill>
              </a:rPr>
              <a:t>’; flere hundre/tusen informasjonsbiter kobles mot definerte kompetanser, og over tid: </a:t>
            </a:r>
            <a:r>
              <a:rPr lang="nb-NO" dirty="0" err="1" smtClean="0">
                <a:solidFill>
                  <a:srgbClr val="FF0000"/>
                </a:solidFill>
              </a:rPr>
              <a:t>clickstreams</a:t>
            </a:r>
            <a:r>
              <a:rPr lang="nb-NO" dirty="0" smtClean="0">
                <a:solidFill>
                  <a:srgbClr val="FF0000"/>
                </a:solidFill>
              </a:rPr>
              <a:t>, </a:t>
            </a:r>
            <a:r>
              <a:rPr lang="nb-NO" dirty="0" err="1" smtClean="0">
                <a:solidFill>
                  <a:srgbClr val="FF0000"/>
                </a:solidFill>
              </a:rPr>
              <a:t>LogData</a:t>
            </a:r>
            <a:r>
              <a:rPr lang="nb-NO" dirty="0" smtClean="0">
                <a:solidFill>
                  <a:srgbClr val="FF0000"/>
                </a:solidFill>
              </a:rPr>
              <a:t>…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20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julekort-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76672"/>
            <a:ext cx="7561263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15816" y="566124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dirty="0" smtClean="0">
                <a:solidFill>
                  <a:srgbClr val="002060"/>
                </a:solidFill>
              </a:rPr>
              <a:t>andreas.lund@ils.uio.no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98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‘21st </a:t>
            </a:r>
            <a:r>
              <a:rPr lang="nb-NO" dirty="0" err="1" smtClean="0"/>
              <a:t>century</a:t>
            </a:r>
            <a:r>
              <a:rPr lang="nb-NO" dirty="0" smtClean="0"/>
              <a:t> skills’</a:t>
            </a:r>
            <a:br>
              <a:rPr lang="nb-NO" dirty="0" smtClean="0"/>
            </a:br>
            <a:r>
              <a:rPr lang="nb-NO" dirty="0" smtClean="0"/>
              <a:t>(flere ‘leverandører’)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 smtClean="0"/>
              <a:t>Kjernekompetanser (jf. </a:t>
            </a:r>
            <a:r>
              <a:rPr lang="nb-NO" dirty="0" err="1" smtClean="0"/>
              <a:t>Grf</a:t>
            </a:r>
            <a:r>
              <a:rPr lang="nb-NO" dirty="0" smtClean="0"/>
              <a:t>)</a:t>
            </a:r>
          </a:p>
          <a:p>
            <a:r>
              <a:rPr lang="nb-NO" dirty="0" smtClean="0"/>
              <a:t>Kritisk refleksjon</a:t>
            </a:r>
          </a:p>
          <a:p>
            <a:r>
              <a:rPr lang="nb-NO" dirty="0" smtClean="0"/>
              <a:t>Problemløsing </a:t>
            </a:r>
          </a:p>
          <a:p>
            <a:r>
              <a:rPr lang="nb-NO" dirty="0" smtClean="0"/>
              <a:t>Samarbeid/’</a:t>
            </a:r>
            <a:r>
              <a:rPr lang="nb-NO" dirty="0" err="1" smtClean="0"/>
              <a:t>networking</a:t>
            </a:r>
            <a:r>
              <a:rPr lang="nb-NO" dirty="0" smtClean="0"/>
              <a:t>’ (alle former)</a:t>
            </a:r>
          </a:p>
          <a:p>
            <a:r>
              <a:rPr lang="nb-NO" dirty="0" smtClean="0"/>
              <a:t>Kreativitet og innovasjon</a:t>
            </a:r>
          </a:p>
          <a:p>
            <a:r>
              <a:rPr lang="nb-NO" dirty="0" err="1" smtClean="0"/>
              <a:t>Kontekstualisering</a:t>
            </a:r>
            <a:r>
              <a:rPr lang="nb-NO" dirty="0" smtClean="0"/>
              <a:t> av læring (relevans)</a:t>
            </a:r>
          </a:p>
          <a:p>
            <a:r>
              <a:rPr lang="nb-NO" dirty="0" smtClean="0"/>
              <a:t>Beslutningskompetanse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Ludvigsen-utvalget: fremtidens skole</a:t>
            </a:r>
          </a:p>
          <a:p>
            <a:endParaRPr lang="en-US" dirty="0"/>
          </a:p>
        </p:txBody>
      </p:sp>
      <p:sp>
        <p:nvSpPr>
          <p:cNvPr id="6" name="Right Brace 5"/>
          <p:cNvSpPr/>
          <p:nvPr/>
        </p:nvSpPr>
        <p:spPr>
          <a:xfrm>
            <a:off x="6660232" y="1700808"/>
            <a:ext cx="576064" cy="309634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80312" y="2780928"/>
            <a:ext cx="115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FF0000"/>
                </a:solidFill>
              </a:rPr>
              <a:t>ICT &amp; media </a:t>
            </a:r>
            <a:r>
              <a:rPr lang="nb-NO" sz="2400" dirty="0" err="1" smtClean="0">
                <a:solidFill>
                  <a:srgbClr val="FF0000"/>
                </a:solidFill>
              </a:rPr>
              <a:t>literacy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0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809625"/>
            <a:ext cx="600075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30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7772400" cy="1143000"/>
          </a:xfrm>
        </p:spPr>
        <p:txBody>
          <a:bodyPr/>
          <a:lstStyle/>
          <a:p>
            <a:pPr eaLnBrk="1" hangingPunct="1"/>
            <a:r>
              <a:rPr lang="nb-NO" altLang="en-US" b="0" dirty="0" smtClean="0">
                <a:solidFill>
                  <a:srgbClr val="002060"/>
                </a:solidFill>
                <a:latin typeface="Verdana" pitchFamily="34" charset="0"/>
              </a:rPr>
              <a:t>Teknologier</a:t>
            </a:r>
            <a:endParaRPr lang="en-US" altLang="en-US" b="0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3568" y="1484784"/>
            <a:ext cx="3810000" cy="4114800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C000"/>
              </a:buClr>
              <a:buFont typeface="Wingdings" pitchFamily="2" charset="2"/>
              <a:buChar char="§"/>
            </a:pPr>
            <a:r>
              <a:rPr lang="nb-NO" altLang="en-US" sz="2000" dirty="0" err="1" smtClean="0">
                <a:solidFill>
                  <a:srgbClr val="002060"/>
                </a:solidFill>
                <a:latin typeface="Verdana" pitchFamily="34" charset="0"/>
              </a:rPr>
              <a:t>Artefakten</a:t>
            </a:r>
            <a:r>
              <a:rPr lang="nb-NO" altLang="en-US" sz="2000" dirty="0" smtClean="0">
                <a:solidFill>
                  <a:srgbClr val="002060"/>
                </a:solidFill>
                <a:latin typeface="Verdana" pitchFamily="34" charset="0"/>
              </a:rPr>
              <a:t> (’</a:t>
            </a:r>
            <a:r>
              <a:rPr lang="nb-NO" altLang="en-US" sz="2000" i="1" dirty="0" smtClean="0">
                <a:solidFill>
                  <a:srgbClr val="002060"/>
                </a:solidFill>
                <a:latin typeface="Verdana" pitchFamily="34" charset="0"/>
              </a:rPr>
              <a:t>art</a:t>
            </a:r>
            <a:r>
              <a:rPr lang="nb-NO" altLang="en-US" sz="2000" dirty="0" smtClean="0">
                <a:solidFill>
                  <a:srgbClr val="002060"/>
                </a:solidFill>
                <a:latin typeface="Verdana" pitchFamily="34" charset="0"/>
              </a:rPr>
              <a:t>’ + ’</a:t>
            </a:r>
            <a:r>
              <a:rPr lang="nb-NO" altLang="en-US" sz="2000" i="1" dirty="0" err="1" smtClean="0">
                <a:solidFill>
                  <a:srgbClr val="002060"/>
                </a:solidFill>
                <a:latin typeface="Verdana" pitchFamily="34" charset="0"/>
              </a:rPr>
              <a:t>fact</a:t>
            </a:r>
            <a:r>
              <a:rPr lang="nb-NO" altLang="en-US" sz="2000" dirty="0" smtClean="0">
                <a:solidFill>
                  <a:srgbClr val="002060"/>
                </a:solidFill>
                <a:latin typeface="Verdana" pitchFamily="34" charset="0"/>
              </a:rPr>
              <a:t>’)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§"/>
            </a:pPr>
            <a:r>
              <a:rPr lang="nb-NO" altLang="en-US" sz="2000" dirty="0" smtClean="0">
                <a:solidFill>
                  <a:srgbClr val="002060"/>
                </a:solidFill>
                <a:latin typeface="Verdana" pitchFamily="34" charset="0"/>
              </a:rPr>
              <a:t>representasjon av kollektive innsikter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§"/>
            </a:pPr>
            <a:r>
              <a:rPr lang="nb-NO" altLang="en-US" sz="2000" dirty="0" smtClean="0">
                <a:solidFill>
                  <a:srgbClr val="002060"/>
                </a:solidFill>
                <a:latin typeface="Verdana" pitchFamily="34" charset="0"/>
              </a:rPr>
              <a:t>inngang til kulturer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§"/>
            </a:pPr>
            <a:r>
              <a:rPr lang="nb-NO" altLang="en-US" sz="2000" dirty="0" smtClean="0">
                <a:solidFill>
                  <a:srgbClr val="002060"/>
                </a:solidFill>
                <a:latin typeface="Verdana" pitchFamily="34" charset="0"/>
              </a:rPr>
              <a:t>’lim’ i kulturer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§"/>
            </a:pPr>
            <a:r>
              <a:rPr lang="nb-NO" altLang="en-US" sz="2000" dirty="0" smtClean="0">
                <a:solidFill>
                  <a:srgbClr val="002060"/>
                </a:solidFill>
                <a:latin typeface="Verdana" pitchFamily="34" charset="0"/>
              </a:rPr>
              <a:t>endrer kulturer (handlinger, praksiser)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§"/>
            </a:pPr>
            <a:r>
              <a:rPr lang="nb-NO" altLang="en-US" sz="2000" dirty="0" smtClean="0">
                <a:solidFill>
                  <a:srgbClr val="002060"/>
                </a:solidFill>
                <a:latin typeface="Verdana" pitchFamily="34" charset="0"/>
              </a:rPr>
              <a:t>Eks: IKT opphever begrensninger i tid, rom og </a:t>
            </a:r>
            <a:r>
              <a:rPr lang="nb-NO" altLang="en-US" sz="2000" dirty="0" smtClean="0">
                <a:solidFill>
                  <a:srgbClr val="002060"/>
                </a:solidFill>
                <a:latin typeface="Verdana" pitchFamily="34" charset="0"/>
              </a:rPr>
              <a:t>forbindelser</a:t>
            </a:r>
          </a:p>
          <a:p>
            <a:pPr eaLnBrk="1" hangingPunct="1">
              <a:buClr>
                <a:srgbClr val="FFC000"/>
              </a:buClr>
              <a:buFont typeface="Wingdings" pitchFamily="2" charset="2"/>
              <a:buChar char="§"/>
            </a:pPr>
            <a:r>
              <a:rPr lang="nb-NO" altLang="en-US" sz="2000" dirty="0" smtClean="0">
                <a:solidFill>
                  <a:srgbClr val="002060"/>
                </a:solidFill>
                <a:latin typeface="Verdana" pitchFamily="34" charset="0"/>
              </a:rPr>
              <a:t>Performativ kompetanse!</a:t>
            </a:r>
            <a:endParaRPr lang="nb-NO" altLang="en-US" sz="2000" dirty="0" smtClean="0">
              <a:solidFill>
                <a:srgbClr val="002060"/>
              </a:solidFill>
              <a:latin typeface="Verdana" pitchFamily="34" charset="0"/>
            </a:endParaRPr>
          </a:p>
          <a:p>
            <a:pPr eaLnBrk="1" hangingPunct="1">
              <a:buClr>
                <a:srgbClr val="FFC000"/>
              </a:buClr>
            </a:pPr>
            <a:endParaRPr lang="en-US" altLang="en-US" sz="2400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pic>
        <p:nvPicPr>
          <p:cNvPr id="11268" name="Picture 4" descr="watch">
            <a:hlinkClick r:id="rId3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4425" y="1981200"/>
            <a:ext cx="1400175" cy="1708150"/>
          </a:xfrm>
        </p:spPr>
      </p:pic>
      <p:pic>
        <p:nvPicPr>
          <p:cNvPr id="11269" name="Picture 5" descr="ThinkPad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038600"/>
            <a:ext cx="14509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plough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439988"/>
            <a:ext cx="1463675" cy="106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alphabet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91000"/>
            <a:ext cx="10668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71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7" descr="kno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842" y="3272786"/>
            <a:ext cx="20447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1" name="Picture 9" descr="sn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764536"/>
            <a:ext cx="3590925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5" descr="alarm-cl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771" y="1268760"/>
            <a:ext cx="1946275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11" descr="cov_memo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1" y="3307711"/>
            <a:ext cx="2066925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13" descr="USB Memory Sti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3427412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14"/>
          <p:cNvSpPr txBox="1">
            <a:spLocks noChangeArrowheads="1"/>
          </p:cNvSpPr>
          <p:nvPr/>
        </p:nvSpPr>
        <p:spPr bwMode="auto">
          <a:xfrm>
            <a:off x="251520" y="2941638"/>
            <a:ext cx="719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en-US" sz="3200" b="1" dirty="0">
                <a:solidFill>
                  <a:srgbClr val="002060"/>
                </a:solidFill>
              </a:rPr>
              <a:t>S1</a:t>
            </a:r>
            <a:endParaRPr lang="en-US" altLang="en-US" sz="3200" b="1" dirty="0">
              <a:solidFill>
                <a:srgbClr val="002060"/>
              </a:solidFill>
            </a:endParaRPr>
          </a:p>
        </p:txBody>
      </p:sp>
      <p:sp>
        <p:nvSpPr>
          <p:cNvPr id="22536" name="Text Box 15"/>
          <p:cNvSpPr txBox="1">
            <a:spLocks noChangeArrowheads="1"/>
          </p:cNvSpPr>
          <p:nvPr/>
        </p:nvSpPr>
        <p:spPr bwMode="auto">
          <a:xfrm>
            <a:off x="7596336" y="2728274"/>
            <a:ext cx="7191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en-US" sz="3200" b="1" dirty="0">
                <a:solidFill>
                  <a:srgbClr val="002060"/>
                </a:solidFill>
              </a:rPr>
              <a:t>S2</a:t>
            </a:r>
            <a:endParaRPr lang="en-US" altLang="en-US" sz="3200" b="1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1640" y="260647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rgbClr val="002060"/>
                </a:solidFill>
              </a:rPr>
              <a:t>Sammenhengen oppgaver – tilgjengelige ressurser!</a:t>
            </a:r>
            <a:endParaRPr lang="en-US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95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866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nb-NO" sz="4000" b="0" dirty="0" smtClean="0">
                <a:solidFill>
                  <a:srgbClr val="002060"/>
                </a:solidFill>
                <a:latin typeface="Verdana" pitchFamily="34" charset="0"/>
              </a:rPr>
              <a:t>Mismatch oppgaver og ressurser…</a:t>
            </a:r>
            <a:endParaRPr lang="en-US" sz="4000" b="0" dirty="0" smtClean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You will soon get the hang of driving in Berlin with its wide, long avenues and main roads and </a:t>
            </a:r>
            <a:r>
              <a:rPr lang="en-US" sz="2400" dirty="0" err="1" smtClean="0"/>
              <a:t>civilised</a:t>
            </a:r>
            <a:r>
              <a:rPr lang="en-US" sz="2400" dirty="0" smtClean="0"/>
              <a:t> traffic. Right of way is to traffic coming from the right - a diamond shaped yellow sign means you have right of way.</a:t>
            </a:r>
            <a:br>
              <a:rPr lang="en-US" sz="2400" dirty="0" smtClean="0"/>
            </a:br>
            <a:r>
              <a:rPr lang="en-US" sz="2400" dirty="0" smtClean="0"/>
              <a:t>(</a:t>
            </a:r>
            <a:r>
              <a:rPr lang="nb-NO" sz="2400" dirty="0" smtClean="0">
                <a:hlinkClick r:id="rId3"/>
              </a:rPr>
              <a:t>http://www.berlin.de/</a:t>
            </a:r>
            <a:r>
              <a:rPr lang="nb-NO" sz="2400" dirty="0" err="1" smtClean="0">
                <a:hlinkClick r:id="rId3"/>
              </a:rPr>
              <a:t>english</a:t>
            </a:r>
            <a:r>
              <a:rPr lang="nb-NO" sz="2400" dirty="0" smtClean="0">
                <a:hlinkClick r:id="rId3"/>
              </a:rPr>
              <a:t>/index.html</a:t>
            </a:r>
            <a:r>
              <a:rPr lang="nb-NO" sz="2400" dirty="0" smtClean="0"/>
              <a:t>)</a:t>
            </a:r>
          </a:p>
          <a:p>
            <a:pPr eaLnBrk="1" hangingPunct="1">
              <a:lnSpc>
                <a:spcPct val="80000"/>
              </a:lnSpc>
            </a:pPr>
            <a:endParaRPr lang="nb-NO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U </a:t>
            </a:r>
            <a:r>
              <a:rPr lang="en-US" sz="2400" dirty="0" err="1" smtClean="0"/>
              <a:t>zult</a:t>
            </a:r>
            <a:r>
              <a:rPr lang="en-US" sz="2400" dirty="0" smtClean="0"/>
              <a:t> </a:t>
            </a:r>
            <a:r>
              <a:rPr lang="en-US" sz="2400" dirty="0" err="1" smtClean="0"/>
              <a:t>spoedig</a:t>
            </a:r>
            <a:r>
              <a:rPr lang="en-US" sz="2400" dirty="0" smtClean="0"/>
              <a:t> </a:t>
            </a:r>
            <a:r>
              <a:rPr lang="en-US" sz="2400" dirty="0" err="1" smtClean="0"/>
              <a:t>hangt</a:t>
            </a:r>
            <a:r>
              <a:rPr lang="en-US" sz="2400" dirty="0" smtClean="0"/>
              <a:t> van het </a:t>
            </a:r>
            <a:r>
              <a:rPr lang="en-US" sz="2400" dirty="0" err="1" smtClean="0"/>
              <a:t>drijven</a:t>
            </a:r>
            <a:r>
              <a:rPr lang="en-US" sz="2400" dirty="0" smtClean="0"/>
              <a:t> in </a:t>
            </a:r>
            <a:r>
              <a:rPr lang="en-US" sz="2400" dirty="0" err="1" smtClean="0"/>
              <a:t>Berlijn</a:t>
            </a:r>
            <a:r>
              <a:rPr lang="en-US" sz="2400" dirty="0" smtClean="0"/>
              <a:t> met </a:t>
            </a:r>
            <a:r>
              <a:rPr lang="en-US" sz="2400" dirty="0" err="1" smtClean="0"/>
              <a:t>zijn</a:t>
            </a:r>
            <a:r>
              <a:rPr lang="en-US" sz="2400" dirty="0" smtClean="0"/>
              <a:t> </a:t>
            </a:r>
            <a:r>
              <a:rPr lang="en-US" sz="2400" dirty="0" err="1" smtClean="0"/>
              <a:t>brede</a:t>
            </a:r>
            <a:r>
              <a:rPr lang="en-US" sz="2400" dirty="0" smtClean="0"/>
              <a:t>, </a:t>
            </a:r>
            <a:r>
              <a:rPr lang="en-US" sz="2400" dirty="0" err="1" smtClean="0"/>
              <a:t>lange</a:t>
            </a:r>
            <a:r>
              <a:rPr lang="en-US" sz="2400" dirty="0" smtClean="0"/>
              <a:t> </a:t>
            </a:r>
            <a:r>
              <a:rPr lang="en-US" sz="2400" dirty="0" err="1" smtClean="0"/>
              <a:t>wegen</a:t>
            </a:r>
            <a:r>
              <a:rPr lang="en-US" sz="2400" dirty="0" smtClean="0"/>
              <a:t> en </a:t>
            </a:r>
            <a:r>
              <a:rPr lang="en-US" sz="2400" dirty="0" err="1" smtClean="0"/>
              <a:t>hoofdwegen</a:t>
            </a:r>
            <a:r>
              <a:rPr lang="en-US" sz="2400" dirty="0" smtClean="0"/>
              <a:t> en </a:t>
            </a:r>
            <a:r>
              <a:rPr lang="en-US" sz="2400" dirty="0" err="1" smtClean="0"/>
              <a:t>beschaafd</a:t>
            </a:r>
            <a:r>
              <a:rPr lang="en-US" sz="2400" dirty="0" smtClean="0"/>
              <a:t> </a:t>
            </a:r>
            <a:r>
              <a:rPr lang="en-US" sz="2400" dirty="0" err="1" smtClean="0"/>
              <a:t>verkeer</a:t>
            </a:r>
            <a:r>
              <a:rPr lang="en-US" sz="2400" dirty="0" smtClean="0"/>
              <a:t> </a:t>
            </a:r>
            <a:r>
              <a:rPr lang="en-US" sz="2400" dirty="0" err="1" smtClean="0"/>
              <a:t>worden</a:t>
            </a:r>
            <a:r>
              <a:rPr lang="en-US" sz="2400" dirty="0" smtClean="0"/>
              <a:t>. Het </a:t>
            </a:r>
            <a:r>
              <a:rPr lang="en-US" sz="2400" dirty="0" err="1" smtClean="0"/>
              <a:t>recht</a:t>
            </a:r>
            <a:r>
              <a:rPr lang="en-US" sz="2400" dirty="0" smtClean="0"/>
              <a:t> van </a:t>
            </a:r>
            <a:r>
              <a:rPr lang="en-US" sz="2400" dirty="0" err="1" smtClean="0"/>
              <a:t>manier</a:t>
            </a:r>
            <a:r>
              <a:rPr lang="en-US" sz="2400" dirty="0" smtClean="0"/>
              <a:t> is </a:t>
            </a:r>
            <a:r>
              <a:rPr lang="en-US" sz="2400" dirty="0" err="1" smtClean="0"/>
              <a:t>aan</a:t>
            </a:r>
            <a:r>
              <a:rPr lang="en-US" sz="2400" dirty="0" smtClean="0"/>
              <a:t> </a:t>
            </a:r>
            <a:r>
              <a:rPr lang="en-US" sz="2400" dirty="0" err="1" smtClean="0"/>
              <a:t>verkeer</a:t>
            </a:r>
            <a:r>
              <a:rPr lang="en-US" sz="2400" dirty="0" smtClean="0"/>
              <a:t> </a:t>
            </a:r>
            <a:r>
              <a:rPr lang="en-US" sz="2400" dirty="0" err="1" smtClean="0"/>
              <a:t>dat</a:t>
            </a:r>
            <a:r>
              <a:rPr lang="en-US" sz="2400" dirty="0" smtClean="0"/>
              <a:t> </a:t>
            </a:r>
            <a:r>
              <a:rPr lang="en-US" sz="2400" dirty="0" err="1" smtClean="0"/>
              <a:t>uit</a:t>
            </a:r>
            <a:r>
              <a:rPr lang="en-US" sz="2400" dirty="0" smtClean="0"/>
              <a:t> het </a:t>
            </a:r>
            <a:r>
              <a:rPr lang="en-US" sz="2400" dirty="0" err="1" smtClean="0"/>
              <a:t>recht</a:t>
            </a:r>
            <a:r>
              <a:rPr lang="en-US" sz="2400" dirty="0" smtClean="0"/>
              <a:t> </a:t>
            </a:r>
            <a:r>
              <a:rPr lang="en-US" sz="2400" dirty="0" err="1" smtClean="0"/>
              <a:t>komt</a:t>
            </a:r>
            <a:r>
              <a:rPr lang="en-US" sz="2400" dirty="0" smtClean="0"/>
              <a:t> - </a:t>
            </a:r>
            <a:r>
              <a:rPr lang="en-US" sz="2400" dirty="0" err="1" smtClean="0"/>
              <a:t>een</a:t>
            </a:r>
            <a:r>
              <a:rPr lang="en-US" sz="2400" dirty="0" smtClean="0"/>
              <a:t> </a:t>
            </a:r>
            <a:r>
              <a:rPr lang="en-US" sz="2400" dirty="0" err="1" smtClean="0"/>
              <a:t>diamant</a:t>
            </a:r>
            <a:r>
              <a:rPr lang="en-US" sz="2400" dirty="0" smtClean="0"/>
              <a:t> </a:t>
            </a:r>
            <a:r>
              <a:rPr lang="en-US" sz="2400" dirty="0" err="1" smtClean="0"/>
              <a:t>gestalte</a:t>
            </a:r>
            <a:r>
              <a:rPr lang="en-US" sz="2400" dirty="0" smtClean="0"/>
              <a:t> </a:t>
            </a:r>
            <a:r>
              <a:rPr lang="en-US" sz="2400" dirty="0" err="1" smtClean="0"/>
              <a:t>gegeven</a:t>
            </a:r>
            <a:r>
              <a:rPr lang="en-US" sz="2400" dirty="0" smtClean="0"/>
              <a:t> </a:t>
            </a:r>
            <a:r>
              <a:rPr lang="en-US" sz="2400" dirty="0" err="1" smtClean="0"/>
              <a:t>geel</a:t>
            </a:r>
            <a:r>
              <a:rPr lang="en-US" sz="2400" dirty="0" smtClean="0"/>
              <a:t> </a:t>
            </a:r>
            <a:r>
              <a:rPr lang="en-US" sz="2400" dirty="0" err="1" smtClean="0"/>
              <a:t>tekenmiddel</a:t>
            </a:r>
            <a:r>
              <a:rPr lang="en-US" sz="2400" dirty="0" smtClean="0"/>
              <a:t> u </a:t>
            </a:r>
            <a:r>
              <a:rPr lang="en-US" sz="2400" dirty="0" err="1" smtClean="0"/>
              <a:t>juist</a:t>
            </a:r>
            <a:r>
              <a:rPr lang="en-US" sz="2400" dirty="0" smtClean="0"/>
              <a:t> van </a:t>
            </a:r>
            <a:r>
              <a:rPr lang="en-US" sz="2400" dirty="0" err="1" smtClean="0"/>
              <a:t>manier</a:t>
            </a:r>
            <a:r>
              <a:rPr lang="en-US" sz="2400" dirty="0" smtClean="0"/>
              <a:t> </a:t>
            </a:r>
            <a:r>
              <a:rPr lang="en-US" sz="2400" dirty="0" err="1" smtClean="0"/>
              <a:t>hebt</a:t>
            </a:r>
            <a:r>
              <a:rPr lang="en-US" sz="2400" dirty="0" smtClean="0"/>
              <a:t>. (</a:t>
            </a:r>
            <a:r>
              <a:rPr lang="en-US" sz="2400" dirty="0" smtClean="0">
                <a:hlinkClick r:id="rId4"/>
              </a:rPr>
              <a:t>http://babelfish.altavista.com/</a:t>
            </a:r>
            <a:r>
              <a:rPr lang="en-US" sz="2400" dirty="0" smtClean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2934859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>
                <a:solidFill>
                  <a:schemeClr val="tx2"/>
                </a:solidFill>
              </a:rPr>
              <a:t>«Performative </a:t>
            </a:r>
            <a:r>
              <a:rPr lang="nb-NO" dirty="0" err="1" smtClean="0">
                <a:solidFill>
                  <a:schemeClr val="tx2"/>
                </a:solidFill>
              </a:rPr>
              <a:t>competence</a:t>
            </a:r>
            <a:r>
              <a:rPr lang="nb-NO" dirty="0" smtClean="0">
                <a:solidFill>
                  <a:schemeClr val="tx2"/>
                </a:solidFill>
              </a:rPr>
              <a:t>»</a:t>
            </a:r>
            <a:endParaRPr lang="nb-NO" dirty="0">
              <a:solidFill>
                <a:schemeClr val="tx2"/>
              </a:solidFill>
            </a:endParaRPr>
          </a:p>
        </p:txBody>
      </p:sp>
      <p:pic>
        <p:nvPicPr>
          <p:cNvPr id="10137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5907536" cy="3639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92896"/>
            <a:ext cx="5065713" cy="163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660232" y="1939550"/>
            <a:ext cx="21033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 smtClean="0">
                <a:solidFill>
                  <a:schemeClr val="tx2"/>
                </a:solidFill>
              </a:rPr>
              <a:t>«</a:t>
            </a:r>
            <a:r>
              <a:rPr lang="nb-NO" sz="2400" dirty="0" err="1" smtClean="0">
                <a:solidFill>
                  <a:schemeClr val="tx2"/>
                </a:solidFill>
              </a:rPr>
              <a:t>Lingvo</a:t>
            </a:r>
            <a:r>
              <a:rPr lang="nb-NO" sz="2400" dirty="0" smtClean="0">
                <a:solidFill>
                  <a:schemeClr val="tx2"/>
                </a:solidFill>
              </a:rPr>
              <a:t>»</a:t>
            </a:r>
            <a:endParaRPr lang="nb-NO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7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</TotalTime>
  <Words>1004</Words>
  <Application>Microsoft Office PowerPoint</Application>
  <PresentationFormat>On-screen Show (4:3)</PresentationFormat>
  <Paragraphs>152</Paragraphs>
  <Slides>23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Office-tema</vt:lpstr>
      <vt:lpstr>Vurdering i nettverkssamfunnet: utfordringer og muligheter  </vt:lpstr>
      <vt:lpstr>PowerPoint Presentation</vt:lpstr>
      <vt:lpstr>‘21st century skills’ (flere ‘leverandører’)</vt:lpstr>
      <vt:lpstr>PowerPoint Presentation</vt:lpstr>
      <vt:lpstr>Teknologier</vt:lpstr>
      <vt:lpstr>PowerPoint Presentation</vt:lpstr>
      <vt:lpstr>PowerPoint Presentation</vt:lpstr>
      <vt:lpstr>Mismatch oppgaver og ressurser…</vt:lpstr>
      <vt:lpstr>«Performative competence»</vt:lpstr>
      <vt:lpstr>PowerPoint Presentation</vt:lpstr>
      <vt:lpstr>TWEAK</vt:lpstr>
      <vt:lpstr>PowerPoint Presentation</vt:lpstr>
      <vt:lpstr>PowerPoint Presentation</vt:lpstr>
      <vt:lpstr>To nye kriterier</vt:lpstr>
      <vt:lpstr>Nye oppgavetyper</vt:lpstr>
      <vt:lpstr>I praksis: ‘digital eksamen’ ILS</vt:lpstr>
      <vt:lpstr> Lærerutdanningen ved ILS – UV Integrert eksamen: fagdidaktikk og pedagogikk </vt:lpstr>
      <vt:lpstr>Reproduksjon vs Anvende kunnskap</vt:lpstr>
      <vt:lpstr>4 – timers digital hjemmeeksamen</vt:lpstr>
      <vt:lpstr>Hva er din mening om en slik åpen ….</vt:lpstr>
      <vt:lpstr>Integrasjonsformer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Kirsti Lyngvær Engelien</dc:creator>
  <cp:lastModifiedBy>andlund_adm</cp:lastModifiedBy>
  <cp:revision>74</cp:revision>
  <dcterms:created xsi:type="dcterms:W3CDTF">2014-04-24T09:39:01Z</dcterms:created>
  <dcterms:modified xsi:type="dcterms:W3CDTF">2015-01-26T13:11:29Z</dcterms:modified>
</cp:coreProperties>
</file>