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61" r:id="rId3"/>
    <p:sldId id="264" r:id="rId4"/>
    <p:sldId id="270" r:id="rId5"/>
    <p:sldId id="260" r:id="rId6"/>
    <p:sldId id="271" r:id="rId7"/>
    <p:sldId id="272" r:id="rId8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5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324021-53EC-4115-BAB2-368736DD2AE3}" type="datetimeFigureOut">
              <a:rPr lang="nb-NO" smtClean="0"/>
              <a:t>27.01.2015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90F093-FB40-4FC5-8542-F0878BF8C22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576659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nb-NO" altLang="nb-NO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Times New Roman" pitchFamily="-112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imes New Roman" pitchFamily="-112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imes New Roman" pitchFamily="-112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imes New Roman" pitchFamily="-112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imes New Roman" pitchFamily="-11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-11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-11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-11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-112" charset="0"/>
              </a:defRPr>
            </a:lvl9pPr>
          </a:lstStyle>
          <a:p>
            <a:pPr eaLnBrk="1" hangingPunct="1"/>
            <a:fld id="{066A508B-41DC-4C89-A25B-6D0CED8BCBA0}" type="slidenum">
              <a:rPr lang="nb-NO" altLang="nb-NO" sz="1200" smtClean="0"/>
              <a:pPr eaLnBrk="1" hangingPunct="1"/>
              <a:t>2</a:t>
            </a:fld>
            <a:endParaRPr lang="nb-NO" altLang="nb-NO" sz="120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nb-NO" altLang="nb-NO" smtClean="0"/>
              <a:t>Hvorfor poengtere dette skillet? Dette må poengteres fordi uklarhet i det formative aspektet har en sterk tendens til å gli over i summative vurderingsformer!</a:t>
            </a:r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Times New Roman" pitchFamily="-112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imes New Roman" pitchFamily="-112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imes New Roman" pitchFamily="-112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imes New Roman" pitchFamily="-112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imes New Roman" pitchFamily="-11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-11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-11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-11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-112" charset="0"/>
              </a:defRPr>
            </a:lvl9pPr>
          </a:lstStyle>
          <a:p>
            <a:pPr eaLnBrk="1" hangingPunct="1"/>
            <a:fld id="{DA14990C-8E22-4AF7-B725-02ACB39020FD}" type="slidenum">
              <a:rPr lang="nb-NO" altLang="nb-NO" sz="1200" smtClean="0"/>
              <a:pPr eaLnBrk="1" hangingPunct="1"/>
              <a:t>3</a:t>
            </a:fld>
            <a:endParaRPr lang="nb-NO" altLang="nb-NO" sz="120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nb-NO" altLang="nb-NO" smtClean="0"/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Times New Roman" pitchFamily="-112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imes New Roman" pitchFamily="-112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imes New Roman" pitchFamily="-112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imes New Roman" pitchFamily="-112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imes New Roman" pitchFamily="-11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-11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-11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-11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-112" charset="0"/>
              </a:defRPr>
            </a:lvl9pPr>
          </a:lstStyle>
          <a:p>
            <a:pPr eaLnBrk="1" hangingPunct="1"/>
            <a:fld id="{057B01C1-944C-45DA-9507-237A37EC1CAE}" type="slidenum">
              <a:rPr lang="nb-NO" altLang="nb-NO" sz="1200" smtClean="0"/>
              <a:pPr eaLnBrk="1" hangingPunct="1"/>
              <a:t>4</a:t>
            </a:fld>
            <a:endParaRPr lang="nb-NO" altLang="nb-NO" sz="120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nb-NO" altLang="nb-NO" smtClean="0"/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Times New Roman" pitchFamily="-112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imes New Roman" pitchFamily="-112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imes New Roman" pitchFamily="-112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imes New Roman" pitchFamily="-112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imes New Roman" pitchFamily="-11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-11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-11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-11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-112" charset="0"/>
              </a:defRPr>
            </a:lvl9pPr>
          </a:lstStyle>
          <a:p>
            <a:pPr eaLnBrk="1" hangingPunct="1"/>
            <a:fld id="{00E2CC34-D3EA-4231-B446-7745B1EEF222}" type="slidenum">
              <a:rPr lang="nb-NO" altLang="nb-NO" sz="1200" smtClean="0"/>
              <a:pPr eaLnBrk="1" hangingPunct="1"/>
              <a:t>6</a:t>
            </a:fld>
            <a:endParaRPr lang="nb-NO" altLang="nb-NO" sz="120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EFE0C-F401-4126-8B39-FC271DCF6EEA}" type="datetimeFigureOut">
              <a:rPr lang="nb-NO" smtClean="0"/>
              <a:t>27.01.2015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6628F-1401-4B79-8392-3C1FA2B5BF5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337044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EFE0C-F401-4126-8B39-FC271DCF6EEA}" type="datetimeFigureOut">
              <a:rPr lang="nb-NO" smtClean="0"/>
              <a:t>27.01.2015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6628F-1401-4B79-8392-3C1FA2B5BF5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307616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EFE0C-F401-4126-8B39-FC271DCF6EEA}" type="datetimeFigureOut">
              <a:rPr lang="nb-NO" smtClean="0"/>
              <a:t>27.01.2015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6628F-1401-4B79-8392-3C1FA2B5BF5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139917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EFE0C-F401-4126-8B39-FC271DCF6EEA}" type="datetimeFigureOut">
              <a:rPr lang="nb-NO" smtClean="0"/>
              <a:t>27.01.2015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6628F-1401-4B79-8392-3C1FA2B5BF5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211393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EFE0C-F401-4126-8B39-FC271DCF6EEA}" type="datetimeFigureOut">
              <a:rPr lang="nb-NO" smtClean="0"/>
              <a:t>27.01.2015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6628F-1401-4B79-8392-3C1FA2B5BF5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766465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EFE0C-F401-4126-8B39-FC271DCF6EEA}" type="datetimeFigureOut">
              <a:rPr lang="nb-NO" smtClean="0"/>
              <a:t>27.01.2015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6628F-1401-4B79-8392-3C1FA2B5BF5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848963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EFE0C-F401-4126-8B39-FC271DCF6EEA}" type="datetimeFigureOut">
              <a:rPr lang="nb-NO" smtClean="0"/>
              <a:t>27.01.2015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6628F-1401-4B79-8392-3C1FA2B5BF5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267725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EFE0C-F401-4126-8B39-FC271DCF6EEA}" type="datetimeFigureOut">
              <a:rPr lang="nb-NO" smtClean="0"/>
              <a:t>27.01.2015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6628F-1401-4B79-8392-3C1FA2B5BF5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106732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EFE0C-F401-4126-8B39-FC271DCF6EEA}" type="datetimeFigureOut">
              <a:rPr lang="nb-NO" smtClean="0"/>
              <a:t>27.01.2015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6628F-1401-4B79-8392-3C1FA2B5BF5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795392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EFE0C-F401-4126-8B39-FC271DCF6EEA}" type="datetimeFigureOut">
              <a:rPr lang="nb-NO" smtClean="0"/>
              <a:t>27.01.2015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6628F-1401-4B79-8392-3C1FA2B5BF5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405036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EFE0C-F401-4126-8B39-FC271DCF6EEA}" type="datetimeFigureOut">
              <a:rPr lang="nb-NO" smtClean="0"/>
              <a:t>27.01.2015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6628F-1401-4B79-8392-3C1FA2B5BF5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08887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BEFE0C-F401-4126-8B39-FC271DCF6EEA}" type="datetimeFigureOut">
              <a:rPr lang="nb-NO" smtClean="0"/>
              <a:t>27.01.2015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C6628F-1401-4B79-8392-3C1FA2B5BF5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512661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 smtClean="0"/>
              <a:t>Læringsfremmende vurderingsformer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nb-NO" sz="2800" dirty="0" smtClean="0"/>
              <a:t>Thomas de Lange</a:t>
            </a:r>
          </a:p>
          <a:p>
            <a:r>
              <a:rPr lang="nb-NO" sz="2800" dirty="0" smtClean="0"/>
              <a:t>Fagområde for universitetspedagogikk</a:t>
            </a:r>
          </a:p>
          <a:p>
            <a:r>
              <a:rPr lang="nb-NO" sz="2800" b="1" dirty="0" smtClean="0"/>
              <a:t>Institutt for pedagogikk</a:t>
            </a:r>
            <a:endParaRPr lang="nb-NO" sz="2800" b="1" dirty="0"/>
          </a:p>
        </p:txBody>
      </p:sp>
    </p:spTree>
    <p:extLst>
      <p:ext uri="{BB962C8B-B14F-4D97-AF65-F5344CB8AC3E}">
        <p14:creationId xmlns:p14="http://schemas.microsoft.com/office/powerpoint/2010/main" val="898290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altLang="nb-NO" sz="3600" smtClean="0"/>
              <a:t>Hovedformer for individvurdering: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nb-NO" altLang="nb-NO" dirty="0" smtClean="0">
                <a:solidFill>
                  <a:schemeClr val="tx2"/>
                </a:solidFill>
              </a:rPr>
              <a:t>Summativ: Avsluttende, kontrollerende vurdering </a:t>
            </a:r>
            <a:r>
              <a:rPr lang="nb-NO" altLang="nb-NO" b="1" dirty="0" smtClean="0">
                <a:solidFill>
                  <a:schemeClr val="tx2"/>
                </a:solidFill>
              </a:rPr>
              <a:t>(eksamen)</a:t>
            </a:r>
            <a:r>
              <a:rPr lang="nb-NO" altLang="nb-NO" dirty="0" smtClean="0">
                <a:solidFill>
                  <a:schemeClr val="tx2"/>
                </a:solidFill>
              </a:rPr>
              <a:t> </a:t>
            </a:r>
            <a:r>
              <a:rPr lang="nb-NO" altLang="nb-NO" dirty="0" err="1" smtClean="0">
                <a:solidFill>
                  <a:schemeClr val="tx2"/>
                </a:solidFill>
              </a:rPr>
              <a:t>mtp</a:t>
            </a:r>
            <a:r>
              <a:rPr lang="nb-NO" altLang="nb-NO" dirty="0" smtClean="0">
                <a:solidFill>
                  <a:schemeClr val="tx2"/>
                </a:solidFill>
              </a:rPr>
              <a:t> </a:t>
            </a:r>
            <a:r>
              <a:rPr lang="nb-NO" altLang="nb-NO" i="1" dirty="0" smtClean="0">
                <a:solidFill>
                  <a:schemeClr val="tx2"/>
                </a:solidFill>
              </a:rPr>
              <a:t>godkjenning</a:t>
            </a:r>
            <a:r>
              <a:rPr lang="nb-NO" altLang="nb-NO" dirty="0" smtClean="0">
                <a:solidFill>
                  <a:schemeClr val="tx2"/>
                </a:solidFill>
              </a:rPr>
              <a:t>, </a:t>
            </a:r>
            <a:r>
              <a:rPr lang="nb-NO" altLang="nb-NO" i="1" dirty="0" smtClean="0">
                <a:solidFill>
                  <a:schemeClr val="tx2"/>
                </a:solidFill>
              </a:rPr>
              <a:t>sertifisering</a:t>
            </a:r>
            <a:r>
              <a:rPr lang="nb-NO" altLang="nb-NO" dirty="0" smtClean="0">
                <a:solidFill>
                  <a:schemeClr val="tx2"/>
                </a:solidFill>
              </a:rPr>
              <a:t>, ev også </a:t>
            </a:r>
            <a:r>
              <a:rPr lang="nb-NO" altLang="nb-NO" i="1" dirty="0" smtClean="0">
                <a:solidFill>
                  <a:schemeClr val="tx2"/>
                </a:solidFill>
              </a:rPr>
              <a:t>rangering</a:t>
            </a:r>
            <a:br>
              <a:rPr lang="nb-NO" altLang="nb-NO" i="1" dirty="0" smtClean="0">
                <a:solidFill>
                  <a:schemeClr val="tx2"/>
                </a:solidFill>
              </a:rPr>
            </a:br>
            <a:endParaRPr lang="nb-NO" altLang="nb-NO" i="1" dirty="0" smtClean="0">
              <a:solidFill>
                <a:schemeClr val="tx2"/>
              </a:solidFill>
            </a:endParaRPr>
          </a:p>
          <a:p>
            <a:pPr eaLnBrk="1" hangingPunct="1"/>
            <a:r>
              <a:rPr lang="nb-NO" altLang="nb-NO" dirty="0" smtClean="0">
                <a:solidFill>
                  <a:schemeClr val="tx2"/>
                </a:solidFill>
              </a:rPr>
              <a:t>Formativ: Intervensjon i læringsprosessen </a:t>
            </a:r>
            <a:r>
              <a:rPr lang="nb-NO" altLang="nb-NO" b="1" dirty="0" smtClean="0">
                <a:solidFill>
                  <a:schemeClr val="tx2"/>
                </a:solidFill>
              </a:rPr>
              <a:t>(’feedback’) </a:t>
            </a:r>
            <a:r>
              <a:rPr lang="nb-NO" altLang="nb-NO" dirty="0" err="1" smtClean="0">
                <a:solidFill>
                  <a:schemeClr val="tx2"/>
                </a:solidFill>
              </a:rPr>
              <a:t>mtp</a:t>
            </a:r>
            <a:r>
              <a:rPr lang="nb-NO" altLang="nb-NO" dirty="0" smtClean="0">
                <a:solidFill>
                  <a:schemeClr val="tx2"/>
                </a:solidFill>
              </a:rPr>
              <a:t> </a:t>
            </a:r>
            <a:r>
              <a:rPr lang="nb-NO" altLang="nb-NO" dirty="0" smtClean="0">
                <a:solidFill>
                  <a:schemeClr val="tx2"/>
                </a:solidFill>
              </a:rPr>
              <a:t>kunnskaps</a:t>
            </a:r>
            <a:r>
              <a:rPr lang="nb-NO" altLang="nb-NO" i="1" dirty="0" smtClean="0">
                <a:solidFill>
                  <a:schemeClr val="tx2"/>
                </a:solidFill>
              </a:rPr>
              <a:t>utvikling</a:t>
            </a:r>
          </a:p>
          <a:p>
            <a:pPr eaLnBrk="1" hangingPunct="1"/>
            <a:endParaRPr lang="nb-NO" altLang="nb-NO" i="1" dirty="0">
              <a:solidFill>
                <a:schemeClr val="tx2"/>
              </a:solidFill>
            </a:endParaRPr>
          </a:p>
          <a:p>
            <a:pPr marL="0" indent="0" eaLnBrk="1" hangingPunct="1">
              <a:buNone/>
            </a:pPr>
            <a:r>
              <a:rPr lang="nb-NO" altLang="nb-NO" sz="1600" dirty="0" smtClean="0"/>
              <a:t>							(Bertheussen 2014)							</a:t>
            </a:r>
            <a:endParaRPr lang="nb-NO" altLang="nb-NO" sz="1600" dirty="0" smtClean="0"/>
          </a:p>
        </p:txBody>
      </p:sp>
    </p:spTree>
    <p:extLst>
      <p:ext uri="{BB962C8B-B14F-4D97-AF65-F5344CB8AC3E}">
        <p14:creationId xmlns:p14="http://schemas.microsoft.com/office/powerpoint/2010/main" val="2131274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/>
          <a:lstStyle/>
          <a:p>
            <a:r>
              <a:rPr lang="nb-NO" altLang="nb-NO" sz="4000" dirty="0"/>
              <a:t>S</a:t>
            </a:r>
            <a:r>
              <a:rPr lang="nb-NO" altLang="nb-NO" sz="4000" dirty="0" smtClean="0"/>
              <a:t>entral skille</a:t>
            </a:r>
            <a:endParaRPr lang="nb-NO" altLang="nb-NO" sz="40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525963"/>
          </a:xfrm>
        </p:spPr>
        <p:txBody>
          <a:bodyPr>
            <a:normAutofit/>
          </a:bodyPr>
          <a:lstStyle/>
          <a:p>
            <a:pPr marL="0" indent="0">
              <a:buFont typeface="Arial" charset="0"/>
              <a:buNone/>
              <a:defRPr/>
            </a:pPr>
            <a:r>
              <a:rPr lang="nb-NO" dirty="0" smtClean="0">
                <a:solidFill>
                  <a:srgbClr val="FF0000"/>
                </a:solidFill>
              </a:rPr>
              <a:t>Vurdering </a:t>
            </a:r>
            <a:r>
              <a:rPr lang="nb-NO" dirty="0" smtClean="0">
                <a:solidFill>
                  <a:srgbClr val="FF0000"/>
                </a:solidFill>
              </a:rPr>
              <a:t>AV læring (</a:t>
            </a:r>
            <a:r>
              <a:rPr lang="nb-NO" dirty="0" smtClean="0">
                <a:solidFill>
                  <a:srgbClr val="FF0000"/>
                </a:solidFill>
              </a:rPr>
              <a:t>summativ kontroll): </a:t>
            </a:r>
            <a:endParaRPr lang="nb-NO" dirty="0" smtClean="0">
              <a:solidFill>
                <a:srgbClr val="FF0000"/>
              </a:solidFill>
            </a:endParaRPr>
          </a:p>
          <a:p>
            <a:pPr marL="0" indent="0">
              <a:buNone/>
              <a:defRPr/>
            </a:pPr>
            <a:r>
              <a:rPr lang="nb-NO" dirty="0" smtClean="0">
                <a:solidFill>
                  <a:schemeClr val="accent1"/>
                </a:solidFill>
              </a:rPr>
              <a:t>hvor mye har studenten tilegnet/lært ved et gitt tidspunkt</a:t>
            </a:r>
          </a:p>
          <a:p>
            <a:pPr>
              <a:defRPr/>
            </a:pPr>
            <a:endParaRPr lang="nb-NO" dirty="0"/>
          </a:p>
          <a:p>
            <a:pPr marL="0" indent="0">
              <a:buFont typeface="Arial" charset="0"/>
              <a:buNone/>
              <a:defRPr/>
            </a:pPr>
            <a:r>
              <a:rPr lang="nb-NO" dirty="0" smtClean="0">
                <a:solidFill>
                  <a:srgbClr val="FF0000"/>
                </a:solidFill>
              </a:rPr>
              <a:t>Vurdering </a:t>
            </a:r>
            <a:r>
              <a:rPr lang="nb-NO" dirty="0" smtClean="0">
                <a:solidFill>
                  <a:srgbClr val="FF0000"/>
                </a:solidFill>
              </a:rPr>
              <a:t>FOR læring (</a:t>
            </a:r>
            <a:r>
              <a:rPr lang="nb-NO" dirty="0" smtClean="0">
                <a:solidFill>
                  <a:srgbClr val="FF0000"/>
                </a:solidFill>
              </a:rPr>
              <a:t>formativ feedback): </a:t>
            </a:r>
            <a:endParaRPr lang="nb-NO" dirty="0" smtClean="0">
              <a:solidFill>
                <a:srgbClr val="FF0000"/>
              </a:solidFill>
            </a:endParaRPr>
          </a:p>
          <a:p>
            <a:pPr marL="0" indent="0">
              <a:buNone/>
              <a:defRPr/>
            </a:pPr>
            <a:r>
              <a:rPr lang="nb-NO" dirty="0" smtClean="0">
                <a:solidFill>
                  <a:schemeClr val="accent1"/>
                </a:solidFill>
              </a:rPr>
              <a:t>Hvordan kan vurdering brukes til å støtte/underbygge </a:t>
            </a:r>
            <a:r>
              <a:rPr lang="nb-NO" dirty="0" smtClean="0">
                <a:solidFill>
                  <a:schemeClr val="accent1"/>
                </a:solidFill>
              </a:rPr>
              <a:t>læringsprosessen</a:t>
            </a:r>
            <a:endParaRPr lang="nb-NO" dirty="0" smtClean="0">
              <a:solidFill>
                <a:schemeClr val="accent1"/>
              </a:solidFill>
            </a:endParaRPr>
          </a:p>
          <a:p>
            <a:pPr marL="0" indent="0">
              <a:buNone/>
              <a:defRPr/>
            </a:pPr>
            <a:r>
              <a:rPr lang="nb-NO" altLang="nb-NO" dirty="0" smtClean="0"/>
              <a:t>							  </a:t>
            </a:r>
            <a:r>
              <a:rPr lang="nb-NO" altLang="nb-NO" sz="1600" dirty="0" smtClean="0"/>
              <a:t>(</a:t>
            </a:r>
            <a:r>
              <a:rPr lang="nb-NO" altLang="nb-NO" sz="1600" dirty="0"/>
              <a:t>Pettersen 2006)</a:t>
            </a:r>
          </a:p>
          <a:p>
            <a:pPr marL="0" indent="0">
              <a:buNone/>
              <a:defRPr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804608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 altLang="nb-NO" smtClean="0"/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Font typeface="Arial" charset="0"/>
              <a:buNone/>
            </a:pPr>
            <a:r>
              <a:rPr lang="en-US" altLang="nb-NO" dirty="0" smtClean="0">
                <a:solidFill>
                  <a:schemeClr val="tx2"/>
                </a:solidFill>
              </a:rPr>
              <a:t>Feedback is the central function of formative assessment. It typically involves a focus on the detailed content of what is being learnt,</a:t>
            </a:r>
            <a:r>
              <a:rPr lang="en-US" altLang="nb-NO" baseline="30000" dirty="0" smtClean="0">
                <a:solidFill>
                  <a:schemeClr val="tx2"/>
                </a:solidFill>
              </a:rPr>
              <a:t> </a:t>
            </a:r>
            <a:r>
              <a:rPr lang="en-US" altLang="nb-NO" dirty="0" smtClean="0">
                <a:solidFill>
                  <a:schemeClr val="tx2"/>
                </a:solidFill>
              </a:rPr>
              <a:t>rather than simply a test score or other measurement of how far a student is falling short of the expected standard. </a:t>
            </a:r>
          </a:p>
          <a:p>
            <a:pPr marL="0" indent="0">
              <a:buFont typeface="Arial" charset="0"/>
              <a:buNone/>
            </a:pPr>
            <a:r>
              <a:rPr lang="en-US" altLang="nb-NO" dirty="0" smtClean="0"/>
              <a:t>					</a:t>
            </a:r>
          </a:p>
          <a:p>
            <a:pPr marL="0" indent="0">
              <a:buFont typeface="Arial" charset="0"/>
              <a:buNone/>
            </a:pPr>
            <a:r>
              <a:rPr lang="en-US" altLang="nb-NO" sz="2000" dirty="0" smtClean="0"/>
              <a:t>				</a:t>
            </a:r>
            <a:r>
              <a:rPr lang="en-US" altLang="nb-NO" sz="2000" dirty="0" smtClean="0">
                <a:solidFill>
                  <a:schemeClr val="tx2"/>
                </a:solidFill>
              </a:rPr>
              <a:t>           </a:t>
            </a:r>
            <a:r>
              <a:rPr lang="en-US" altLang="nb-NO" sz="2000" dirty="0" smtClean="0">
                <a:solidFill>
                  <a:schemeClr val="tx2"/>
                </a:solidFill>
              </a:rPr>
              <a:t>                    </a:t>
            </a:r>
            <a:r>
              <a:rPr lang="en-US" altLang="nb-NO" sz="1600" dirty="0" smtClean="0">
                <a:solidFill>
                  <a:schemeClr val="tx2"/>
                </a:solidFill>
              </a:rPr>
              <a:t>(</a:t>
            </a:r>
            <a:r>
              <a:rPr lang="en-US" altLang="nb-NO" sz="1600" dirty="0" err="1" smtClean="0">
                <a:solidFill>
                  <a:schemeClr val="tx2"/>
                </a:solidFill>
              </a:rPr>
              <a:t>Nicol</a:t>
            </a:r>
            <a:r>
              <a:rPr lang="en-US" altLang="nb-NO" sz="1600" dirty="0" smtClean="0">
                <a:solidFill>
                  <a:schemeClr val="tx2"/>
                </a:solidFill>
              </a:rPr>
              <a:t> &amp; </a:t>
            </a:r>
            <a:r>
              <a:rPr lang="en-US" altLang="nb-NO" sz="1600" dirty="0" smtClean="0">
                <a:solidFill>
                  <a:schemeClr val="tx2"/>
                </a:solidFill>
              </a:rPr>
              <a:t>Macfarlane-Dick 2006)</a:t>
            </a:r>
            <a:endParaRPr lang="nb-NO" altLang="nb-NO" sz="1600" dirty="0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8149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/>
          <a:lstStyle/>
          <a:p>
            <a:r>
              <a:rPr lang="nb-NO" dirty="0" smtClean="0"/>
              <a:t>MCQ ved odontologi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95536" y="1340768"/>
            <a:ext cx="8229600" cy="4525963"/>
          </a:xfrm>
          <a:ln>
            <a:solidFill>
              <a:schemeClr val="bg1"/>
            </a:solidFill>
          </a:ln>
        </p:spPr>
        <p:txBody>
          <a:bodyPr>
            <a:normAutofit fontScale="92500" lnSpcReduction="10000"/>
          </a:bodyPr>
          <a:lstStyle/>
          <a:p>
            <a:r>
              <a:rPr lang="nb-NO" dirty="0" smtClean="0">
                <a:solidFill>
                  <a:schemeClr val="tx2"/>
                </a:solidFill>
              </a:rPr>
              <a:t>Feedback </a:t>
            </a:r>
          </a:p>
          <a:p>
            <a:pPr lvl="1"/>
            <a:r>
              <a:rPr lang="nb-NO" dirty="0" smtClean="0">
                <a:solidFill>
                  <a:schemeClr val="tx2"/>
                </a:solidFill>
              </a:rPr>
              <a:t>Innlevering over tid</a:t>
            </a:r>
          </a:p>
          <a:p>
            <a:pPr lvl="1"/>
            <a:r>
              <a:rPr lang="nb-NO" dirty="0" smtClean="0">
                <a:solidFill>
                  <a:schemeClr val="tx2"/>
                </a:solidFill>
              </a:rPr>
              <a:t>Flere sjanser med tidsopphold (kunnskapsinnhenting)</a:t>
            </a:r>
          </a:p>
          <a:p>
            <a:pPr lvl="1"/>
            <a:r>
              <a:rPr lang="nb-NO" dirty="0" smtClean="0">
                <a:solidFill>
                  <a:schemeClr val="tx2"/>
                </a:solidFill>
              </a:rPr>
              <a:t>Tilbakemelding på eget kunnskapsnivå</a:t>
            </a:r>
          </a:p>
          <a:p>
            <a:pPr lvl="1"/>
            <a:r>
              <a:rPr lang="nb-NO" dirty="0" smtClean="0">
                <a:solidFill>
                  <a:schemeClr val="tx2"/>
                </a:solidFill>
              </a:rPr>
              <a:t>Repetisjon </a:t>
            </a:r>
          </a:p>
          <a:p>
            <a:endParaRPr lang="nb-NO" dirty="0" smtClean="0"/>
          </a:p>
          <a:p>
            <a:r>
              <a:rPr lang="nb-NO" dirty="0" smtClean="0">
                <a:solidFill>
                  <a:schemeClr val="tx2"/>
                </a:solidFill>
              </a:rPr>
              <a:t>Kontroll</a:t>
            </a:r>
          </a:p>
          <a:p>
            <a:pPr lvl="1"/>
            <a:r>
              <a:rPr lang="nb-NO" dirty="0" smtClean="0">
                <a:solidFill>
                  <a:schemeClr val="tx2"/>
                </a:solidFill>
              </a:rPr>
              <a:t>Studenten må over en terskel (kunnskapsnivå)</a:t>
            </a:r>
          </a:p>
          <a:p>
            <a:pPr lvl="1"/>
            <a:r>
              <a:rPr lang="nb-NO" dirty="0" smtClean="0">
                <a:solidFill>
                  <a:schemeClr val="tx2"/>
                </a:solidFill>
              </a:rPr>
              <a:t>Kobling mellom vurdering og undervisning (hvor godt treffer vi studentene?)</a:t>
            </a:r>
          </a:p>
          <a:p>
            <a:pPr lvl="1"/>
            <a:endParaRPr lang="nb-NO" dirty="0" smtClean="0"/>
          </a:p>
          <a:p>
            <a:pPr lvl="1"/>
            <a:endParaRPr lang="nb-NO" dirty="0" smtClean="0"/>
          </a:p>
        </p:txBody>
      </p:sp>
    </p:spTree>
    <p:extLst>
      <p:ext uri="{BB962C8B-B14F-4D97-AF65-F5344CB8AC3E}">
        <p14:creationId xmlns:p14="http://schemas.microsoft.com/office/powerpoint/2010/main" val="3202596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nb-NO" smtClean="0"/>
              <a:t>Good feedback practice:</a:t>
            </a:r>
            <a:endParaRPr lang="nb-NO" altLang="nb-NO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r>
              <a:rPr lang="en-US" sz="2400" dirty="0" smtClean="0">
                <a:solidFill>
                  <a:schemeClr val="tx2"/>
                </a:solidFill>
              </a:rPr>
              <a:t>Clarifies what good performance is (goals, criteria, expected standards);</a:t>
            </a:r>
          </a:p>
          <a:p>
            <a:pPr>
              <a:defRPr/>
            </a:pPr>
            <a:r>
              <a:rPr lang="en-US" sz="2400" dirty="0">
                <a:solidFill>
                  <a:schemeClr val="tx2"/>
                </a:solidFill>
              </a:rPr>
              <a:t>F</a:t>
            </a:r>
            <a:r>
              <a:rPr lang="en-US" sz="2400" dirty="0" smtClean="0">
                <a:solidFill>
                  <a:schemeClr val="tx2"/>
                </a:solidFill>
              </a:rPr>
              <a:t>acilitates the development of self-assessment in learning;</a:t>
            </a:r>
          </a:p>
          <a:p>
            <a:pPr>
              <a:defRPr/>
            </a:pPr>
            <a:r>
              <a:rPr lang="en-US" sz="2400" dirty="0">
                <a:solidFill>
                  <a:schemeClr val="tx2"/>
                </a:solidFill>
              </a:rPr>
              <a:t>P</a:t>
            </a:r>
            <a:r>
              <a:rPr lang="en-US" sz="2400" dirty="0" smtClean="0">
                <a:solidFill>
                  <a:schemeClr val="tx2"/>
                </a:solidFill>
              </a:rPr>
              <a:t>rovides high quality information to students about their learning;</a:t>
            </a:r>
          </a:p>
          <a:p>
            <a:pPr>
              <a:defRPr/>
            </a:pPr>
            <a:r>
              <a:rPr lang="en-US" sz="2400" dirty="0">
                <a:solidFill>
                  <a:schemeClr val="tx2"/>
                </a:solidFill>
              </a:rPr>
              <a:t>E</a:t>
            </a:r>
            <a:r>
              <a:rPr lang="en-US" sz="2400" dirty="0" smtClean="0">
                <a:solidFill>
                  <a:schemeClr val="tx2"/>
                </a:solidFill>
              </a:rPr>
              <a:t>ncourages teacher and peer dialogue around learning;</a:t>
            </a:r>
          </a:p>
          <a:p>
            <a:pPr>
              <a:defRPr/>
            </a:pPr>
            <a:r>
              <a:rPr lang="en-US" sz="2400" dirty="0">
                <a:solidFill>
                  <a:schemeClr val="tx2"/>
                </a:solidFill>
              </a:rPr>
              <a:t>P</a:t>
            </a:r>
            <a:r>
              <a:rPr lang="en-US" sz="2400" dirty="0" smtClean="0">
                <a:solidFill>
                  <a:schemeClr val="tx2"/>
                </a:solidFill>
              </a:rPr>
              <a:t>rovides opportunities to close the gap between current and desired performance;</a:t>
            </a:r>
          </a:p>
          <a:p>
            <a:pPr>
              <a:defRPr/>
            </a:pPr>
            <a:r>
              <a:rPr lang="en-US" sz="2400" dirty="0">
                <a:solidFill>
                  <a:schemeClr val="tx2"/>
                </a:solidFill>
              </a:rPr>
              <a:t>P</a:t>
            </a:r>
            <a:r>
              <a:rPr lang="en-US" sz="2400" dirty="0" smtClean="0">
                <a:solidFill>
                  <a:schemeClr val="tx2"/>
                </a:solidFill>
              </a:rPr>
              <a:t>rovides information to teachers that can be used to help shape teaching</a:t>
            </a:r>
            <a:endParaRPr lang="nb-NO" dirty="0" smtClean="0"/>
          </a:p>
          <a:p>
            <a:pPr marL="0" indent="0">
              <a:buFont typeface="Arial" charset="0"/>
              <a:buNone/>
              <a:defRPr/>
            </a:pPr>
            <a:r>
              <a:rPr lang="nb-NO" sz="2400" dirty="0">
                <a:solidFill>
                  <a:schemeClr val="tx2"/>
                </a:solidFill>
              </a:rPr>
              <a:t>	</a:t>
            </a:r>
            <a:r>
              <a:rPr lang="nb-NO" sz="2400" dirty="0" smtClean="0">
                <a:solidFill>
                  <a:schemeClr val="tx2"/>
                </a:solidFill>
              </a:rPr>
              <a:t>			</a:t>
            </a:r>
            <a:r>
              <a:rPr lang="nb-NO" sz="2400" dirty="0">
                <a:solidFill>
                  <a:schemeClr val="tx2"/>
                </a:solidFill>
              </a:rPr>
              <a:t> </a:t>
            </a:r>
            <a:r>
              <a:rPr lang="nb-NO" sz="2400" dirty="0" smtClean="0">
                <a:solidFill>
                  <a:schemeClr val="tx2"/>
                </a:solidFill>
              </a:rPr>
              <a:t>          </a:t>
            </a:r>
            <a:r>
              <a:rPr lang="nb-NO" sz="2400" dirty="0" smtClean="0">
                <a:solidFill>
                  <a:schemeClr val="tx2"/>
                </a:solidFill>
              </a:rPr>
              <a:t>                                      </a:t>
            </a:r>
            <a:r>
              <a:rPr lang="en-US" sz="1600" dirty="0" smtClean="0">
                <a:solidFill>
                  <a:schemeClr val="tx2"/>
                </a:solidFill>
              </a:rPr>
              <a:t>(</a:t>
            </a:r>
            <a:r>
              <a:rPr lang="en-US" sz="1600" dirty="0" err="1" smtClean="0">
                <a:solidFill>
                  <a:schemeClr val="tx2"/>
                </a:solidFill>
              </a:rPr>
              <a:t>Nicol</a:t>
            </a:r>
            <a:r>
              <a:rPr lang="en-US" sz="1600" dirty="0" smtClean="0">
                <a:solidFill>
                  <a:schemeClr val="tx2"/>
                </a:solidFill>
              </a:rPr>
              <a:t> 2009)</a:t>
            </a:r>
            <a:endParaRPr lang="nb-NO" sz="1600" dirty="0" smtClean="0">
              <a:solidFill>
                <a:schemeClr val="tx2"/>
              </a:solidFill>
            </a:endParaRPr>
          </a:p>
          <a:p>
            <a:pPr marL="0" indent="0">
              <a:buFont typeface="Arial" charset="0"/>
              <a:buNone/>
              <a:defRPr/>
            </a:pPr>
            <a:endParaRPr lang="en-US" sz="2400" dirty="0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5771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2000" dirty="0" smtClean="0"/>
              <a:t>Litteratur</a:t>
            </a:r>
            <a:endParaRPr lang="nb-NO" sz="2000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b-NO" sz="1600" dirty="0" smtClean="0"/>
              <a:t>Bertheussen, B.A. (2014). Automatisk </a:t>
            </a:r>
            <a:r>
              <a:rPr lang="nb-NO" sz="1600" dirty="0"/>
              <a:t>formativ </a:t>
            </a:r>
            <a:r>
              <a:rPr lang="nb-NO" sz="1600" dirty="0" smtClean="0"/>
              <a:t>feedback kan </a:t>
            </a:r>
            <a:r>
              <a:rPr lang="nb-NO" sz="1600" dirty="0"/>
              <a:t>gi god motivasjon og </a:t>
            </a:r>
            <a:r>
              <a:rPr lang="nb-NO" sz="1600" dirty="0" smtClean="0"/>
              <a:t>læring</a:t>
            </a:r>
          </a:p>
          <a:p>
            <a:pPr marL="0" indent="0">
              <a:buNone/>
            </a:pPr>
            <a:r>
              <a:rPr lang="nb-NO" sz="1600" dirty="0"/>
              <a:t>	</a:t>
            </a:r>
            <a:r>
              <a:rPr lang="nb-NO" sz="1600" dirty="0" smtClean="0"/>
              <a:t>Implementering </a:t>
            </a:r>
            <a:r>
              <a:rPr lang="nb-NO" sz="1600" dirty="0"/>
              <a:t>av </a:t>
            </a:r>
            <a:r>
              <a:rPr lang="nb-NO" sz="1600" dirty="0" smtClean="0"/>
              <a:t>god tilbakemeldingspraksis </a:t>
            </a:r>
            <a:r>
              <a:rPr lang="nb-NO" sz="1600" dirty="0"/>
              <a:t>i </a:t>
            </a:r>
            <a:r>
              <a:rPr lang="nb-NO" sz="1600" dirty="0" smtClean="0"/>
              <a:t>interaktive regnearkoppgaver.</a:t>
            </a:r>
          </a:p>
          <a:p>
            <a:pPr marL="0" indent="0">
              <a:buNone/>
            </a:pPr>
            <a:r>
              <a:rPr lang="nb-NO" sz="1600" dirty="0"/>
              <a:t>	</a:t>
            </a:r>
            <a:r>
              <a:rPr lang="nb-NO" sz="1600" dirty="0" smtClean="0"/>
              <a:t>UNIPED. 37(4), 57-72.</a:t>
            </a:r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r>
              <a:rPr lang="en-US" sz="1600" dirty="0" err="1" smtClean="0"/>
              <a:t>Nicol</a:t>
            </a:r>
            <a:r>
              <a:rPr lang="en-US" sz="1600" dirty="0" smtClean="0"/>
              <a:t>, D. &amp; Macfarlane-Dick, D. (2006). Formative assessment and self-regulated learning:</a:t>
            </a:r>
          </a:p>
          <a:p>
            <a:pPr marL="0" indent="0">
              <a:buNone/>
            </a:pPr>
            <a:r>
              <a:rPr lang="en-US" sz="1600" dirty="0"/>
              <a:t>	</a:t>
            </a:r>
            <a:r>
              <a:rPr lang="en-US" sz="1600" dirty="0" smtClean="0"/>
              <a:t>A model and seven principles of good feedback practice. </a:t>
            </a:r>
            <a:r>
              <a:rPr lang="en-US" sz="1600" i="1" dirty="0" smtClean="0"/>
              <a:t>Studies in Higher Education</a:t>
            </a:r>
            <a:r>
              <a:rPr lang="en-US" sz="1600" dirty="0" smtClean="0"/>
              <a:t>.</a:t>
            </a:r>
          </a:p>
          <a:p>
            <a:pPr marL="0" indent="0">
              <a:buNone/>
            </a:pPr>
            <a:r>
              <a:rPr lang="en-US" sz="1600" i="1" dirty="0"/>
              <a:t>	</a:t>
            </a:r>
            <a:r>
              <a:rPr lang="en-US" sz="1600" i="1" dirty="0" smtClean="0"/>
              <a:t>31</a:t>
            </a:r>
            <a:r>
              <a:rPr lang="en-US" sz="1600" dirty="0" smtClean="0"/>
              <a:t>(2), 199-218</a:t>
            </a:r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r>
              <a:rPr lang="nb-NO" sz="1600" dirty="0" smtClean="0"/>
              <a:t>Nicole, D. (2009). Assessment </a:t>
            </a:r>
            <a:r>
              <a:rPr lang="nb-NO" sz="1600" dirty="0"/>
              <a:t>for </a:t>
            </a:r>
            <a:r>
              <a:rPr lang="nb-NO" sz="1600" dirty="0" err="1"/>
              <a:t>learner</a:t>
            </a:r>
            <a:r>
              <a:rPr lang="nb-NO" sz="1600" dirty="0"/>
              <a:t> </a:t>
            </a:r>
            <a:r>
              <a:rPr lang="nb-NO" sz="1600" dirty="0" err="1" smtClean="0"/>
              <a:t>self‐regulation</a:t>
            </a:r>
            <a:r>
              <a:rPr lang="nb-NO" sz="1600" dirty="0" smtClean="0"/>
              <a:t>: e</a:t>
            </a:r>
            <a:r>
              <a:rPr lang="en-US" sz="1600" dirty="0" err="1" smtClean="0"/>
              <a:t>nhancing</a:t>
            </a:r>
            <a:r>
              <a:rPr lang="en-US" sz="1600" dirty="0" smtClean="0"/>
              <a:t> </a:t>
            </a:r>
            <a:r>
              <a:rPr lang="en-US" sz="1600" dirty="0"/>
              <a:t>achievement in the </a:t>
            </a:r>
            <a:r>
              <a:rPr lang="en-US" sz="1600" dirty="0" smtClean="0"/>
              <a:t>first</a:t>
            </a:r>
          </a:p>
          <a:p>
            <a:pPr marL="0" indent="0">
              <a:buNone/>
            </a:pPr>
            <a:r>
              <a:rPr lang="en-US" sz="1600" dirty="0"/>
              <a:t>	</a:t>
            </a:r>
            <a:r>
              <a:rPr lang="nb-NO" sz="1600" dirty="0" err="1" smtClean="0"/>
              <a:t>year</a:t>
            </a:r>
            <a:r>
              <a:rPr lang="nb-NO" sz="1600" dirty="0" smtClean="0"/>
              <a:t> </a:t>
            </a:r>
            <a:r>
              <a:rPr lang="nb-NO" sz="1600" dirty="0" err="1"/>
              <a:t>using</a:t>
            </a:r>
            <a:r>
              <a:rPr lang="nb-NO" sz="1600" dirty="0"/>
              <a:t> learning </a:t>
            </a:r>
            <a:r>
              <a:rPr lang="nb-NO" sz="1600" dirty="0" err="1" smtClean="0"/>
              <a:t>technologies</a:t>
            </a:r>
            <a:r>
              <a:rPr lang="nb-NO" sz="1600" dirty="0" smtClean="0"/>
              <a:t>. </a:t>
            </a:r>
            <a:r>
              <a:rPr lang="nb-NO" sz="1600" i="1" dirty="0"/>
              <a:t>Assessment &amp; Evaluation in </a:t>
            </a:r>
            <a:r>
              <a:rPr lang="nb-NO" sz="1600" i="1" dirty="0" smtClean="0"/>
              <a:t>Higher Education, </a:t>
            </a:r>
            <a:r>
              <a:rPr lang="pt-BR" sz="1600" dirty="0" smtClean="0"/>
              <a:t>34(3),</a:t>
            </a:r>
          </a:p>
          <a:p>
            <a:pPr marL="0" indent="0">
              <a:buNone/>
            </a:pPr>
            <a:r>
              <a:rPr lang="pt-BR" sz="1600" dirty="0"/>
              <a:t>	</a:t>
            </a:r>
            <a:r>
              <a:rPr lang="pt-BR" sz="1600" dirty="0" smtClean="0"/>
              <a:t>335–352</a:t>
            </a:r>
          </a:p>
          <a:p>
            <a:pPr marL="0" indent="0">
              <a:buNone/>
            </a:pPr>
            <a:endParaRPr lang="pt-BR" sz="1600" dirty="0"/>
          </a:p>
          <a:p>
            <a:pPr marL="0" indent="0">
              <a:buNone/>
            </a:pPr>
            <a:r>
              <a:rPr lang="pt-BR" sz="1600" dirty="0" smtClean="0"/>
              <a:t>Pettersen, R.C. (2006). </a:t>
            </a:r>
            <a:r>
              <a:rPr lang="pt-BR" sz="1600" dirty="0" err="1" smtClean="0"/>
              <a:t>Kvalitetslæring</a:t>
            </a:r>
            <a:r>
              <a:rPr lang="pt-BR" sz="1600" dirty="0" smtClean="0"/>
              <a:t> i Høgere </a:t>
            </a:r>
            <a:r>
              <a:rPr lang="pt-BR" sz="1600" dirty="0" err="1" smtClean="0"/>
              <a:t>utdanning</a:t>
            </a:r>
            <a:r>
              <a:rPr lang="pt-BR" sz="1600" dirty="0" smtClean="0"/>
              <a:t>. </a:t>
            </a:r>
            <a:r>
              <a:rPr lang="pt-BR" sz="1600" dirty="0" err="1" smtClean="0"/>
              <a:t>Innføring</a:t>
            </a:r>
            <a:r>
              <a:rPr lang="pt-BR" sz="1600" dirty="0" smtClean="0"/>
              <a:t> i </a:t>
            </a:r>
            <a:r>
              <a:rPr lang="pt-BR" sz="1600" dirty="0" err="1" smtClean="0"/>
              <a:t>problem</a:t>
            </a:r>
            <a:r>
              <a:rPr lang="pt-BR" sz="1600" dirty="0" smtClean="0"/>
              <a:t>- </a:t>
            </a:r>
            <a:r>
              <a:rPr lang="pt-BR" sz="1600" dirty="0" err="1" smtClean="0"/>
              <a:t>og</a:t>
            </a:r>
            <a:r>
              <a:rPr lang="pt-BR" sz="1600" dirty="0" smtClean="0"/>
              <a:t> </a:t>
            </a:r>
            <a:r>
              <a:rPr lang="pt-BR" sz="1600" dirty="0" err="1" smtClean="0"/>
              <a:t>praksisbasert</a:t>
            </a:r>
            <a:endParaRPr lang="pt-BR" sz="1600" dirty="0"/>
          </a:p>
          <a:p>
            <a:pPr marL="0" indent="0">
              <a:buNone/>
            </a:pPr>
            <a:r>
              <a:rPr lang="pt-BR" sz="1600" dirty="0" smtClean="0"/>
              <a:t>	</a:t>
            </a:r>
            <a:r>
              <a:rPr lang="pt-BR" sz="1600" dirty="0" err="1" smtClean="0"/>
              <a:t>didaktikk</a:t>
            </a:r>
            <a:r>
              <a:rPr lang="pt-BR" sz="1600" dirty="0" smtClean="0"/>
              <a:t>. Oslo: </a:t>
            </a:r>
            <a:r>
              <a:rPr lang="pt-BR" sz="1600" dirty="0" err="1" smtClean="0"/>
              <a:t>Universitetsforlaget</a:t>
            </a:r>
            <a:r>
              <a:rPr lang="pt-BR" sz="1600" dirty="0" smtClean="0"/>
              <a:t>.</a:t>
            </a:r>
            <a:endParaRPr lang="nb-NO" sz="1600" dirty="0"/>
          </a:p>
        </p:txBody>
      </p:sp>
    </p:spTree>
    <p:extLst>
      <p:ext uri="{BB962C8B-B14F-4D97-AF65-F5344CB8AC3E}">
        <p14:creationId xmlns:p14="http://schemas.microsoft.com/office/powerpoint/2010/main" val="1054861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</TotalTime>
  <Words>265</Words>
  <Application>Microsoft Office PowerPoint</Application>
  <PresentationFormat>Skjermfremvisning (4:3)</PresentationFormat>
  <Paragraphs>57</Paragraphs>
  <Slides>7</Slides>
  <Notes>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7</vt:i4>
      </vt:variant>
    </vt:vector>
  </HeadingPairs>
  <TitlesOfParts>
    <vt:vector size="8" baseType="lpstr">
      <vt:lpstr>Office-tema</vt:lpstr>
      <vt:lpstr>Læringsfremmende vurderingsformer</vt:lpstr>
      <vt:lpstr>Hovedformer for individvurdering:</vt:lpstr>
      <vt:lpstr>Sentral skille</vt:lpstr>
      <vt:lpstr>PowerPoint-presentasjon</vt:lpstr>
      <vt:lpstr>MCQ ved odontologi</vt:lpstr>
      <vt:lpstr>Good feedback practice:</vt:lpstr>
      <vt:lpstr>Litteratur</vt:lpstr>
    </vt:vector>
  </TitlesOfParts>
  <Company>Universitetet i Oslo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Læringsfremmende vurderingsformer</dc:title>
  <dc:creator>Thomas de Lange</dc:creator>
  <cp:lastModifiedBy>Thomas de Lange</cp:lastModifiedBy>
  <cp:revision>5</cp:revision>
  <dcterms:created xsi:type="dcterms:W3CDTF">2015-01-27T13:37:39Z</dcterms:created>
  <dcterms:modified xsi:type="dcterms:W3CDTF">2015-01-27T16:17:38Z</dcterms:modified>
</cp:coreProperties>
</file>