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376" r:id="rId3"/>
    <p:sldId id="382" r:id="rId4"/>
    <p:sldId id="375" r:id="rId5"/>
    <p:sldId id="378" r:id="rId6"/>
    <p:sldId id="384" r:id="rId7"/>
    <p:sldId id="383" r:id="rId8"/>
    <p:sldId id="385" r:id="rId9"/>
    <p:sldId id="386" r:id="rId10"/>
    <p:sldId id="369" r:id="rId11"/>
    <p:sldId id="381" r:id="rId12"/>
    <p:sldId id="372" r:id="rId13"/>
    <p:sldId id="379" r:id="rId14"/>
    <p:sldId id="387" r:id="rId15"/>
    <p:sldId id="380" r:id="rId16"/>
  </p:sldIdLst>
  <p:sldSz cx="9144000" cy="6858000" type="screen4x3"/>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ddels stil 2 - aks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86" autoAdjust="0"/>
  </p:normalViewPr>
  <p:slideViewPr>
    <p:cSldViewPr>
      <p:cViewPr>
        <p:scale>
          <a:sx n="90" d="100"/>
          <a:sy n="90" d="100"/>
        </p:scale>
        <p:origin x="-2244"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0BB8580E-F286-4FE4-A6C4-59E91BDAA82A}" type="datetimeFigureOut">
              <a:rPr lang="nb-NO" smtClean="0"/>
              <a:t>20.09.2016</a:t>
            </a:fld>
            <a:endParaRPr lang="nb-NO"/>
          </a:p>
        </p:txBody>
      </p:sp>
      <p:sp>
        <p:nvSpPr>
          <p:cNvPr id="4" name="Plassholder for bunntekst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8276B5EE-3407-431C-8C69-04A82DCDC13D}" type="slidenum">
              <a:rPr lang="nb-NO" smtClean="0"/>
              <a:t>‹#›</a:t>
            </a:fld>
            <a:endParaRPr lang="nb-NO"/>
          </a:p>
        </p:txBody>
      </p:sp>
    </p:spTree>
    <p:extLst>
      <p:ext uri="{BB962C8B-B14F-4D97-AF65-F5344CB8AC3E}">
        <p14:creationId xmlns:p14="http://schemas.microsoft.com/office/powerpoint/2010/main" val="166740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64137C58-83F0-41FE-B557-10CD6083897C}" type="datetimeFigureOut">
              <a:rPr lang="nb-NO" smtClean="0"/>
              <a:t>20.09.2016</a:t>
            </a:fld>
            <a:endParaRPr lang="nb-NO"/>
          </a:p>
        </p:txBody>
      </p:sp>
      <p:sp>
        <p:nvSpPr>
          <p:cNvPr id="4" name="Plassholder for lysbilde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6E582255-3348-424B-992C-5A69D2FDBF7B}" type="slidenum">
              <a:rPr lang="nb-NO" smtClean="0"/>
              <a:t>‹#›</a:t>
            </a:fld>
            <a:endParaRPr lang="nb-NO"/>
          </a:p>
        </p:txBody>
      </p:sp>
    </p:spTree>
    <p:extLst>
      <p:ext uri="{BB962C8B-B14F-4D97-AF65-F5344CB8AC3E}">
        <p14:creationId xmlns:p14="http://schemas.microsoft.com/office/powerpoint/2010/main" val="308302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D91F040-A138-4A0D-8C5B-ABA014DD3805}" type="slidenum">
              <a:rPr lang="nb-NO" smtClean="0">
                <a:solidFill>
                  <a:prstClr val="black"/>
                </a:solidFill>
              </a:rPr>
              <a:pPr/>
              <a:t>1</a:t>
            </a:fld>
            <a:endParaRPr lang="nb-NO">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Ti ganger så mange</a:t>
            </a:r>
            <a:r>
              <a:rPr lang="nb-NO" baseline="0" dirty="0" smtClean="0"/>
              <a:t> som høstsemesteret 2015. </a:t>
            </a:r>
            <a:endParaRPr lang="nb-NO" dirty="0"/>
          </a:p>
        </p:txBody>
      </p:sp>
      <p:sp>
        <p:nvSpPr>
          <p:cNvPr id="4" name="Plassholder for lysbildenummer 3"/>
          <p:cNvSpPr>
            <a:spLocks noGrp="1"/>
          </p:cNvSpPr>
          <p:nvPr>
            <p:ph type="sldNum" sz="quarter" idx="10"/>
          </p:nvPr>
        </p:nvSpPr>
        <p:spPr/>
        <p:txBody>
          <a:bodyPr/>
          <a:lstStyle/>
          <a:p>
            <a:fld id="{6E582255-3348-424B-992C-5A69D2FDBF7B}" type="slidenum">
              <a:rPr lang="nb-NO" smtClean="0"/>
              <a:t>3</a:t>
            </a:fld>
            <a:endParaRPr lang="nb-NO"/>
          </a:p>
        </p:txBody>
      </p:sp>
    </p:spTree>
    <p:extLst>
      <p:ext uri="{BB962C8B-B14F-4D97-AF65-F5344CB8AC3E}">
        <p14:creationId xmlns:p14="http://schemas.microsoft.com/office/powerpoint/2010/main" val="106259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Rekke opp hånden</a:t>
            </a:r>
          </a:p>
          <a:p>
            <a:r>
              <a:rPr lang="nb-NO" dirty="0" smtClean="0"/>
              <a:t>Kritisk volum i forhold til entusiasme</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Hittil har prosjektet i stor grad basert seg på frivillige faglærere/sensorer som har ønsket å være en del av digital eksamen. Dette semesteret når vi volumer hvor det er sannsynlig at vi også møter på ansatte som ikke har hørt om prosjektet, som ikke har fått formidlet begrunnelsen for hvorfor dette gjøres, som ikke ønsker ett nytt IT-system i hverdagen sin osv. </a:t>
            </a:r>
          </a:p>
          <a:p>
            <a:endParaRPr lang="nb-NO" dirty="0"/>
          </a:p>
        </p:txBody>
      </p:sp>
      <p:sp>
        <p:nvSpPr>
          <p:cNvPr id="4" name="Plassholder for lysbildenummer 3"/>
          <p:cNvSpPr>
            <a:spLocks noGrp="1"/>
          </p:cNvSpPr>
          <p:nvPr>
            <p:ph type="sldNum" sz="quarter" idx="10"/>
          </p:nvPr>
        </p:nvSpPr>
        <p:spPr/>
        <p:txBody>
          <a:bodyPr/>
          <a:lstStyle/>
          <a:p>
            <a:fld id="{6E582255-3348-424B-992C-5A69D2FDBF7B}" type="slidenum">
              <a:rPr lang="nb-NO" smtClean="0"/>
              <a:t>9</a:t>
            </a:fld>
            <a:endParaRPr lang="nb-NO"/>
          </a:p>
        </p:txBody>
      </p:sp>
    </p:spTree>
    <p:extLst>
      <p:ext uri="{BB962C8B-B14F-4D97-AF65-F5344CB8AC3E}">
        <p14:creationId xmlns:p14="http://schemas.microsoft.com/office/powerpoint/2010/main" val="241465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 er ikke ledelsen og/eller administrasjonen. som har funnet opp digital eksamen. Vi ønsker bare og legge til rette som best vi kan. </a:t>
            </a:r>
          </a:p>
          <a:p>
            <a:r>
              <a:rPr lang="nb-NO" dirty="0" smtClean="0"/>
              <a:t>Dette er 2016, det er sånn dagens studenter jobber, det er sånn arbeidslivet fungerer, dette er samfunnets legitime krav til oss som universitet. </a:t>
            </a:r>
          </a:p>
          <a:p>
            <a:endParaRPr lang="nb-NO" dirty="0"/>
          </a:p>
        </p:txBody>
      </p:sp>
      <p:sp>
        <p:nvSpPr>
          <p:cNvPr id="4" name="Plassholder for lysbildenummer 3"/>
          <p:cNvSpPr>
            <a:spLocks noGrp="1"/>
          </p:cNvSpPr>
          <p:nvPr>
            <p:ph type="sldNum" sz="quarter" idx="10"/>
          </p:nvPr>
        </p:nvSpPr>
        <p:spPr/>
        <p:txBody>
          <a:bodyPr/>
          <a:lstStyle/>
          <a:p>
            <a:fld id="{6E582255-3348-424B-992C-5A69D2FDBF7B}" type="slidenum">
              <a:rPr lang="nb-NO" smtClean="0"/>
              <a:t>10</a:t>
            </a:fld>
            <a:endParaRPr lang="nb-NO"/>
          </a:p>
        </p:txBody>
      </p:sp>
    </p:spTree>
    <p:extLst>
      <p:ext uri="{BB962C8B-B14F-4D97-AF65-F5344CB8AC3E}">
        <p14:creationId xmlns:p14="http://schemas.microsoft.com/office/powerpoint/2010/main" val="3740085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Rekke opp hånden</a:t>
            </a:r>
          </a:p>
          <a:p>
            <a:r>
              <a:rPr lang="nb-NO" dirty="0" smtClean="0"/>
              <a:t>Kritisk volum i forhold til entusiasme</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Hittil har prosjektet i stor grad basert seg på frivillige faglærere/sensorer som har ønsket å være en del av digital eksamen. Dette semesteret når vi volumer hvor det er sannsynlig at vi også møter på ansatte som ikke har hørt om prosjektet, som ikke har fått formidlet begrunnelsen for hvorfor dette gjøres, som ikke ønsker ett nytt IT-system i hverdagen sin osv. </a:t>
            </a:r>
          </a:p>
          <a:p>
            <a:endParaRPr lang="nb-NO" dirty="0" smtClean="0"/>
          </a:p>
          <a:p>
            <a:endParaRPr lang="nb-NO" dirty="0" smtClean="0"/>
          </a:p>
          <a:p>
            <a:r>
              <a:rPr lang="nb-NO" dirty="0" smtClean="0"/>
              <a:t>Tiltak:</a:t>
            </a:r>
          </a:p>
          <a:p>
            <a:r>
              <a:rPr lang="nb-NO" dirty="0" smtClean="0"/>
              <a:t>Jeg noterer det dere sier, men det er dere på fakultetet som  må iverksette disse tiltakene. </a:t>
            </a:r>
          </a:p>
          <a:p>
            <a:r>
              <a:rPr lang="nb-NO" dirty="0" smtClean="0"/>
              <a:t>Ett tiltak kan selvfølgelig være at jeg eller andre fra prosjektet kommer og forteller, men dere må invitere oss</a:t>
            </a:r>
          </a:p>
          <a:p>
            <a:r>
              <a:rPr lang="nb-NO" dirty="0" smtClean="0"/>
              <a:t>Opplæring, brukerstøtte, lederskap,</a:t>
            </a:r>
          </a:p>
          <a:p>
            <a:r>
              <a:rPr lang="nb-NO" dirty="0" smtClean="0"/>
              <a:t>Bruk studentene! </a:t>
            </a:r>
          </a:p>
          <a:p>
            <a:r>
              <a:rPr lang="nb-NO" dirty="0" smtClean="0"/>
              <a:t>Bruk faglærere som har prøvd og som er motiverte! </a:t>
            </a:r>
          </a:p>
          <a:p>
            <a:endParaRPr lang="nb-NO" dirty="0"/>
          </a:p>
        </p:txBody>
      </p:sp>
      <p:sp>
        <p:nvSpPr>
          <p:cNvPr id="4" name="Plassholder for lysbildenummer 3"/>
          <p:cNvSpPr>
            <a:spLocks noGrp="1"/>
          </p:cNvSpPr>
          <p:nvPr>
            <p:ph type="sldNum" sz="quarter" idx="10"/>
          </p:nvPr>
        </p:nvSpPr>
        <p:spPr/>
        <p:txBody>
          <a:bodyPr/>
          <a:lstStyle/>
          <a:p>
            <a:fld id="{6E582255-3348-424B-992C-5A69D2FDBF7B}" type="slidenum">
              <a:rPr lang="nb-NO" smtClean="0"/>
              <a:t>13</a:t>
            </a:fld>
            <a:endParaRPr lang="nb-NO"/>
          </a:p>
        </p:txBody>
      </p:sp>
    </p:spTree>
    <p:extLst>
      <p:ext uri="{BB962C8B-B14F-4D97-AF65-F5344CB8AC3E}">
        <p14:creationId xmlns:p14="http://schemas.microsoft.com/office/powerpoint/2010/main" val="853660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429000"/>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683568" y="2924944"/>
            <a:ext cx="7776864" cy="432048"/>
          </a:xfrm>
        </p:spPr>
        <p:txBody>
          <a:bodyPr/>
          <a:lstStyle>
            <a:lvl1pPr marL="0" indent="0" algn="l">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363746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F8247-509B-415E-BF28-957E40501597}" type="datetime1">
              <a:rPr lang="nb-NO" smtClean="0">
                <a:solidFill>
                  <a:prstClr val="black"/>
                </a:solidFill>
              </a:rPr>
              <a:pPr/>
              <a:t>20.09.2016</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6" name="Slide Number Placeholder 5"/>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8793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8680"/>
            <a:ext cx="2057400" cy="557748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48680"/>
            <a:ext cx="6019800" cy="55774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F29E9D-B1D9-4B4F-B666-245382A7635B}" type="datetime1">
              <a:rPr lang="nb-NO" smtClean="0">
                <a:solidFill>
                  <a:prstClr val="black"/>
                </a:solidFill>
              </a:rPr>
              <a:pPr/>
              <a:t>20.09.2016</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6" name="Slide Number Placeholder 5"/>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228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32680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D092FC-C7E7-43C8-9EA7-CFE174650ADD}" type="datetime1">
              <a:rPr lang="nb-NO" smtClean="0">
                <a:solidFill>
                  <a:prstClr val="black"/>
                </a:solidFill>
              </a:rPr>
              <a:pPr/>
              <a:t>20.09.2016</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6" name="Slide Number Placeholder 5"/>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909860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44824"/>
            <a:ext cx="4038600" cy="42813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44824"/>
            <a:ext cx="4038600" cy="42813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FD8B64-D3F5-4E84-B3D2-01240A6EB73A}" type="datetime1">
              <a:rPr lang="nb-NO" smtClean="0">
                <a:solidFill>
                  <a:prstClr val="black"/>
                </a:solidFill>
              </a:rPr>
              <a:pPr/>
              <a:t>20.09.2016</a:t>
            </a:fld>
            <a:endParaRPr lang="en-US">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7" name="Slide Number Placeholder 6"/>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76281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4482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92895"/>
            <a:ext cx="4040188"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4008" y="184482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92895"/>
            <a:ext cx="4041775"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AABFFA-61DF-42E1-B998-7B3F24F0A959}" type="datetime1">
              <a:rPr lang="nb-NO" smtClean="0">
                <a:solidFill>
                  <a:prstClr val="black"/>
                </a:solidFill>
              </a:rPr>
              <a:pPr/>
              <a:t>20.09.2016</a:t>
            </a:fld>
            <a:endParaRPr lang="en-US">
              <a:solidFill>
                <a:prstClr val="black"/>
              </a:solidFill>
            </a:endParaRPr>
          </a:p>
        </p:txBody>
      </p:sp>
      <p:sp>
        <p:nvSpPr>
          <p:cNvPr id="8" name="Footer Placeholder 7"/>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9" name="Slide Number Placeholder 8"/>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4825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4CDD6C-30FA-42E8-8B33-8424D8DD9040}" type="datetime1">
              <a:rPr lang="nb-NO" smtClean="0">
                <a:solidFill>
                  <a:prstClr val="black"/>
                </a:solidFill>
              </a:rPr>
              <a:pPr/>
              <a:t>20.09.2016</a:t>
            </a:fld>
            <a:endParaRPr lang="en-US">
              <a:solidFill>
                <a:prstClr val="black"/>
              </a:solidFill>
            </a:endParaRPr>
          </a:p>
        </p:txBody>
      </p:sp>
      <p:sp>
        <p:nvSpPr>
          <p:cNvPr id="4" name="Footer Placeholder 3"/>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5" name="Slide Number Placeholder 4"/>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025921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03388-4B19-4344-9087-0B25AC5B1F50}" type="datetime1">
              <a:rPr lang="nb-NO" smtClean="0">
                <a:solidFill>
                  <a:prstClr val="black"/>
                </a:solidFill>
              </a:rPr>
              <a:pPr/>
              <a:t>20.09.2016</a:t>
            </a:fld>
            <a:endParaRPr lang="en-US">
              <a:solidFill>
                <a:prstClr val="black"/>
              </a:solidFill>
            </a:endParaRPr>
          </a:p>
        </p:txBody>
      </p:sp>
      <p:sp>
        <p:nvSpPr>
          <p:cNvPr id="3" name="Footer Placeholder 2"/>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4" name="Slide Number Placeholder 3"/>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676119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75A45-529E-4F8E-AB42-FAF9F6BC2E99}" type="datetime1">
              <a:rPr lang="nb-NO" smtClean="0">
                <a:solidFill>
                  <a:prstClr val="black"/>
                </a:solidFill>
              </a:rPr>
              <a:pPr/>
              <a:t>20.09.2016</a:t>
            </a:fld>
            <a:endParaRPr lang="en-US">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7" name="Slide Number Placeholder 6"/>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7853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F5727-751B-4100-ACFF-F8B1475FD5B8}" type="datetime1">
              <a:rPr lang="nb-NO" smtClean="0">
                <a:solidFill>
                  <a:prstClr val="black"/>
                </a:solidFill>
              </a:rPr>
              <a:pPr/>
              <a:t>20.09.2016</a:t>
            </a:fld>
            <a:endParaRPr lang="en-US">
              <a:solidFill>
                <a:prstClr val="black"/>
              </a:solidFill>
            </a:endParaRPr>
          </a:p>
        </p:txBody>
      </p:sp>
      <p:sp>
        <p:nvSpPr>
          <p:cNvPr id="6" name="Footer Placeholder 5"/>
          <p:cNvSpPr>
            <a:spLocks noGrp="1"/>
          </p:cNvSpPr>
          <p:nvPr>
            <p:ph type="ftr" sz="quarter" idx="11"/>
          </p:nvPr>
        </p:nvSpPr>
        <p:spPr/>
        <p:txBody>
          <a:bodyPr/>
          <a:lstStyle/>
          <a:p>
            <a:r>
              <a:rPr lang="en-US" smtClean="0">
                <a:solidFill>
                  <a:prstClr val="black"/>
                </a:solidFill>
              </a:rPr>
              <a:t>Prosjekt UiO digital eksamen </a:t>
            </a:r>
            <a:endParaRPr lang="en-US">
              <a:solidFill>
                <a:prstClr val="black"/>
              </a:solidFill>
            </a:endParaRPr>
          </a:p>
        </p:txBody>
      </p:sp>
      <p:sp>
        <p:nvSpPr>
          <p:cNvPr id="7" name="Slide Number Placeholder 6"/>
          <p:cNvSpPr>
            <a:spLocks noGrp="1"/>
          </p:cNvSpPr>
          <p:nvPr>
            <p:ph type="sldNum" sz="quarter" idx="12"/>
          </p:nvPr>
        </p:nvSpPr>
        <p:spPr/>
        <p:txBody>
          <a:bodyPr/>
          <a:lstStyle/>
          <a:p>
            <a:fld id="{4A6CB263-FD1A-4DED-BF83-5EBC7E00E45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5621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05011"/>
            <a:ext cx="8229600" cy="103981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latin typeface="Arial" panose="020B0604020202020204" pitchFamily="34" charset="0"/>
                <a:cs typeface="Arial" panose="020B0604020202020204" pitchFamily="34" charset="0"/>
              </a:defRPr>
            </a:lvl1pPr>
          </a:lstStyle>
          <a:p>
            <a:fld id="{7934CA5F-64BC-4BFF-AA9B-2B4079AB49A8}" type="datetime1">
              <a:rPr lang="nb-NO" smtClean="0">
                <a:solidFill>
                  <a:prstClr val="black"/>
                </a:solidFill>
              </a:rPr>
              <a:pPr/>
              <a:t>20.09.2016</a:t>
            </a:fld>
            <a:endParaRPr lang="en-US" dirty="0">
              <a:solidFill>
                <a:prstClr val="black"/>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l">
              <a:defRPr sz="1000">
                <a:solidFill>
                  <a:schemeClr val="tx1"/>
                </a:solidFill>
                <a:latin typeface="Arial" panose="020B0604020202020204" pitchFamily="34" charset="0"/>
                <a:cs typeface="Arial" panose="020B0604020202020204" pitchFamily="34" charset="0"/>
              </a:defRPr>
            </a:lvl1pPr>
          </a:lstStyle>
          <a:p>
            <a:r>
              <a:rPr lang="nb-NO" smtClean="0">
                <a:solidFill>
                  <a:prstClr val="black"/>
                </a:solidFill>
              </a:rPr>
              <a:t>Prosjekt UiO digital eksamen </a:t>
            </a:r>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fld id="{4A6CB263-FD1A-4DED-BF83-5EBC7E00E459}" type="slidenum">
              <a:rPr lang="en-US" smtClean="0">
                <a:solidFill>
                  <a:prstClr val="black"/>
                </a:solidFill>
              </a:rPr>
              <a:pPr/>
              <a:t>‹#›</a:t>
            </a:fld>
            <a:endParaRPr lang="en-US" dirty="0">
              <a:solidFill>
                <a:prstClr val="black"/>
              </a:solidFill>
            </a:endParaRPr>
          </a:p>
        </p:txBody>
      </p:sp>
      <p:pic>
        <p:nvPicPr>
          <p:cNvPr id="7" name="Picture 6" descr="UiO_A.png"/>
          <p:cNvPicPr>
            <a:picLocks noChangeAspect="1"/>
          </p:cNvPicPr>
          <p:nvPr/>
        </p:nvPicPr>
        <p:blipFill>
          <a:blip r:embed="rId13" cstate="print"/>
          <a:srcRect/>
          <a:stretch>
            <a:fillRect/>
          </a:stretch>
        </p:blipFill>
        <p:spPr bwMode="auto">
          <a:xfrm>
            <a:off x="304800" y="228600"/>
            <a:ext cx="2300288" cy="149225"/>
          </a:xfrm>
          <a:prstGeom prst="rect">
            <a:avLst/>
          </a:prstGeom>
          <a:noFill/>
          <a:ln w="9525">
            <a:noFill/>
            <a:miter lim="800000"/>
            <a:headEnd/>
            <a:tailEnd/>
          </a:ln>
        </p:spPr>
      </p:pic>
    </p:spTree>
    <p:extLst>
      <p:ext uri="{BB962C8B-B14F-4D97-AF65-F5344CB8AC3E}">
        <p14:creationId xmlns:p14="http://schemas.microsoft.com/office/powerpoint/2010/main" val="2372785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7127"/>
            <a:ext cx="7772400" cy="821953"/>
          </a:xfrm>
        </p:spPr>
        <p:txBody>
          <a:bodyPr>
            <a:normAutofit/>
          </a:bodyPr>
          <a:lstStyle/>
          <a:p>
            <a:r>
              <a:rPr lang="nb-NO" sz="3200" dirty="0" smtClean="0"/>
              <a:t>Utdanningskomiteen</a:t>
            </a:r>
            <a:endParaRPr lang="nb-NO" sz="3200" dirty="0"/>
          </a:p>
        </p:txBody>
      </p:sp>
      <p:sp>
        <p:nvSpPr>
          <p:cNvPr id="3" name="Subtitle 2"/>
          <p:cNvSpPr>
            <a:spLocks noGrp="1"/>
          </p:cNvSpPr>
          <p:nvPr>
            <p:ph type="subTitle" idx="1"/>
          </p:nvPr>
        </p:nvSpPr>
        <p:spPr/>
        <p:txBody>
          <a:bodyPr>
            <a:noAutofit/>
          </a:bodyPr>
          <a:lstStyle/>
          <a:p>
            <a:r>
              <a:rPr lang="nb-NO" sz="2400" dirty="0" smtClean="0"/>
              <a:t>20. </a:t>
            </a:r>
            <a:r>
              <a:rPr lang="nb-NO" sz="2400" dirty="0"/>
              <a:t>s</a:t>
            </a:r>
            <a:r>
              <a:rPr lang="nb-NO" sz="2400" dirty="0" smtClean="0"/>
              <a:t>eptember 2016</a:t>
            </a:r>
            <a:endParaRPr lang="en-US" sz="2400" dirty="0"/>
          </a:p>
        </p:txBody>
      </p:sp>
    </p:spTree>
    <p:extLst>
      <p:ext uri="{BB962C8B-B14F-4D97-AF65-F5344CB8AC3E}">
        <p14:creationId xmlns:p14="http://schemas.microsoft.com/office/powerpoint/2010/main" val="1364475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Hva var begrunnelsen igjen? </a:t>
            </a:r>
            <a:endParaRPr lang="nb-NO" dirty="0"/>
          </a:p>
        </p:txBody>
      </p:sp>
      <p:sp>
        <p:nvSpPr>
          <p:cNvPr id="3" name="Plassholder for innhold 2"/>
          <p:cNvSpPr>
            <a:spLocks noGrp="1"/>
          </p:cNvSpPr>
          <p:nvPr>
            <p:ph idx="1"/>
          </p:nvPr>
        </p:nvSpPr>
        <p:spPr/>
        <p:txBody>
          <a:bodyPr>
            <a:normAutofit/>
          </a:bodyPr>
          <a:lstStyle/>
          <a:p>
            <a:pPr marL="0" indent="0">
              <a:buNone/>
            </a:pPr>
            <a:r>
              <a:rPr lang="nb-NO" b="1" dirty="0" smtClean="0"/>
              <a:t>Vi gjør dette for studentene</a:t>
            </a:r>
            <a:r>
              <a:rPr lang="nb-NO" dirty="0" smtClean="0"/>
              <a:t>:</a:t>
            </a:r>
          </a:p>
          <a:p>
            <a:pPr lvl="1">
              <a:buFont typeface="Arial" panose="020B0604020202020204" pitchFamily="34" charset="0"/>
              <a:buChar char="•"/>
            </a:pPr>
            <a:r>
              <a:rPr lang="nb-NO" dirty="0"/>
              <a:t>Bedre tid til å fokusere på innhold, ikke form</a:t>
            </a:r>
          </a:p>
          <a:p>
            <a:pPr lvl="1">
              <a:buFont typeface="Arial" panose="020B0604020202020204" pitchFamily="34" charset="0"/>
              <a:buChar char="•"/>
            </a:pPr>
            <a:r>
              <a:rPr lang="nb-NO" dirty="0"/>
              <a:t>Enklere å disponere og redigere teksten</a:t>
            </a:r>
          </a:p>
          <a:p>
            <a:pPr lvl="1">
              <a:buFont typeface="Arial" panose="020B0604020202020204" pitchFamily="34" charset="0"/>
              <a:buChar char="•"/>
            </a:pPr>
            <a:r>
              <a:rPr lang="nb-NO" dirty="0"/>
              <a:t>En eksamenssituasjon mer lik studiehverdag og arbeidsliv</a:t>
            </a:r>
          </a:p>
          <a:p>
            <a:pPr marL="0" indent="0">
              <a:buNone/>
            </a:pPr>
            <a:endParaRPr lang="nb-NO" dirty="0" smtClean="0"/>
          </a:p>
          <a:p>
            <a:endParaRPr lang="nb-NO" dirty="0"/>
          </a:p>
        </p:txBody>
      </p:sp>
    </p:spTree>
    <p:extLst>
      <p:ext uri="{BB962C8B-B14F-4D97-AF65-F5344CB8AC3E}">
        <p14:creationId xmlns:p14="http://schemas.microsoft.com/office/powerpoint/2010/main" val="1112190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Hvorfor digital eksamen</a:t>
            </a:r>
            <a:endParaRPr lang="nb-NO" dirty="0"/>
          </a:p>
        </p:txBody>
      </p:sp>
      <p:sp>
        <p:nvSpPr>
          <p:cNvPr id="3" name="Plassholder for innhold 2"/>
          <p:cNvSpPr>
            <a:spLocks noGrp="1"/>
          </p:cNvSpPr>
          <p:nvPr>
            <p:ph idx="1"/>
          </p:nvPr>
        </p:nvSpPr>
        <p:spPr>
          <a:xfrm>
            <a:off x="457200" y="1916832"/>
            <a:ext cx="8229600" cy="4209331"/>
          </a:xfrm>
        </p:spPr>
        <p:txBody>
          <a:bodyPr>
            <a:normAutofit lnSpcReduction="10000"/>
          </a:bodyPr>
          <a:lstStyle/>
          <a:p>
            <a:pPr marL="0" indent="0">
              <a:buNone/>
            </a:pPr>
            <a:r>
              <a:rPr lang="nb-NO" b="1" dirty="0" smtClean="0"/>
              <a:t>Sensor/faglærer</a:t>
            </a:r>
            <a:r>
              <a:rPr lang="nb-NO" b="1" dirty="0"/>
              <a:t>:</a:t>
            </a:r>
          </a:p>
          <a:p>
            <a:pPr lvl="1">
              <a:buFont typeface="Arial" panose="020B0604020202020204" pitchFamily="34" charset="0"/>
              <a:buChar char="•"/>
            </a:pPr>
            <a:r>
              <a:rPr lang="nb-NO" dirty="0"/>
              <a:t>Umiddelbar tilgang til besvarelsene</a:t>
            </a:r>
          </a:p>
          <a:p>
            <a:pPr lvl="1">
              <a:buFont typeface="Arial" panose="020B0604020202020204" pitchFamily="34" charset="0"/>
              <a:buChar char="•"/>
            </a:pPr>
            <a:r>
              <a:rPr lang="nb-NO" dirty="0"/>
              <a:t>Enklere å lese maskinskrift</a:t>
            </a:r>
          </a:p>
          <a:p>
            <a:pPr lvl="1">
              <a:buFont typeface="Arial" panose="020B0604020202020204" pitchFamily="34" charset="0"/>
              <a:buChar char="•"/>
            </a:pPr>
            <a:r>
              <a:rPr lang="nb-NO" dirty="0"/>
              <a:t>Mulighet for å tenke nytt om vurdering</a:t>
            </a:r>
          </a:p>
          <a:p>
            <a:pPr marL="0" indent="0">
              <a:buNone/>
            </a:pPr>
            <a:endParaRPr lang="nb-NO" b="1" dirty="0"/>
          </a:p>
          <a:p>
            <a:pPr marL="0" indent="0">
              <a:buNone/>
            </a:pPr>
            <a:r>
              <a:rPr lang="nb-NO" b="1" dirty="0" smtClean="0"/>
              <a:t>Administrasjonen</a:t>
            </a:r>
            <a:r>
              <a:rPr lang="nb-NO" b="1" dirty="0"/>
              <a:t>:</a:t>
            </a:r>
          </a:p>
          <a:p>
            <a:pPr lvl="1">
              <a:buFont typeface="Arial" panose="020B0604020202020204" pitchFamily="34" charset="0"/>
              <a:buChar char="•"/>
            </a:pPr>
            <a:r>
              <a:rPr lang="nb-NO" dirty="0"/>
              <a:t>Mindre manuelt arbeid</a:t>
            </a:r>
          </a:p>
          <a:p>
            <a:pPr lvl="1">
              <a:buFont typeface="Arial" panose="020B0604020202020204" pitchFamily="34" charset="0"/>
              <a:buChar char="•"/>
            </a:pPr>
            <a:r>
              <a:rPr lang="nb-NO" dirty="0"/>
              <a:t>Lavere risiko for feil</a:t>
            </a:r>
          </a:p>
          <a:p>
            <a:endParaRPr lang="nb-NO" dirty="0"/>
          </a:p>
        </p:txBody>
      </p:sp>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832460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Digital eksamen er ikke perfekt</a:t>
            </a:r>
            <a:endParaRPr lang="nb-NO" dirty="0"/>
          </a:p>
        </p:txBody>
      </p:sp>
      <p:sp>
        <p:nvSpPr>
          <p:cNvPr id="3" name="Plassholder for innhold 2"/>
          <p:cNvSpPr>
            <a:spLocks noGrp="1"/>
          </p:cNvSpPr>
          <p:nvPr>
            <p:ph idx="1"/>
          </p:nvPr>
        </p:nvSpPr>
        <p:spPr/>
        <p:txBody>
          <a:bodyPr/>
          <a:lstStyle/>
          <a:p>
            <a:pPr marL="0" indent="0">
              <a:buNone/>
            </a:pPr>
            <a:r>
              <a:rPr lang="nb-NO" dirty="0" smtClean="0"/>
              <a:t>Systemene er umodne og begrensede</a:t>
            </a:r>
          </a:p>
          <a:p>
            <a:pPr lvl="1"/>
            <a:r>
              <a:rPr lang="nb-NO" dirty="0" smtClean="0"/>
              <a:t>Det blir pur glede for noen</a:t>
            </a:r>
          </a:p>
          <a:p>
            <a:pPr lvl="1"/>
            <a:r>
              <a:rPr lang="nb-NO" dirty="0" smtClean="0"/>
              <a:t>Det </a:t>
            </a:r>
            <a:r>
              <a:rPr lang="nb-NO" dirty="0"/>
              <a:t>blir oppoverbakke for andre</a:t>
            </a:r>
          </a:p>
          <a:p>
            <a:pPr lvl="1"/>
            <a:r>
              <a:rPr lang="nb-NO" dirty="0" smtClean="0"/>
              <a:t>Det åpner muligheter for alle</a:t>
            </a:r>
          </a:p>
          <a:p>
            <a:pPr lvl="1"/>
            <a:endParaRPr lang="nb-NO" dirty="0"/>
          </a:p>
          <a:p>
            <a:pPr marL="457200" lvl="1" indent="0">
              <a:buNone/>
            </a:pPr>
            <a:endParaRPr lang="nb-NO" dirty="0" smtClean="0"/>
          </a:p>
          <a:p>
            <a:pPr marL="457200" lvl="1" indent="0">
              <a:buNone/>
            </a:pPr>
            <a:endParaRPr lang="nb-NO" dirty="0" smtClean="0"/>
          </a:p>
        </p:txBody>
      </p:sp>
    </p:spTree>
    <p:extLst>
      <p:ext uri="{BB962C8B-B14F-4D97-AF65-F5344CB8AC3E}">
        <p14:creationId xmlns:p14="http://schemas.microsoft.com/office/powerpoint/2010/main" val="3367139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graphicFrame>
        <p:nvGraphicFramePr>
          <p:cNvPr id="7" name="Plassholder for innhold 6"/>
          <p:cNvGraphicFramePr>
            <a:graphicFrameLocks noGrp="1"/>
          </p:cNvGraphicFramePr>
          <p:nvPr>
            <p:ph idx="1"/>
            <p:extLst>
              <p:ext uri="{D42A27DB-BD31-4B8C-83A1-F6EECF244321}">
                <p14:modId xmlns:p14="http://schemas.microsoft.com/office/powerpoint/2010/main" val="2090379191"/>
              </p:ext>
            </p:extLst>
          </p:nvPr>
        </p:nvGraphicFramePr>
        <p:xfrm>
          <a:off x="457200" y="764705"/>
          <a:ext cx="8229600" cy="5352593"/>
        </p:xfrm>
        <a:graphic>
          <a:graphicData uri="http://schemas.openxmlformats.org/drawingml/2006/table">
            <a:tbl>
              <a:tblPr firstRow="1" bandRow="1">
                <a:tableStyleId>{5C22544A-7EE6-4342-B048-85BDC9FD1C3A}</a:tableStyleId>
              </a:tblPr>
              <a:tblGrid>
                <a:gridCol w="1738536"/>
                <a:gridCol w="6491064"/>
              </a:tblGrid>
              <a:tr h="432047">
                <a:tc>
                  <a:txBody>
                    <a:bodyPr/>
                    <a:lstStyle/>
                    <a:p>
                      <a:r>
                        <a:rPr lang="nb-NO" dirty="0" smtClean="0"/>
                        <a:t>Hendelse</a:t>
                      </a:r>
                      <a:endParaRPr lang="nb-NO" dirty="0"/>
                    </a:p>
                  </a:txBody>
                  <a:tcPr/>
                </a:tc>
                <a:tc>
                  <a:txBody>
                    <a:bodyPr/>
                    <a:lstStyle/>
                    <a:p>
                      <a:r>
                        <a:rPr lang="nb-NO" dirty="0" smtClean="0"/>
                        <a:t>Faglærere ønsker ikke å delta</a:t>
                      </a:r>
                      <a:r>
                        <a:rPr lang="nb-NO" baseline="0" dirty="0" smtClean="0"/>
                        <a:t> i </a:t>
                      </a:r>
                      <a:r>
                        <a:rPr lang="nb-NO" dirty="0" smtClean="0"/>
                        <a:t>digital eksamen </a:t>
                      </a:r>
                      <a:endParaRPr lang="nb-NO" dirty="0"/>
                    </a:p>
                  </a:txBody>
                  <a:tcPr/>
                </a:tc>
              </a:tr>
              <a:tr h="948105">
                <a:tc>
                  <a:txBody>
                    <a:bodyPr/>
                    <a:lstStyle/>
                    <a:p>
                      <a:r>
                        <a:rPr lang="nb-NO" dirty="0" smtClean="0"/>
                        <a:t>Mulige årsaker</a:t>
                      </a:r>
                      <a:endParaRPr lang="nb-NO" dirty="0"/>
                    </a:p>
                  </a:txBody>
                  <a:tcPr/>
                </a:tc>
                <a:tc>
                  <a:txBody>
                    <a:bodyPr/>
                    <a:lstStyle/>
                    <a:p>
                      <a:pPr marL="285750" indent="-285750">
                        <a:buFontTx/>
                        <a:buChar char="-"/>
                      </a:pPr>
                      <a:r>
                        <a:rPr lang="nb-NO" dirty="0" smtClean="0"/>
                        <a:t>Oppleves</a:t>
                      </a:r>
                      <a:r>
                        <a:rPr lang="nb-NO" baseline="0" dirty="0" smtClean="0"/>
                        <a:t> som et administrativt «top-</a:t>
                      </a:r>
                      <a:r>
                        <a:rPr lang="nb-NO" baseline="0" dirty="0" err="1" smtClean="0"/>
                        <a:t>down</a:t>
                      </a:r>
                      <a:r>
                        <a:rPr lang="nb-NO" baseline="0" dirty="0" smtClean="0"/>
                        <a:t>» prosjekt</a:t>
                      </a:r>
                    </a:p>
                    <a:p>
                      <a:pPr marL="285750" indent="-285750">
                        <a:buFontTx/>
                        <a:buChar char="-"/>
                      </a:pPr>
                      <a:r>
                        <a:rPr lang="nb-NO" baseline="0" dirty="0" smtClean="0"/>
                        <a:t>Manglende forankring i / involvering av fagmiljøene</a:t>
                      </a:r>
                    </a:p>
                    <a:p>
                      <a:pPr marL="285750" indent="-285750">
                        <a:buFontTx/>
                        <a:buChar char="-"/>
                      </a:pPr>
                      <a:r>
                        <a:rPr lang="nb-NO" baseline="0" dirty="0" smtClean="0"/>
                        <a:t>Får ikke tilstrekkelig støtte og opplæring  </a:t>
                      </a:r>
                      <a:endParaRPr lang="nb-NO" dirty="0"/>
                    </a:p>
                  </a:txBody>
                  <a:tcPr/>
                </a:tc>
              </a:tr>
              <a:tr h="948105">
                <a:tc>
                  <a:txBody>
                    <a:bodyPr/>
                    <a:lstStyle/>
                    <a:p>
                      <a:r>
                        <a:rPr lang="nb-NO" dirty="0" smtClean="0"/>
                        <a:t>Mulige konsekvenser</a:t>
                      </a:r>
                      <a:endParaRPr lang="nb-NO" dirty="0"/>
                    </a:p>
                  </a:txBody>
                  <a:tcPr/>
                </a:tc>
                <a:tc>
                  <a:txBody>
                    <a:bodyPr/>
                    <a:lstStyle/>
                    <a:p>
                      <a:pPr marL="285750" indent="-285750">
                        <a:buFontTx/>
                        <a:buChar char="-"/>
                      </a:pPr>
                      <a:r>
                        <a:rPr lang="nb-NO" dirty="0" smtClean="0"/>
                        <a:t>Motarbeider</a:t>
                      </a:r>
                      <a:r>
                        <a:rPr lang="nb-NO" baseline="0" dirty="0" smtClean="0"/>
                        <a:t> digitalisering ved fakultetet – kan skape dårlig arbeidsklima </a:t>
                      </a:r>
                    </a:p>
                    <a:p>
                      <a:pPr marL="285750" indent="-285750">
                        <a:buFontTx/>
                        <a:buChar char="-"/>
                      </a:pPr>
                      <a:r>
                        <a:rPr lang="nb-NO" baseline="0" dirty="0" smtClean="0"/>
                        <a:t>Forsinker utrulling til studentene</a:t>
                      </a:r>
                    </a:p>
                    <a:p>
                      <a:pPr marL="285750" indent="-285750">
                        <a:buFontTx/>
                        <a:buChar char="-"/>
                      </a:pPr>
                      <a:r>
                        <a:rPr lang="nb-NO" baseline="0" dirty="0" smtClean="0"/>
                        <a:t>Melder seg ut av endringsprosessen </a:t>
                      </a:r>
                    </a:p>
                    <a:p>
                      <a:pPr marL="285750" indent="-285750">
                        <a:buFontTx/>
                        <a:buChar char="-"/>
                      </a:pPr>
                      <a:r>
                        <a:rPr lang="nb-NO" baseline="0" dirty="0" smtClean="0"/>
                        <a:t>Merarbeid for administrasjonen og faglige kolleger</a:t>
                      </a:r>
                    </a:p>
                  </a:txBody>
                  <a:tcPr/>
                </a:tc>
              </a:tr>
              <a:tr h="613191">
                <a:tc>
                  <a:txBody>
                    <a:bodyPr/>
                    <a:lstStyle/>
                    <a:p>
                      <a:r>
                        <a:rPr lang="nb-NO" dirty="0" smtClean="0"/>
                        <a:t>Tiltak</a:t>
                      </a:r>
                      <a:endParaRPr lang="nb-NO" dirty="0"/>
                    </a:p>
                  </a:txBody>
                  <a:tcPr/>
                </a:tc>
                <a:tc>
                  <a:txBody>
                    <a:bodyPr/>
                    <a:lstStyle/>
                    <a:p>
                      <a:r>
                        <a:rPr lang="nb-NO" b="1" dirty="0" smtClean="0"/>
                        <a:t>Hvordan vil du løse denne utfordringen på</a:t>
                      </a:r>
                      <a:r>
                        <a:rPr lang="nb-NO" b="1" baseline="0" dirty="0" smtClean="0"/>
                        <a:t> ditt fakultet?</a:t>
                      </a:r>
                      <a:endParaRPr lang="nb-NO" b="1" dirty="0"/>
                    </a:p>
                  </a:txBody>
                  <a:tcPr/>
                </a:tc>
              </a:tr>
              <a:tr h="948105">
                <a:tc>
                  <a:txBody>
                    <a:bodyPr/>
                    <a:lstStyle/>
                    <a:p>
                      <a:r>
                        <a:rPr lang="nb-NO" dirty="0" smtClean="0"/>
                        <a:t>Sannsynlighet</a:t>
                      </a:r>
                      <a:endParaRPr lang="nb-NO" dirty="0"/>
                    </a:p>
                  </a:txBody>
                  <a:tcPr/>
                </a:tc>
                <a:tc>
                  <a:txBody>
                    <a:bodyPr/>
                    <a:lstStyle/>
                    <a:p>
                      <a:r>
                        <a:rPr lang="nb-NO" dirty="0" smtClean="0">
                          <a:solidFill>
                            <a:srgbClr val="FF0000"/>
                          </a:solidFill>
                        </a:rPr>
                        <a:t>Stor</a:t>
                      </a:r>
                      <a:endParaRPr lang="nb-NO" dirty="0">
                        <a:solidFill>
                          <a:srgbClr val="FF0000"/>
                        </a:solidFill>
                      </a:endParaRPr>
                    </a:p>
                  </a:txBody>
                  <a:tcPr/>
                </a:tc>
              </a:tr>
              <a:tr h="948105">
                <a:tc>
                  <a:txBody>
                    <a:bodyPr/>
                    <a:lstStyle/>
                    <a:p>
                      <a:r>
                        <a:rPr lang="nb-NO" dirty="0" smtClean="0"/>
                        <a:t>Konsekvens</a:t>
                      </a:r>
                      <a:endParaRPr lang="nb-NO" dirty="0"/>
                    </a:p>
                  </a:txBody>
                  <a:tcPr/>
                </a:tc>
                <a:tc>
                  <a:txBody>
                    <a:bodyPr/>
                    <a:lstStyle/>
                    <a:p>
                      <a:r>
                        <a:rPr lang="nb-NO" dirty="0" smtClean="0">
                          <a:solidFill>
                            <a:srgbClr val="FF0000"/>
                          </a:solidFill>
                        </a:rPr>
                        <a:t>Alvorlig</a:t>
                      </a:r>
                      <a:endParaRPr lang="nb-NO" dirty="0">
                        <a:solidFill>
                          <a:srgbClr val="FF0000"/>
                        </a:solidFill>
                      </a:endParaRPr>
                    </a:p>
                  </a:txBody>
                  <a:tcPr/>
                </a:tc>
              </a:tr>
            </a:tbl>
          </a:graphicData>
        </a:graphic>
      </p:graphicFrame>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967565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Tiltak</a:t>
            </a:r>
            <a:endParaRPr lang="nb-NO" dirty="0"/>
          </a:p>
        </p:txBody>
      </p:sp>
      <p:sp>
        <p:nvSpPr>
          <p:cNvPr id="3" name="Plassholder for innhold 2"/>
          <p:cNvSpPr>
            <a:spLocks noGrp="1"/>
          </p:cNvSpPr>
          <p:nvPr>
            <p:ph idx="1"/>
          </p:nvPr>
        </p:nvSpPr>
        <p:spPr/>
        <p:txBody>
          <a:bodyPr/>
          <a:lstStyle/>
          <a:p>
            <a:endParaRPr lang="nb-NO"/>
          </a:p>
        </p:txBody>
      </p:sp>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860562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Aktuelle problemstillinger for senere diskusjoner i Utdanningskomiteen</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Arbeidet med undervisnings- og vurderingsformer: </a:t>
            </a:r>
            <a:r>
              <a:rPr lang="nb-NO" i="1" dirty="0" smtClean="0"/>
              <a:t>Refleksjon rundt måten vi underviser og vurderer på: Er det den beste for å nå læringsutbyttet for emnet</a:t>
            </a:r>
            <a:r>
              <a:rPr lang="nb-NO" dirty="0" smtClean="0"/>
              <a:t>?</a:t>
            </a:r>
          </a:p>
          <a:p>
            <a:r>
              <a:rPr lang="nb-NO" dirty="0" smtClean="0"/>
              <a:t>Policy og rutiner: Trøsterunde, tilrettelegging, begrunnelser, </a:t>
            </a:r>
            <a:r>
              <a:rPr lang="nb-NO" dirty="0" err="1" smtClean="0"/>
              <a:t>konte</a:t>
            </a:r>
            <a:r>
              <a:rPr lang="nb-NO" dirty="0" smtClean="0"/>
              <a:t>, plagiatkontroll </a:t>
            </a:r>
            <a:r>
              <a:rPr lang="nb-NO" dirty="0" err="1" smtClean="0"/>
              <a:t>etc</a:t>
            </a:r>
            <a:r>
              <a:rPr lang="nb-NO" dirty="0" smtClean="0"/>
              <a:t> </a:t>
            </a:r>
          </a:p>
          <a:p>
            <a:r>
              <a:rPr lang="nb-NO" dirty="0" smtClean="0"/>
              <a:t>Digitalisering av eksamen ved fakultetet: Hva gjenstår og hvorfor? </a:t>
            </a:r>
          </a:p>
          <a:p>
            <a:r>
              <a:rPr lang="nb-NO" dirty="0" smtClean="0"/>
              <a:t>Faglige behov: Hvilke kanaler formidles de, hvordan prioriteres de, av hvem </a:t>
            </a:r>
            <a:r>
              <a:rPr lang="nb-NO" dirty="0" err="1" smtClean="0"/>
              <a:t>etc</a:t>
            </a:r>
            <a:r>
              <a:rPr lang="nb-NO" dirty="0" smtClean="0"/>
              <a:t>?</a:t>
            </a:r>
          </a:p>
          <a:p>
            <a:r>
              <a:rPr lang="nb-NO" dirty="0" smtClean="0"/>
              <a:t>Eksamens- og undervisningsplanlegging</a:t>
            </a:r>
            <a:endParaRPr lang="nb-NO" dirty="0"/>
          </a:p>
          <a:p>
            <a:endParaRPr lang="nb-NO" dirty="0" smtClean="0"/>
          </a:p>
          <a:p>
            <a:endParaRPr lang="nb-NO" dirty="0"/>
          </a:p>
        </p:txBody>
      </p:sp>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451017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Status digital eksamen </a:t>
            </a:r>
            <a:endParaRPr lang="nb-NO" dirty="0"/>
          </a:p>
        </p:txBody>
      </p:sp>
      <p:sp>
        <p:nvSpPr>
          <p:cNvPr id="3" name="Plassholder for innhold 2"/>
          <p:cNvSpPr>
            <a:spLocks noGrp="1"/>
          </p:cNvSpPr>
          <p:nvPr>
            <p:ph idx="1"/>
          </p:nvPr>
        </p:nvSpPr>
        <p:spPr/>
        <p:txBody>
          <a:bodyPr>
            <a:normAutofit fontScale="55000" lnSpcReduction="20000"/>
          </a:bodyPr>
          <a:lstStyle/>
          <a:p>
            <a:r>
              <a:rPr lang="nn-NO" dirty="0" smtClean="0"/>
              <a:t>Vårsemesteret 2016: </a:t>
            </a:r>
          </a:p>
          <a:p>
            <a:pPr lvl="1"/>
            <a:r>
              <a:rPr lang="nn-NO" dirty="0" smtClean="0"/>
              <a:t>Pilotert </a:t>
            </a:r>
            <a:r>
              <a:rPr lang="nn-NO" dirty="0"/>
              <a:t>Inspera </a:t>
            </a:r>
            <a:r>
              <a:rPr lang="nn-NO" dirty="0" smtClean="0"/>
              <a:t>i </a:t>
            </a:r>
            <a:r>
              <a:rPr lang="nn-NO" dirty="0"/>
              <a:t>samarbeid med </a:t>
            </a:r>
            <a:r>
              <a:rPr lang="nn-NO" dirty="0" err="1"/>
              <a:t>fakultetene</a:t>
            </a:r>
            <a:r>
              <a:rPr lang="nn-NO" dirty="0"/>
              <a:t> SV, MN, HF, UV, JF og </a:t>
            </a:r>
            <a:r>
              <a:rPr lang="nn-NO" dirty="0" smtClean="0"/>
              <a:t>OD</a:t>
            </a:r>
          </a:p>
          <a:p>
            <a:pPr lvl="1"/>
            <a:r>
              <a:rPr lang="nn-NO" dirty="0" smtClean="0"/>
              <a:t>Gjennomført </a:t>
            </a:r>
            <a:r>
              <a:rPr lang="nn-NO" dirty="0"/>
              <a:t>digital eksamen </a:t>
            </a:r>
            <a:r>
              <a:rPr lang="nn-NO" dirty="0" smtClean="0"/>
              <a:t>på </a:t>
            </a:r>
            <a:r>
              <a:rPr lang="nn-NO" dirty="0"/>
              <a:t>119 ulike </a:t>
            </a:r>
            <a:r>
              <a:rPr lang="nn-NO" dirty="0" err="1"/>
              <a:t>emner</a:t>
            </a:r>
            <a:r>
              <a:rPr lang="nn-NO" dirty="0"/>
              <a:t> for </a:t>
            </a:r>
            <a:r>
              <a:rPr lang="nn-NO" dirty="0" err="1"/>
              <a:t>ca</a:t>
            </a:r>
            <a:r>
              <a:rPr lang="nn-NO" dirty="0"/>
              <a:t> 5 700 </a:t>
            </a:r>
            <a:r>
              <a:rPr lang="nn-NO" dirty="0" err="1"/>
              <a:t>kandidater</a:t>
            </a:r>
            <a:r>
              <a:rPr lang="nn-NO" dirty="0"/>
              <a:t> i ulike vurderingsformer.   </a:t>
            </a:r>
            <a:endParaRPr lang="nn-NO" dirty="0" smtClean="0"/>
          </a:p>
          <a:p>
            <a:pPr marL="457200" lvl="1" indent="0">
              <a:buNone/>
            </a:pPr>
            <a:endParaRPr lang="nb-NO" dirty="0"/>
          </a:p>
          <a:p>
            <a:r>
              <a:rPr lang="nn-NO" dirty="0" err="1"/>
              <a:t>Piloteringen</a:t>
            </a:r>
            <a:r>
              <a:rPr lang="nn-NO" dirty="0"/>
              <a:t> har vært </a:t>
            </a:r>
            <a:r>
              <a:rPr lang="nn-NO" dirty="0" err="1"/>
              <a:t>vellykket</a:t>
            </a:r>
            <a:r>
              <a:rPr lang="nn-NO" dirty="0"/>
              <a:t>:</a:t>
            </a:r>
            <a:endParaRPr lang="nb-NO" dirty="0"/>
          </a:p>
          <a:p>
            <a:pPr lvl="1"/>
            <a:r>
              <a:rPr lang="nb-NO" dirty="0"/>
              <a:t>Alle planlagte eksamener er blitt avholdt</a:t>
            </a:r>
          </a:p>
          <a:p>
            <a:pPr lvl="1"/>
            <a:r>
              <a:rPr lang="nb-NO" dirty="0"/>
              <a:t>Ingen kandidater har måttet ta eksamen om igjen grunnet tekniske eller organisatoriske </a:t>
            </a:r>
            <a:r>
              <a:rPr lang="nb-NO" dirty="0" smtClean="0"/>
              <a:t>forhold</a:t>
            </a:r>
          </a:p>
          <a:p>
            <a:pPr marL="457200" lvl="1" indent="0">
              <a:buNone/>
            </a:pPr>
            <a:endParaRPr lang="nb-NO" dirty="0" smtClean="0"/>
          </a:p>
          <a:p>
            <a:r>
              <a:rPr lang="nb-NO" dirty="0" smtClean="0"/>
              <a:t>Tilbakemeldingene fra de ulike brukergruppene er overveiende positiv. </a:t>
            </a:r>
          </a:p>
          <a:p>
            <a:pPr marL="0" indent="0">
              <a:buNone/>
            </a:pPr>
            <a:endParaRPr lang="nb-NO" dirty="0" smtClean="0"/>
          </a:p>
          <a:p>
            <a:r>
              <a:rPr lang="nb-NO" dirty="0" smtClean="0"/>
              <a:t>Prosjektet </a:t>
            </a:r>
            <a:r>
              <a:rPr lang="nb-NO" dirty="0"/>
              <a:t>opplever å ha en god dialog med fakultetene, med samarbeidspartnerne </a:t>
            </a:r>
            <a:r>
              <a:rPr lang="nb-NO" dirty="0" err="1"/>
              <a:t>UiA</a:t>
            </a:r>
            <a:r>
              <a:rPr lang="nb-NO" dirty="0"/>
              <a:t> og UiB og med leverandøren Inspera. </a:t>
            </a:r>
            <a:endParaRPr lang="nb-NO" dirty="0" smtClean="0"/>
          </a:p>
          <a:p>
            <a:pPr marL="0" indent="0">
              <a:buNone/>
            </a:pPr>
            <a:endParaRPr lang="nb-NO" dirty="0"/>
          </a:p>
          <a:p>
            <a:endParaRPr lang="nb-NO" dirty="0"/>
          </a:p>
        </p:txBody>
      </p:sp>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238963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Volum høsten 2016</a:t>
            </a:r>
            <a:endParaRPr lang="nb-NO" dirty="0"/>
          </a:p>
        </p:txBody>
      </p:sp>
      <p:sp>
        <p:nvSpPr>
          <p:cNvPr id="3" name="Plassholder for innhold 2"/>
          <p:cNvSpPr>
            <a:spLocks noGrp="1"/>
          </p:cNvSpPr>
          <p:nvPr>
            <p:ph idx="1"/>
          </p:nvPr>
        </p:nvSpPr>
        <p:spPr/>
        <p:txBody>
          <a:bodyPr>
            <a:normAutofit/>
          </a:bodyPr>
          <a:lstStyle/>
          <a:p>
            <a:pPr marL="0" indent="0">
              <a:buNone/>
            </a:pPr>
            <a:r>
              <a:rPr lang="nb-NO" dirty="0" err="1" smtClean="0"/>
              <a:t>Ca</a:t>
            </a:r>
            <a:r>
              <a:rPr lang="nb-NO" dirty="0" smtClean="0"/>
              <a:t> 20 000 digitale kandidater / 8 fakultet</a:t>
            </a:r>
          </a:p>
          <a:p>
            <a:pPr lvl="1">
              <a:buFont typeface="Arial" panose="020B0604020202020204" pitchFamily="34" charset="0"/>
              <a:buChar char="•"/>
            </a:pPr>
            <a:r>
              <a:rPr lang="nb-NO" dirty="0" smtClean="0"/>
              <a:t>14 000 kandidater Inspera</a:t>
            </a:r>
          </a:p>
          <a:p>
            <a:pPr lvl="1">
              <a:buFont typeface="Arial" panose="020B0604020202020204" pitchFamily="34" charset="0"/>
              <a:buChar char="•"/>
            </a:pPr>
            <a:r>
              <a:rPr lang="nb-NO" dirty="0" smtClean="0"/>
              <a:t>6000 JUS/USIT</a:t>
            </a:r>
          </a:p>
          <a:p>
            <a:pPr lvl="1">
              <a:buFont typeface="Arial" panose="020B0604020202020204" pitchFamily="34" charset="0"/>
              <a:buChar char="•"/>
            </a:pPr>
            <a:r>
              <a:rPr lang="nb-NO" dirty="0" smtClean="0"/>
              <a:t>800 MED/QP </a:t>
            </a:r>
          </a:p>
          <a:p>
            <a:pPr marL="0" indent="0">
              <a:buNone/>
            </a:pPr>
            <a:r>
              <a:rPr lang="nb-NO" dirty="0" err="1" smtClean="0"/>
              <a:t>Ca</a:t>
            </a:r>
            <a:r>
              <a:rPr lang="nb-NO" dirty="0" smtClean="0"/>
              <a:t> 20 000 kandidater i Silurveien / 5 fakultet</a:t>
            </a:r>
          </a:p>
          <a:p>
            <a:pPr marL="857250" lvl="1" indent="-457200">
              <a:buFont typeface="Arial" panose="020B0604020202020204" pitchFamily="34" charset="0"/>
              <a:buChar char="•"/>
            </a:pPr>
            <a:r>
              <a:rPr lang="nb-NO" dirty="0" smtClean="0"/>
              <a:t>11 500 penn og papir</a:t>
            </a:r>
          </a:p>
          <a:p>
            <a:pPr marL="857250" lvl="1" indent="-457200">
              <a:buFont typeface="Arial" panose="020B0604020202020204" pitchFamily="34" charset="0"/>
              <a:buChar char="•"/>
            </a:pPr>
            <a:r>
              <a:rPr lang="nb-NO" dirty="0" smtClean="0"/>
              <a:t>8 500 digitale</a:t>
            </a:r>
          </a:p>
          <a:p>
            <a:endParaRPr lang="nb-NO" dirty="0" smtClean="0"/>
          </a:p>
        </p:txBody>
      </p:sp>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26913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Silurveien 2: Åpnet i går!</a:t>
            </a:r>
            <a:endParaRPr lang="nb-NO" dirty="0"/>
          </a:p>
        </p:txBody>
      </p:sp>
      <p:pic>
        <p:nvPicPr>
          <p:cNvPr id="7" name="Plassholder for innhol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2132856"/>
            <a:ext cx="6090152" cy="4065588"/>
          </a:xfrm>
        </p:spPr>
      </p:pic>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4</a:t>
            </a:fld>
            <a:endParaRPr lang="en-US">
              <a:solidFill>
                <a:prstClr val="black"/>
              </a:solidFill>
            </a:endParaRPr>
          </a:p>
        </p:txBody>
      </p:sp>
      <p:pic>
        <p:nvPicPr>
          <p:cNvPr id="3" name="Bilde 2"/>
          <p:cNvPicPr>
            <a:picLocks noChangeAspect="1"/>
          </p:cNvPicPr>
          <p:nvPr/>
        </p:nvPicPr>
        <p:blipFill rotWithShape="1">
          <a:blip r:embed="rId3">
            <a:extLst>
              <a:ext uri="{28A0092B-C50C-407E-A947-70E740481C1C}">
                <a14:useLocalDpi xmlns:a14="http://schemas.microsoft.com/office/drawing/2010/main" val="0"/>
              </a:ext>
            </a:extLst>
          </a:blip>
          <a:srcRect l="-2947" t="14688" r="6478" b="5345"/>
          <a:stretch/>
        </p:blipFill>
        <p:spPr>
          <a:xfrm>
            <a:off x="6314122" y="3212976"/>
            <a:ext cx="2828261" cy="3125972"/>
          </a:xfrm>
          <a:prstGeom prst="rect">
            <a:avLst/>
          </a:prstGeom>
        </p:spPr>
      </p:pic>
    </p:spTree>
    <p:extLst>
      <p:ext uri="{BB962C8B-B14F-4D97-AF65-F5344CB8AC3E}">
        <p14:creationId xmlns:p14="http://schemas.microsoft.com/office/powerpoint/2010/main" val="2223849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20 000 eksamenskandidater i høst</a:t>
            </a:r>
            <a:endParaRPr lang="nb-NO" dirty="0"/>
          </a:p>
        </p:txBody>
      </p:sp>
      <p:pic>
        <p:nvPicPr>
          <p:cNvPr id="7" name="Plassholder for innhol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6924" y="2060575"/>
            <a:ext cx="6090152" cy="4065588"/>
          </a:xfrm>
        </p:spPr>
      </p:pic>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039115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Konsekvenser av Silurveien</a:t>
            </a:r>
            <a:endParaRPr lang="nb-NO" dirty="0"/>
          </a:p>
        </p:txBody>
      </p:sp>
      <p:sp>
        <p:nvSpPr>
          <p:cNvPr id="3" name="Plassholder for innhold 2"/>
          <p:cNvSpPr>
            <a:spLocks noGrp="1"/>
          </p:cNvSpPr>
          <p:nvPr>
            <p:ph idx="1"/>
          </p:nvPr>
        </p:nvSpPr>
        <p:spPr/>
        <p:txBody>
          <a:bodyPr>
            <a:normAutofit lnSpcReduction="10000"/>
          </a:bodyPr>
          <a:lstStyle/>
          <a:p>
            <a:r>
              <a:rPr lang="nb-NO" dirty="0" smtClean="0"/>
              <a:t>Kvalitet! </a:t>
            </a:r>
          </a:p>
          <a:p>
            <a:r>
              <a:rPr lang="nb-NO" dirty="0" smtClean="0"/>
              <a:t>Faglige muligheter</a:t>
            </a:r>
          </a:p>
          <a:p>
            <a:r>
              <a:rPr lang="nb-NO" dirty="0" smtClean="0"/>
              <a:t>Kontroll på maskinparken (</a:t>
            </a:r>
            <a:r>
              <a:rPr lang="nb-NO" dirty="0" err="1" smtClean="0"/>
              <a:t>ref</a:t>
            </a:r>
            <a:r>
              <a:rPr lang="nb-NO" dirty="0" smtClean="0"/>
              <a:t> SEB)</a:t>
            </a:r>
          </a:p>
          <a:p>
            <a:r>
              <a:rPr lang="nb-NO" dirty="0" smtClean="0"/>
              <a:t>Frigjør lokaler på campus</a:t>
            </a:r>
          </a:p>
          <a:p>
            <a:r>
              <a:rPr lang="nb-NO" dirty="0" smtClean="0"/>
              <a:t>Eksamensplanlegging</a:t>
            </a:r>
          </a:p>
          <a:p>
            <a:r>
              <a:rPr lang="nb-NO" dirty="0" smtClean="0"/>
              <a:t>Fellesfunksjoner</a:t>
            </a:r>
          </a:p>
          <a:p>
            <a:r>
              <a:rPr lang="nb-NO" dirty="0" smtClean="0"/>
              <a:t>Standardisering: Rutiner og regler</a:t>
            </a:r>
            <a:endParaRPr lang="nb-NO" dirty="0"/>
          </a:p>
        </p:txBody>
      </p:sp>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78769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Risikoanalyse høsten 2016</a:t>
            </a:r>
            <a:endParaRPr lang="nb-NO" dirty="0"/>
          </a:p>
        </p:txBody>
      </p:sp>
      <p:sp>
        <p:nvSpPr>
          <p:cNvPr id="3" name="Plassholder for innhold 2"/>
          <p:cNvSpPr>
            <a:spLocks noGrp="1"/>
          </p:cNvSpPr>
          <p:nvPr>
            <p:ph idx="1"/>
          </p:nvPr>
        </p:nvSpPr>
        <p:spPr/>
        <p:txBody>
          <a:bodyPr>
            <a:normAutofit lnSpcReduction="10000"/>
          </a:bodyPr>
          <a:lstStyle/>
          <a:p>
            <a:pPr marL="514350" indent="-514350">
              <a:buFont typeface="+mj-lt"/>
              <a:buAutoNum type="arabicPeriod"/>
            </a:pPr>
            <a:r>
              <a:rPr lang="nn-NO" dirty="0"/>
              <a:t>Gjennomføring av digital eksamen i Silurveien </a:t>
            </a:r>
            <a:r>
              <a:rPr lang="nn-NO" dirty="0" smtClean="0"/>
              <a:t>2</a:t>
            </a:r>
          </a:p>
          <a:p>
            <a:pPr marL="514350" indent="-514350">
              <a:buFont typeface="+mj-lt"/>
              <a:buAutoNum type="arabicPeriod"/>
            </a:pPr>
            <a:r>
              <a:rPr lang="nb-NO" dirty="0" smtClean="0"/>
              <a:t>Oppfølging </a:t>
            </a:r>
            <a:r>
              <a:rPr lang="nb-NO" dirty="0"/>
              <a:t>av Inspera for å sikre bedre funksjonalitet og </a:t>
            </a:r>
            <a:r>
              <a:rPr lang="nb-NO" dirty="0" smtClean="0"/>
              <a:t>færre </a:t>
            </a:r>
            <a:r>
              <a:rPr lang="nb-NO" dirty="0"/>
              <a:t>feil i </a:t>
            </a:r>
            <a:r>
              <a:rPr lang="nb-NO" dirty="0" smtClean="0"/>
              <a:t>løsningen</a:t>
            </a:r>
          </a:p>
          <a:p>
            <a:pPr marL="514350" indent="-514350">
              <a:buFont typeface="+mj-lt"/>
              <a:buAutoNum type="arabicPeriod"/>
            </a:pPr>
            <a:r>
              <a:rPr lang="nb-NO" dirty="0"/>
              <a:t>Oppfølging av fakultetene for å forberede en smidig overgang til drift</a:t>
            </a:r>
          </a:p>
          <a:p>
            <a:pPr marL="514350" lvl="0" indent="-514350">
              <a:buFont typeface="+mj-lt"/>
              <a:buAutoNum type="arabicPeriod"/>
            </a:pPr>
            <a:r>
              <a:rPr lang="nb-NO" b="1" dirty="0" smtClean="0"/>
              <a:t>Kommunikasjon </a:t>
            </a:r>
            <a:r>
              <a:rPr lang="nb-NO" b="1" dirty="0"/>
              <a:t>og opplæring av vitenskapelig ansatte</a:t>
            </a:r>
          </a:p>
          <a:p>
            <a:endParaRPr lang="nb-NO" dirty="0"/>
          </a:p>
        </p:txBody>
      </p:sp>
      <p:sp>
        <p:nvSpPr>
          <p:cNvPr id="4" name="Plassholder for dato 3"/>
          <p:cNvSpPr>
            <a:spLocks noGrp="1"/>
          </p:cNvSpPr>
          <p:nvPr>
            <p:ph type="dt" sz="half" idx="10"/>
          </p:nvPr>
        </p:nvSpPr>
        <p:spPr/>
        <p:txBody>
          <a:bodyPr/>
          <a:lstStyle/>
          <a:p>
            <a:fld id="{6C649540-15E8-4EC1-BD80-E291F4325AFA}" type="datetime1">
              <a:rPr lang="nb-NO" smtClean="0">
                <a:solidFill>
                  <a:prstClr val="black"/>
                </a:solidFill>
              </a:rPr>
              <a:pPr/>
              <a:t>20.09.2016</a:t>
            </a:fld>
            <a:endParaRPr lang="en-US">
              <a:solidFill>
                <a:prstClr val="black"/>
              </a:solidFill>
            </a:endParaRPr>
          </a:p>
        </p:txBody>
      </p:sp>
      <p:sp>
        <p:nvSpPr>
          <p:cNvPr id="5" name="Plassholder for bunntekst 4"/>
          <p:cNvSpPr>
            <a:spLocks noGrp="1"/>
          </p:cNvSpPr>
          <p:nvPr>
            <p:ph type="ftr" sz="quarter" idx="11"/>
          </p:nvPr>
        </p:nvSpPr>
        <p:spPr/>
        <p:txBody>
          <a:bodyPr/>
          <a:lstStyle/>
          <a:p>
            <a:r>
              <a:rPr lang="en-US" smtClean="0">
                <a:solidFill>
                  <a:prstClr val="black"/>
                </a:solidFill>
              </a:rPr>
              <a:t>Prosjekt UiO digital eksamen </a:t>
            </a:r>
            <a:endParaRPr lang="en-US" dirty="0">
              <a:solidFill>
                <a:prstClr val="black"/>
              </a:solidFill>
            </a:endParaRPr>
          </a:p>
        </p:txBody>
      </p:sp>
      <p:sp>
        <p:nvSpPr>
          <p:cNvPr id="6" name="Plassholder for lysbildenummer 5"/>
          <p:cNvSpPr>
            <a:spLocks noGrp="1"/>
          </p:cNvSpPr>
          <p:nvPr>
            <p:ph type="sldNum" sz="quarter" idx="12"/>
          </p:nvPr>
        </p:nvSpPr>
        <p:spPr/>
        <p:txBody>
          <a:bodyPr/>
          <a:lstStyle/>
          <a:p>
            <a:fld id="{4A6CB263-FD1A-4DED-BF83-5EBC7E00E459}"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907049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Tilbakemeldinger fra entusiastene: </a:t>
            </a:r>
            <a:endParaRPr lang="nb-NO" dirty="0"/>
          </a:p>
        </p:txBody>
      </p:sp>
      <p:sp>
        <p:nvSpPr>
          <p:cNvPr id="3" name="Plassholder for innhold 2"/>
          <p:cNvSpPr>
            <a:spLocks noGrp="1"/>
          </p:cNvSpPr>
          <p:nvPr>
            <p:ph idx="1"/>
          </p:nvPr>
        </p:nvSpPr>
        <p:spPr/>
        <p:txBody>
          <a:bodyPr/>
          <a:lstStyle/>
          <a:p>
            <a:r>
              <a:rPr lang="nb-NO" dirty="0" smtClean="0"/>
              <a:t>Jeg føler meg ikke som en fossil lenger </a:t>
            </a:r>
          </a:p>
          <a:p>
            <a:r>
              <a:rPr lang="nb-NO" dirty="0" smtClean="0"/>
              <a:t>Jeg vil ha alle mine eksamener digitalt</a:t>
            </a:r>
          </a:p>
          <a:p>
            <a:r>
              <a:rPr lang="nb-NO" dirty="0" smtClean="0"/>
              <a:t>Dette er så mye raskere og enklere</a:t>
            </a:r>
          </a:p>
          <a:p>
            <a:r>
              <a:rPr lang="nb-NO" dirty="0" smtClean="0"/>
              <a:t>Det er så deilig å slippe håndskrift</a:t>
            </a:r>
          </a:p>
          <a:p>
            <a:r>
              <a:rPr lang="nb-NO" dirty="0" smtClean="0"/>
              <a:t>Digitalisering fører til en kvalitetssikring av rutiner og praksis rundt sensur</a:t>
            </a:r>
          </a:p>
          <a:p>
            <a:endParaRPr lang="nb-NO" dirty="0"/>
          </a:p>
        </p:txBody>
      </p:sp>
    </p:spTree>
    <p:extLst>
      <p:ext uri="{BB962C8B-B14F-4D97-AF65-F5344CB8AC3E}">
        <p14:creationId xmlns:p14="http://schemas.microsoft.com/office/powerpoint/2010/main" val="1371607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…men jeg fornemmer også følgende stemninger</a:t>
            </a:r>
            <a:endParaRPr lang="nb-NO" dirty="0"/>
          </a:p>
        </p:txBody>
      </p:sp>
      <p:sp>
        <p:nvSpPr>
          <p:cNvPr id="3" name="Plassholder for innhold 2"/>
          <p:cNvSpPr>
            <a:spLocks noGrp="1"/>
          </p:cNvSpPr>
          <p:nvPr>
            <p:ph idx="1"/>
          </p:nvPr>
        </p:nvSpPr>
        <p:spPr/>
        <p:txBody>
          <a:bodyPr/>
          <a:lstStyle/>
          <a:p>
            <a:r>
              <a:rPr lang="nb-NO" dirty="0" smtClean="0"/>
              <a:t>Digitalisering er </a:t>
            </a:r>
            <a:r>
              <a:rPr lang="nb-NO" dirty="0"/>
              <a:t>dannelsens </a:t>
            </a:r>
            <a:r>
              <a:rPr lang="nb-NO" dirty="0" smtClean="0"/>
              <a:t>dødsstøt: </a:t>
            </a:r>
          </a:p>
          <a:p>
            <a:pPr marL="400050" lvl="1" indent="0">
              <a:buNone/>
            </a:pPr>
            <a:r>
              <a:rPr lang="nb-NO" i="1" dirty="0" smtClean="0"/>
              <a:t>Ved å digitalisere skoleeksamen knekker universitetet spissen </a:t>
            </a:r>
            <a:r>
              <a:rPr lang="nb-NO" i="1" dirty="0"/>
              <a:t>på den siste </a:t>
            </a:r>
            <a:r>
              <a:rPr lang="nb-NO" i="1" dirty="0" smtClean="0"/>
              <a:t>blyant.</a:t>
            </a:r>
          </a:p>
          <a:p>
            <a:r>
              <a:rPr lang="nb-NO" dirty="0" smtClean="0"/>
              <a:t>Forskning viser at håndskrift er best for hjernen</a:t>
            </a:r>
          </a:p>
          <a:p>
            <a:r>
              <a:rPr lang="nb-NO" dirty="0" smtClean="0"/>
              <a:t>Systemtvang: En inngripen i den enkeltes undervisnings- og vurderingsmetoder </a:t>
            </a:r>
          </a:p>
          <a:p>
            <a:endParaRPr lang="nb-NO" dirty="0" smtClean="0"/>
          </a:p>
          <a:p>
            <a:endParaRPr lang="nb-NO" dirty="0"/>
          </a:p>
        </p:txBody>
      </p:sp>
    </p:spTree>
    <p:extLst>
      <p:ext uri="{BB962C8B-B14F-4D97-AF65-F5344CB8AC3E}">
        <p14:creationId xmlns:p14="http://schemas.microsoft.com/office/powerpoint/2010/main" val="3842006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5_DigitalEksamenPresentasjonsMal">
  <a:themeElements>
    <a:clrScheme name="DigitalEksamen">
      <a:dk1>
        <a:sysClr val="windowText" lastClr="000000"/>
      </a:dk1>
      <a:lt1>
        <a:sysClr val="window" lastClr="FFFFFF"/>
      </a:lt1>
      <a:dk2>
        <a:srgbClr val="31859B"/>
      </a:dk2>
      <a:lt2>
        <a:srgbClr val="EEECE1"/>
      </a:lt2>
      <a:accent1>
        <a:srgbClr val="31859B"/>
      </a:accent1>
      <a:accent2>
        <a:srgbClr val="B7DDE8"/>
      </a:accent2>
      <a:accent3>
        <a:srgbClr val="FF5050"/>
      </a:accent3>
      <a:accent4>
        <a:srgbClr val="604A7B"/>
      </a:accent4>
      <a:accent5>
        <a:srgbClr val="4BACC6"/>
      </a:accent5>
      <a:accent6>
        <a:srgbClr val="92D050"/>
      </a:accent6>
      <a:hlink>
        <a:srgbClr val="31859B"/>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2457</TotalTime>
  <Words>810</Words>
  <Application>Microsoft Office PowerPoint</Application>
  <PresentationFormat>Skjermfremvisning (4:3)</PresentationFormat>
  <Paragraphs>144</Paragraphs>
  <Slides>15</Slides>
  <Notes>5</Notes>
  <HiddenSlides>0</HiddenSlides>
  <MMClips>0</MMClips>
  <ScaleCrop>false</ScaleCrop>
  <HeadingPairs>
    <vt:vector size="4" baseType="variant">
      <vt:variant>
        <vt:lpstr>Tema</vt:lpstr>
      </vt:variant>
      <vt:variant>
        <vt:i4>1</vt:i4>
      </vt:variant>
      <vt:variant>
        <vt:lpstr>Lysbildetitler</vt:lpstr>
      </vt:variant>
      <vt:variant>
        <vt:i4>15</vt:i4>
      </vt:variant>
    </vt:vector>
  </HeadingPairs>
  <TitlesOfParts>
    <vt:vector size="16" baseType="lpstr">
      <vt:lpstr>5_DigitalEksamenPresentasjonsMal</vt:lpstr>
      <vt:lpstr>Utdanningskomiteen</vt:lpstr>
      <vt:lpstr>Status digital eksamen </vt:lpstr>
      <vt:lpstr>Volum høsten 2016</vt:lpstr>
      <vt:lpstr>Silurveien 2: Åpnet i går!</vt:lpstr>
      <vt:lpstr>20 000 eksamenskandidater i høst</vt:lpstr>
      <vt:lpstr>Konsekvenser av Silurveien</vt:lpstr>
      <vt:lpstr>Risikoanalyse høsten 2016</vt:lpstr>
      <vt:lpstr>Tilbakemeldinger fra entusiastene: </vt:lpstr>
      <vt:lpstr>…men jeg fornemmer også følgende stemninger</vt:lpstr>
      <vt:lpstr>Hva var begrunnelsen igjen? </vt:lpstr>
      <vt:lpstr>Hvorfor digital eksamen</vt:lpstr>
      <vt:lpstr>Digital eksamen er ikke perfekt</vt:lpstr>
      <vt:lpstr>PowerPoint-presentasjon</vt:lpstr>
      <vt:lpstr>Tiltak</vt:lpstr>
      <vt:lpstr>Aktuelle problemstillinger for senere diskusjoner i Utdanningskomiteen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Rektoratet: Digital eksamen</dc:title>
  <dc:creator>Gry Anita Hemsing</dc:creator>
  <cp:lastModifiedBy>Kirsti Margrethe Mortensen</cp:lastModifiedBy>
  <cp:revision>97</cp:revision>
  <cp:lastPrinted>2016-09-20T08:49:51Z</cp:lastPrinted>
  <dcterms:created xsi:type="dcterms:W3CDTF">2015-10-06T09:50:53Z</dcterms:created>
  <dcterms:modified xsi:type="dcterms:W3CDTF">2016-09-20T11:49:38Z</dcterms:modified>
</cp:coreProperties>
</file>