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1" r:id="rId3"/>
    <p:sldId id="320" r:id="rId4"/>
    <p:sldId id="319" r:id="rId5"/>
    <p:sldId id="326" r:id="rId6"/>
    <p:sldId id="325" r:id="rId7"/>
    <p:sldId id="260" r:id="rId8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926" autoAdjust="0"/>
  </p:normalViewPr>
  <p:slideViewPr>
    <p:cSldViewPr>
      <p:cViewPr>
        <p:scale>
          <a:sx n="100" d="100"/>
          <a:sy n="100" d="100"/>
        </p:scale>
        <p:origin x="-2676" y="-120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4D64FA-EB44-0E42-97D4-EC7B23DBA3C9}" type="datetime1">
              <a:rPr lang="nb-NO"/>
              <a:pPr>
                <a:defRPr/>
              </a:pPr>
              <a:t>20.09.2016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E28BED-8764-C14E-9BE6-9B59EF64EE9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644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3774F4-61CC-E442-A1DF-1BB931B0C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4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774F4-61CC-E442-A1DF-1BB931B0CE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dirty="0" smtClean="0"/>
              <a:t>Det strategiske fundamentet </a:t>
            </a:r>
            <a:r>
              <a:rPr lang="nb-NO" sz="1200" dirty="0" smtClean="0"/>
              <a:t>for en rekrutteringsstrategi ved UiO er nedfelt i Strategi 2020, men rekrutteringstiltak er kun delvis blitt operasjonalisert i UiOs og fakultetenes årsplaner</a:t>
            </a:r>
          </a:p>
          <a:p>
            <a:r>
              <a:rPr lang="nb-NO" sz="1200" dirty="0" smtClean="0"/>
              <a:t>Strategic </a:t>
            </a:r>
            <a:r>
              <a:rPr lang="nb-NO" sz="1200" dirty="0" err="1" smtClean="0"/>
              <a:t>Advisory</a:t>
            </a:r>
            <a:r>
              <a:rPr lang="nb-NO" sz="1200" dirty="0" smtClean="0"/>
              <a:t> Board anbefaler at en mer offensiv rekrutteringsstrategi vil være et viktig virkemiddel for å virkeliggjøre UiOs ambisjoner om utvikling av verdensledende fagmiljøer</a:t>
            </a:r>
          </a:p>
          <a:p>
            <a:r>
              <a:rPr lang="nb-NO" sz="1200" dirty="0" smtClean="0"/>
              <a:t>SAB-arbeidsgruppen for forskningskvalitet har foreslått å utvikle rutiner for raskere tilsetting i vitenskapelige stillinger og utvidet bruk av søkekomiteer ved tilsettinger</a:t>
            </a:r>
          </a:p>
          <a:p>
            <a:r>
              <a:rPr lang="nb-NO" sz="1200" dirty="0" smtClean="0"/>
              <a:t>Tenketanken for rekruttering kom i 2011 med flere forslag knyttet til å finne og motivere de beste søkerne, utfordringer knyttet til utvelgelse av kandidater og endringer i prosedyrer for rekruttering</a:t>
            </a:r>
          </a:p>
          <a:p>
            <a:endParaRPr lang="nb-NO" sz="1200" dirty="0" smtClean="0"/>
          </a:p>
          <a:p>
            <a:r>
              <a:rPr lang="nb-NO" sz="1200" dirty="0" smtClean="0"/>
              <a:t>Det foreligger således flere føringer innenfor rekrutteringsområdet, enkelttiltak og konkrete initiativ i retning av en mer offensiv rekrutteringsstrategi, men det mangler en helhetlig og UiO-overgripende rekrutteringsstrategi som legger felles føringer for UiO</a:t>
            </a:r>
          </a:p>
          <a:p>
            <a:r>
              <a:rPr lang="nb-NO" sz="1200" dirty="0" smtClean="0"/>
              <a:t>+</a:t>
            </a:r>
            <a:r>
              <a:rPr lang="nb-NO" sz="1200" baseline="0" dirty="0" smtClean="0"/>
              <a:t> ledere og enkeltintervjuer har dannet utgangspunkt for forslaget til innramming og innholdet i en rekrutteringsstrategi</a:t>
            </a:r>
            <a:endParaRPr lang="nb-NO" sz="1200" dirty="0" smtClean="0"/>
          </a:p>
          <a:p>
            <a:endParaRPr lang="en-US" dirty="0" smtClean="0"/>
          </a:p>
          <a:p>
            <a:r>
              <a:rPr lang="en-US" b="1" dirty="0" err="1" smtClean="0"/>
              <a:t>Analyse</a:t>
            </a:r>
            <a:r>
              <a:rPr lang="en-US" b="1" dirty="0" smtClean="0"/>
              <a:t> </a:t>
            </a:r>
            <a:r>
              <a:rPr lang="en-US" b="1" dirty="0" err="1" smtClean="0"/>
              <a:t>av</a:t>
            </a:r>
            <a:r>
              <a:rPr lang="en-US" b="1" dirty="0" smtClean="0"/>
              <a:t> </a:t>
            </a:r>
            <a:r>
              <a:rPr lang="en-US" b="1" dirty="0" err="1" smtClean="0"/>
              <a:t>hovedutfordringer</a:t>
            </a:r>
            <a:r>
              <a:rPr lang="en-US" b="1" dirty="0" smtClean="0"/>
              <a:t> </a:t>
            </a:r>
            <a:r>
              <a:rPr lang="en-US" b="1" dirty="0" err="1" smtClean="0"/>
              <a:t>og</a:t>
            </a:r>
            <a:r>
              <a:rPr lang="en-US" b="1" dirty="0" smtClean="0"/>
              <a:t> </a:t>
            </a:r>
            <a:r>
              <a:rPr lang="en-US" b="1" dirty="0" err="1" smtClean="0"/>
              <a:t>organisasjonens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innspill</a:t>
            </a:r>
            <a:endParaRPr lang="en-US" b="1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774F4-61CC-E442-A1DF-1BB931B0CE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7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Foreligger i eget grunnlagsdokument.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774F4-61CC-E442-A1DF-1BB931B0CE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774F4-61CC-E442-A1DF-1BB931B0CE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774F4-61CC-E442-A1DF-1BB931B0CE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Undervisningsperspektivet bør tydeliggjøres i strategien</a:t>
            </a:r>
          </a:p>
          <a:p>
            <a:pPr lvl="0" fontAlgn="base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SAB-gruppe 4 har løftet frem behovet for å vurdere arbeidsdelingen mellom vitenskapelig bedømmelseskomité og internt ansvarlig fagmiljø. Bedømmelseskomiteens oppgaver kan tydeliggjøres og forenkles for å redusere arbeidsbyrden 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ansvarliggjøre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fagmiljøet på områder der de er vel så kompetente til å vurdere. Videre bør det vurderes å synliggjøre tilsetting i delte stillinger som strategisk virkemiddel for å fremme tverrfaglig virksomhet ved UiO</a:t>
            </a:r>
          </a:p>
          <a:p>
            <a:pPr lvl="0" fontAlgn="base"/>
            <a:endParaRPr lang="nb-NO" sz="120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285750" indent="-2857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nb-NO" dirty="0" smtClean="0">
                <a:solidFill>
                  <a:srgbClr val="002060"/>
                </a:solidFill>
              </a:rPr>
              <a:t>Alle professorer skal undervise, så sant de ikke er ansatt i en lederkode </a:t>
            </a:r>
          </a:p>
          <a:p>
            <a:pPr marL="285750" indent="-2857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nb-NO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nb-NO" dirty="0" smtClean="0">
                <a:solidFill>
                  <a:srgbClr val="002060"/>
                </a:solidFill>
              </a:rPr>
              <a:t>Noen professorat- og førsteamanuensisstillinger utlyses og ansettes med tanke på å rekruttere personer med høy undervisningskompetanse som kan være drivere i utvikling av undervisning, men samtidig har nødvendig   vitenskapelig kompetanse</a:t>
            </a:r>
          </a:p>
          <a:p>
            <a:pPr>
              <a:buClr>
                <a:srgbClr val="FF0000"/>
              </a:buClr>
              <a:buSzPct val="120000"/>
            </a:pPr>
            <a:endParaRPr lang="nb-NO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nb-NO" i="1" dirty="0" smtClean="0">
                <a:solidFill>
                  <a:srgbClr val="002060"/>
                </a:solidFill>
              </a:rPr>
              <a:t>Samordning av undervisningsressurser: </a:t>
            </a:r>
            <a:r>
              <a:rPr lang="nb-NO" dirty="0" smtClean="0">
                <a:solidFill>
                  <a:srgbClr val="002060"/>
                </a:solidFill>
              </a:rPr>
              <a:t>Som et ledd i arbeidet med utdanningskvalitet har universitetsstyret ved UiO besluttet at det skal bevilges midler til prosjektering av en koordinerende enhet for støtteressurser for utdanning…….. I forlengelsen av dette har universitetsstyret bedt om at mulighetene for å opprette et akademi for fremragende utdanning vurderes (Revidert innspill vedr. </a:t>
            </a:r>
            <a:r>
              <a:rPr lang="nb-NO" smtClean="0">
                <a:solidFill>
                  <a:srgbClr val="002060"/>
                </a:solidFill>
              </a:rPr>
              <a:t>utviklingsavtale </a:t>
            </a:r>
            <a:endParaRPr lang="nb-NO" sz="120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774F4-61CC-E442-A1DF-1BB931B0CE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Rekruttering som ansvarsområde er delegert til enhetene innenfor rammene av en felles personalpolitisk plattform, regelverk og overordnede strategier.  En forsterket innsats innen rekruttering må ta utgangspunkt i enhetens opplevelse av lokale utfordringer knyttet til rekruttering og enhetenes vurdering av hva som vil gi et ønsket løft.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Dekanmøtet i august</a:t>
            </a:r>
            <a:r>
              <a:rPr lang="nb-NO" sz="1200" baseline="0" dirty="0" smtClean="0"/>
              <a:t> ga støtte til følgende prosess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 dirty="0" smtClean="0"/>
              <a:t>Flyttes opp.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774F4-61CC-E442-A1DF-1BB931B0CE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D4BB-00E8-F145-A579-32863B88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B00E-0825-844B-BD47-14C416E0F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046C-3F23-AA43-BE34-37F521BA6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7F60-2139-4847-A966-5440DB887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5FF7-96C9-F74B-866F-090FD282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8AAE-9532-7642-AA81-E67BAB870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FB49-8D91-8542-9087-AC30D7AC9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914D-9720-7941-9AD8-F2C562E1F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63B3-ECBB-0A4A-9A50-22350CECA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44DE-A9F1-5B42-8040-79F600FB2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2CF2D4E4-7433-5F43-94E7-DD9E782E1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140968"/>
            <a:ext cx="7687816" cy="1143000"/>
          </a:xfrm>
        </p:spPr>
        <p:txBody>
          <a:bodyPr/>
          <a:lstStyle/>
          <a:p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 smtClean="0"/>
              <a:t>Rekrutteringsstrategi for vitenskapelig ansatte ved UiO – forslag til innramming og innhold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3212976"/>
            <a:ext cx="7543800" cy="1752600"/>
          </a:xfrm>
        </p:spPr>
        <p:txBody>
          <a:bodyPr/>
          <a:lstStyle/>
          <a:p>
            <a:pPr eaLnBrk="1" hangingPunct="1"/>
            <a:endParaRPr lang="nb-NO" dirty="0"/>
          </a:p>
          <a:p>
            <a:pPr eaLnBrk="1" hangingPunct="1"/>
            <a:endParaRPr lang="nb-NO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96200" cy="1143000"/>
          </a:xfrm>
        </p:spPr>
        <p:txBody>
          <a:bodyPr/>
          <a:lstStyle/>
          <a:p>
            <a:r>
              <a:rPr lang="nb-NO" dirty="0" smtClean="0"/>
              <a:t>Prosessen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19256" cy="4539208"/>
          </a:xfrm>
        </p:spPr>
        <p:txBody>
          <a:bodyPr/>
          <a:lstStyle/>
          <a:p>
            <a:r>
              <a:rPr lang="nb-NO" sz="1800" dirty="0" smtClean="0"/>
              <a:t>Arbeidet ble innledet våren 2015 gjennom at et grunnlagsnotat, som inneholder en </a:t>
            </a:r>
            <a:r>
              <a:rPr lang="nb-NO" sz="1800" dirty="0"/>
              <a:t>oppsummering av strategier, </a:t>
            </a:r>
            <a:r>
              <a:rPr lang="nb-NO" sz="1800" dirty="0" smtClean="0"/>
              <a:t>mål, </a:t>
            </a:r>
            <a:r>
              <a:rPr lang="nb-NO" sz="1800" dirty="0"/>
              <a:t>tiltak </a:t>
            </a:r>
            <a:r>
              <a:rPr lang="nb-NO" sz="1800" dirty="0" smtClean="0"/>
              <a:t>og regulatoriske forhold knyttet til rekruttering ble utarbeidet </a:t>
            </a:r>
          </a:p>
          <a:p>
            <a:endParaRPr lang="nb-NO" sz="1800" dirty="0" smtClean="0"/>
          </a:p>
          <a:p>
            <a:r>
              <a:rPr lang="nb-NO" sz="1800" dirty="0" smtClean="0"/>
              <a:t>Innretningen for arbeidet med rekrutteringsstrategi har vært diskutert med rektorat og dekaner</a:t>
            </a:r>
          </a:p>
          <a:p>
            <a:endParaRPr lang="nb-NO" sz="1800" dirty="0" smtClean="0"/>
          </a:p>
          <a:p>
            <a:r>
              <a:rPr lang="nb-NO" sz="1800" dirty="0" smtClean="0"/>
              <a:t>Analyse av hovedutfordringer og forslag til rekrutteringsstrategi har blitt utformet på bakgrunn av innspill i strategi 2020, SAB oppfølgingen knyttet til gruppe 4 og innspill fra ledere og viktige enkeltaktører ved UiO </a:t>
            </a:r>
          </a:p>
          <a:p>
            <a:endParaRPr lang="nb-NO" sz="1800" dirty="0" smtClean="0"/>
          </a:p>
          <a:p>
            <a:r>
              <a:rPr lang="nb-NO" sz="1800" dirty="0" smtClean="0"/>
              <a:t>Rektoratet har diskutert strategien i to møter i løpet av prosessen</a:t>
            </a:r>
          </a:p>
          <a:p>
            <a:endParaRPr lang="nb-NO" sz="1800" dirty="0" smtClean="0"/>
          </a:p>
          <a:p>
            <a:r>
              <a:rPr lang="nb-NO" sz="1800" dirty="0" smtClean="0"/>
              <a:t>Forslag til rekrutteringsstrategi ble lagt frem for dekanene 18. mai 2016, samt i eget seminar august 2016</a:t>
            </a:r>
          </a:p>
          <a:p>
            <a:endParaRPr lang="nb-NO" sz="1800" dirty="0" smtClean="0"/>
          </a:p>
          <a:p>
            <a:r>
              <a:rPr lang="nb-NO" sz="1800" dirty="0" smtClean="0"/>
              <a:t>Tjenestemannsorganisasjonene er informert</a:t>
            </a:r>
          </a:p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046C-3F23-AA43-BE34-37F521BA6F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Rekrutteringsstrategiens innramming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 	Analyse av nåsituasjonen og beskrivelse 	av hovedutfordringer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 	Strategisk fundament og mål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 	Tiltaksområder med tre hovedmål og 	tilhørende tiltak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046C-3F23-AA43-BE34-37F521BA6F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96200" cy="1143000"/>
          </a:xfrm>
        </p:spPr>
        <p:txBody>
          <a:bodyPr/>
          <a:lstStyle/>
          <a:p>
            <a:r>
              <a:rPr lang="nb-NO" sz="2800" dirty="0" smtClean="0"/>
              <a:t>Beskrivelse av hovedutfordringer – begrunnelsen for strategiens innhold</a:t>
            </a:r>
            <a:endParaRPr lang="nb-NO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916832"/>
            <a:ext cx="7984232" cy="4114800"/>
          </a:xfrm>
        </p:spPr>
        <p:txBody>
          <a:bodyPr/>
          <a:lstStyle/>
          <a:p>
            <a:r>
              <a:rPr lang="nb-NO" sz="2000" dirty="0" smtClean="0"/>
              <a:t>Samlet strategi gir drahjelp til å løfte frem strategiske fellesspørsmål og tiltak</a:t>
            </a:r>
          </a:p>
          <a:p>
            <a:endParaRPr lang="nb-NO" sz="2000" dirty="0" smtClean="0"/>
          </a:p>
          <a:p>
            <a:r>
              <a:rPr lang="nb-NO" sz="2000" dirty="0"/>
              <a:t>UiO har et forbedringspotensial til å rekruttere mer strategisk for å nå målene i strategi </a:t>
            </a:r>
            <a:r>
              <a:rPr lang="nb-NO" sz="2000" dirty="0" smtClean="0"/>
              <a:t>2020</a:t>
            </a:r>
          </a:p>
          <a:p>
            <a:endParaRPr lang="nb-NO" sz="2000" dirty="0" smtClean="0"/>
          </a:p>
          <a:p>
            <a:r>
              <a:rPr lang="nb-NO" sz="2000" dirty="0" smtClean="0"/>
              <a:t>UiO har et forbedringspotensial til å synliggjøre vår virksomhet, fagmiljøer og arbeidsvilkår  - fremstå som en attraktiv arbeidsgiver</a:t>
            </a:r>
          </a:p>
          <a:p>
            <a:endParaRPr lang="nb-NO" sz="2000" dirty="0" smtClean="0"/>
          </a:p>
          <a:p>
            <a:r>
              <a:rPr lang="nb-NO" sz="2000" dirty="0" smtClean="0"/>
              <a:t>UiO har et forbedringspotensial til å få tak i de beste vitenskapelig ansatte</a:t>
            </a:r>
          </a:p>
          <a:p>
            <a:endParaRPr lang="nb-NO" sz="2000" dirty="0" smtClean="0"/>
          </a:p>
          <a:p>
            <a:r>
              <a:rPr lang="nb-NO" sz="2000" dirty="0" smtClean="0"/>
              <a:t>UiO har et forbedringspotensial til å forbedre rekrutteringsprosessen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1914D-9720-7941-9AD8-F2C562E1FE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-171400"/>
            <a:ext cx="7696200" cy="1143000"/>
          </a:xfrm>
        </p:spPr>
        <p:txBody>
          <a:bodyPr/>
          <a:lstStyle/>
          <a:p>
            <a:r>
              <a:rPr lang="nb-NO" sz="2800" dirty="0" smtClean="0"/>
              <a:t>Rekrutteringsstrategien</a:t>
            </a:r>
            <a:endParaRPr lang="nb-NO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88002"/>
              </p:ext>
            </p:extLst>
          </p:nvPr>
        </p:nvGraphicFramePr>
        <p:xfrm>
          <a:off x="107504" y="620688"/>
          <a:ext cx="8928992" cy="643032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004044"/>
                <a:gridCol w="2736981"/>
                <a:gridCol w="3187967"/>
              </a:tblGrid>
              <a:tr h="100811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chemeClr val="tx1"/>
                          </a:solidFill>
                          <a:effectLst/>
                        </a:rPr>
                        <a:t>Mål 1: UiO skal bruke rekrutterings som et strategisk virkemiddel for å nå målene i strategi 2020</a:t>
                      </a:r>
                      <a:endParaRPr lang="nb-N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37" marR="566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chemeClr val="tx1"/>
                          </a:solidFill>
                          <a:effectLst/>
                        </a:rPr>
                        <a:t>Mål 2: UiO skal være attraktiv for og rekruttere de best kvalifiserte vitenskapelige ansatte</a:t>
                      </a:r>
                      <a:endParaRPr lang="nb-N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37" marR="566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chemeClr val="tx1"/>
                          </a:solidFill>
                          <a:effectLst/>
                        </a:rPr>
                        <a:t>Mål 3: UiO skal ha en konkurransekraftig og profesjonell rekrutteringsprosess</a:t>
                      </a:r>
                      <a:endParaRPr lang="nb-N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37" marR="56637" marT="0" marB="0"/>
                </a:tc>
              </a:tr>
              <a:tr h="542221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b="0" dirty="0">
                          <a:effectLst/>
                        </a:rPr>
                        <a:t>Vurdere om man skal ha felles strategiske føringer for kandidatprofil – eks ung og lovene eller erfaren toppforsker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b="0" dirty="0">
                          <a:effectLst/>
                        </a:rPr>
                        <a:t>Utnytte handlingsrommet som ligger i aldersavganger og gjennomføre langsiktig, målrettet bemanningsplanlegging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b="0" dirty="0">
                          <a:effectLst/>
                        </a:rPr>
                        <a:t>Bruke kallelse som virkemiddel, men være oppmerksom på kjønnsbalansen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b="0" dirty="0">
                          <a:effectLst/>
                        </a:rPr>
                        <a:t>Fakultetsledelse/rektorats deltakelse i rekrutteringen av strategisk viktige stillinger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b="0" dirty="0">
                          <a:effectLst/>
                        </a:rPr>
                        <a:t>Bruke arenaer for erfaringsdeling og utvikling av beste praksis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6637" marR="56637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Rekruttere internasjonalt og markedsføre UiO som en attraktiv arbeidsgiver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Tilby konkurransedyktige betingelser og synliggjøre disse for kandidatene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Ha en helhetlig karrierepolitikk med tydelige karriereveier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Bruke letekomiteer til strategisk viktige stillinger og for å øke kjønnsbalansen/mangfoldet i vitenskapelige toppstillinger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Tydeliggjøre kompetansekravene til vitenskapelige stillinger og </a:t>
                      </a:r>
                      <a:r>
                        <a:rPr lang="nb-NO" sz="1400" dirty="0" smtClean="0">
                          <a:effectLst/>
                        </a:rPr>
                        <a:t>forbedre</a:t>
                      </a:r>
                      <a:r>
                        <a:rPr lang="nb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kunngjøringstekstene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6637" marR="56637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Tilby internasjonale forskere målrettede mottakstjenester gjennom et felles og koordinert sentralt apparat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Redusere tidsbruken i rekrutteringsprosessen ved å sette mål for mer effektive rekrutteringsprosesser og følge opp de tidsfrister som blir satt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Identifisere virksomhetsovergripende hindringer og iverksette tiltak for en forbedret rekrutteringsprosess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b-NO" sz="1400" dirty="0">
                          <a:effectLst/>
                        </a:rPr>
                        <a:t>Øke rekrutteringskompetansen hos ledere og støtteapparat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6637" marR="56637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046C-3F23-AA43-BE34-37F521BA6F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96200" cy="1143000"/>
          </a:xfrm>
        </p:spPr>
        <p:txBody>
          <a:bodyPr/>
          <a:lstStyle/>
          <a:p>
            <a:r>
              <a:rPr lang="nb-NO" dirty="0" smtClean="0"/>
              <a:t>Videre spissing?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114800"/>
          </a:xfrm>
        </p:spPr>
        <p:txBody>
          <a:bodyPr/>
          <a:lstStyle/>
          <a:p>
            <a:pPr lvl="0"/>
            <a:r>
              <a:rPr lang="nb-NO" sz="1800" kern="1200" dirty="0">
                <a:latin typeface="Arial" charset="0"/>
                <a:ea typeface="ヒラギノ角ゴ Pro W3" charset="-128"/>
                <a:cs typeface="ヒラギノ角ゴ Pro W3" charset="-128"/>
              </a:rPr>
              <a:t>Større spissing mot behovet for understøttelse av målet </a:t>
            </a:r>
            <a:r>
              <a:rPr lang="nb-NO" sz="1800" kern="1200" dirty="0" smtClean="0">
                <a:latin typeface="Arial" charset="0"/>
                <a:ea typeface="ヒラギノ角ゴ Pro W3" charset="-128"/>
                <a:cs typeface="ヒラギノ角ゴ Pro W3" charset="-128"/>
              </a:rPr>
              <a:t>om økt </a:t>
            </a:r>
            <a:r>
              <a:rPr lang="nb-NO" sz="1800" kern="1200" dirty="0">
                <a:latin typeface="Arial" charset="0"/>
                <a:ea typeface="ヒラギノ角ゴ Pro W3" charset="-128"/>
                <a:cs typeface="ヒラギノ角ゴ Pro W3" charset="-128"/>
              </a:rPr>
              <a:t>internasjonalisering og global orientering</a:t>
            </a:r>
          </a:p>
          <a:p>
            <a:endParaRPr lang="nb-NO" sz="1800" dirty="0" smtClean="0"/>
          </a:p>
          <a:p>
            <a:r>
              <a:rPr lang="nb-NO" sz="1800" dirty="0" smtClean="0"/>
              <a:t>Synliggjøring av nasjonale oppgaver eks innenfor profesjonsfagene</a:t>
            </a:r>
          </a:p>
          <a:p>
            <a:endParaRPr lang="nb-NO" sz="1800" dirty="0" smtClean="0"/>
          </a:p>
          <a:p>
            <a:r>
              <a:rPr lang="nb-NO" sz="1800" dirty="0" smtClean="0"/>
              <a:t>Større spissing mot behovet for toppkvalitet innenfor forskning og utdanning</a:t>
            </a:r>
          </a:p>
          <a:p>
            <a:endParaRPr lang="nb-NO" sz="1800" dirty="0" smtClean="0"/>
          </a:p>
          <a:p>
            <a:r>
              <a:rPr lang="nb-NO" sz="1800" b="1" dirty="0" smtClean="0">
                <a:solidFill>
                  <a:srgbClr val="FF0000"/>
                </a:solidFill>
              </a:rPr>
              <a:t>Undervisnings- og utdanningsperspektivet bør tydeliggjøres strategien</a:t>
            </a:r>
          </a:p>
          <a:p>
            <a:endParaRPr lang="nb-NO" sz="1800" dirty="0"/>
          </a:p>
          <a:p>
            <a:r>
              <a:rPr lang="nb-NO" sz="1800" dirty="0" smtClean="0"/>
              <a:t>Vurdere arbeidsdelingen mellom vitenskapelig bedømmelseskomité og internt ansvarlig fagmiljø. Tydeliggjøre og forenkle bedømmelseskomiteens oppgaver</a:t>
            </a:r>
          </a:p>
          <a:p>
            <a:endParaRPr lang="nb-NO" sz="1800" dirty="0"/>
          </a:p>
          <a:p>
            <a:r>
              <a:rPr lang="nb-NO" sz="1800" dirty="0" smtClean="0"/>
              <a:t>Bruke delte stillinger som strategisk virkemiddel for å fremme tverrfaglig virksomhet ved UiO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046C-3F23-AA43-BE34-37F521BA6F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96200" cy="1143000"/>
          </a:xfrm>
        </p:spPr>
        <p:txBody>
          <a:bodyPr/>
          <a:lstStyle/>
          <a:p>
            <a:r>
              <a:rPr lang="nb-NO" dirty="0" smtClean="0"/>
              <a:t>Videre arbeidsprosess for utvikling av rekrutteringsstrategi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84232" cy="4114800"/>
          </a:xfrm>
        </p:spPr>
        <p:txBody>
          <a:bodyPr/>
          <a:lstStyle/>
          <a:p>
            <a:pPr marL="0" indent="0">
              <a:buNone/>
            </a:pPr>
            <a:endParaRPr lang="nb-NO" sz="1600" dirty="0"/>
          </a:p>
          <a:p>
            <a:pPr lvl="0"/>
            <a:endParaRPr lang="nb-NO" sz="1600" dirty="0" smtClean="0"/>
          </a:p>
          <a:p>
            <a:pPr lvl="0"/>
            <a:r>
              <a:rPr lang="nb-NO" sz="1600" dirty="0" smtClean="0"/>
              <a:t>Rekrutteringsstrategien spisses og ferdigstilles</a:t>
            </a:r>
            <a:endParaRPr lang="nb-NO" sz="1600" dirty="0"/>
          </a:p>
          <a:p>
            <a:pPr lvl="0"/>
            <a:endParaRPr lang="nb-NO" sz="1600" dirty="0"/>
          </a:p>
          <a:p>
            <a:pPr lvl="0"/>
            <a:r>
              <a:rPr lang="nb-NO" sz="1600" dirty="0" smtClean="0"/>
              <a:t>Drøftes med tjenestemannsorganisasjonene</a:t>
            </a:r>
          </a:p>
          <a:p>
            <a:endParaRPr lang="nb-NO" sz="1600" dirty="0"/>
          </a:p>
          <a:p>
            <a:r>
              <a:rPr lang="nb-NO" sz="1600" dirty="0" smtClean="0"/>
              <a:t>Rekrutteringsstrategi vedtas av universitetsstyret høsten 2016</a:t>
            </a:r>
          </a:p>
          <a:p>
            <a:pPr marL="0" indent="0">
              <a:buNone/>
            </a:pPr>
            <a:endParaRPr lang="nb-NO" sz="1600" dirty="0"/>
          </a:p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046C-3F23-AA43-BE34-37F521BA6F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01208"/>
            <a:ext cx="2880000" cy="13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 personalpol - rekrstrat 08091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 personalpol - rekrstrat 080915</Template>
  <TotalTime>1885</TotalTime>
  <Words>875</Words>
  <Application>Microsoft Office PowerPoint</Application>
  <PresentationFormat>Skjermfremvisning (4:3)</PresentationFormat>
  <Paragraphs>105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SAB personalpol - rekrstrat 080915</vt:lpstr>
      <vt:lpstr>       Rekrutteringsstrategi for vitenskapelig ansatte ved UiO – forslag til innramming og innhold </vt:lpstr>
      <vt:lpstr>Prosessen</vt:lpstr>
      <vt:lpstr>Rekrutteringsstrategiens innramming</vt:lpstr>
      <vt:lpstr>Beskrivelse av hovedutfordringer – begrunnelsen for strategiens innhold</vt:lpstr>
      <vt:lpstr>Rekrutteringsstrategien</vt:lpstr>
      <vt:lpstr>Videre spissing?</vt:lpstr>
      <vt:lpstr>Videre arbeidsprosess for utvikling av rekrutteringsstrategi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 møte</dc:title>
  <dc:creator>Irene Sandlie</dc:creator>
  <cp:lastModifiedBy>Kirsti Margrethe Mortensen</cp:lastModifiedBy>
  <cp:revision>260</cp:revision>
  <cp:lastPrinted>2016-09-20T08:51:38Z</cp:lastPrinted>
  <dcterms:created xsi:type="dcterms:W3CDTF">2015-09-06T17:14:25Z</dcterms:created>
  <dcterms:modified xsi:type="dcterms:W3CDTF">2016-09-20T10:09:27Z</dcterms:modified>
</cp:coreProperties>
</file>