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730C2A-FF57-4814-9603-B5D70AC42F41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5CE9BD-84D4-4876-9BE1-929D9B5B1DCA}" type="slidenum">
              <a:rPr lang="nb-NO" smtClean="0"/>
              <a:t>‹#›</a:t>
            </a:fld>
            <a:endParaRPr lang="nb-NO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Jorun Buli-Holmberg</a:t>
            </a:r>
          </a:p>
          <a:p>
            <a:r>
              <a:rPr lang="nb-NO" dirty="0" smtClean="0"/>
              <a:t>Institutt for Spesialpedagogikk</a:t>
            </a:r>
          </a:p>
          <a:p>
            <a:r>
              <a:rPr lang="nb-NO" dirty="0" smtClean="0"/>
              <a:t>26 oktober 2016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Erfaringer som </a:t>
            </a:r>
            <a:br>
              <a:rPr lang="nb-NO" dirty="0" smtClean="0"/>
            </a:br>
            <a:r>
              <a:rPr lang="nb-NO" dirty="0" smtClean="0"/>
              <a:t>Skyggesensur ved ISP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326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3100" dirty="0"/>
              <a:t>Overordnet mål for kvalitetssikring av sensur 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3100" dirty="0" smtClean="0"/>
              <a:t>og framgangsmåter ved ISP </a:t>
            </a:r>
            <a:endParaRPr lang="nb-N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Instituttet </a:t>
            </a:r>
            <a:r>
              <a:rPr lang="nb-NO" dirty="0"/>
              <a:t>arbeider kontinuerlig for å sikre en god kvalitet på sensurarbeidet. </a:t>
            </a:r>
          </a:p>
          <a:p>
            <a:endParaRPr lang="nb-NO" dirty="0"/>
          </a:p>
          <a:p>
            <a:r>
              <a:rPr lang="nb-NO" dirty="0"/>
              <a:t>En viktig faktor i kvalitetssikring av eksamenssensur er å sikre at alle sensorer på et emne har en </a:t>
            </a:r>
            <a:r>
              <a:rPr lang="nb-NO" i="1" dirty="0"/>
              <a:t>felles forståelse av </a:t>
            </a:r>
            <a:endParaRPr lang="nb-NO" dirty="0"/>
          </a:p>
          <a:p>
            <a:pPr lvl="1"/>
            <a:r>
              <a:rPr lang="nb-NO" sz="2300" dirty="0"/>
              <a:t>emneplan</a:t>
            </a:r>
          </a:p>
          <a:p>
            <a:pPr lvl="1"/>
            <a:r>
              <a:rPr lang="nb-NO" sz="2300" dirty="0"/>
              <a:t>eksamensoppgave</a:t>
            </a:r>
          </a:p>
          <a:p>
            <a:pPr lvl="1"/>
            <a:r>
              <a:rPr lang="nb-NO" sz="2300" dirty="0"/>
              <a:t>sensorveiledning </a:t>
            </a:r>
          </a:p>
          <a:p>
            <a:pPr lvl="1"/>
            <a:r>
              <a:rPr lang="nb-NO" sz="2300" dirty="0"/>
              <a:t>vurderingskriterier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Dette gjøres på flere ulike </a:t>
            </a:r>
            <a:r>
              <a:rPr lang="nb-NO" dirty="0" smtClean="0"/>
              <a:t>måter:</a:t>
            </a:r>
            <a:endParaRPr lang="nb-NO" dirty="0"/>
          </a:p>
          <a:p>
            <a:pPr lvl="1"/>
            <a:r>
              <a:rPr lang="nb-NO" sz="2300" dirty="0"/>
              <a:t>Sensormøter</a:t>
            </a:r>
          </a:p>
          <a:p>
            <a:pPr lvl="1"/>
            <a:r>
              <a:rPr lang="nb-NO" sz="2300" dirty="0"/>
              <a:t>Sensorkurs</a:t>
            </a:r>
          </a:p>
          <a:p>
            <a:pPr lvl="1"/>
            <a:r>
              <a:rPr lang="nb-NO" sz="2300" dirty="0"/>
              <a:t>Overlappende sensur</a:t>
            </a:r>
          </a:p>
          <a:p>
            <a:pPr lvl="1"/>
            <a:r>
              <a:rPr lang="nb-NO" sz="2300" dirty="0"/>
              <a:t>Skyggesensur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972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Sensormøter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998296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Sensormøter </a:t>
            </a:r>
            <a:r>
              <a:rPr lang="nb-NO" dirty="0"/>
              <a:t>arrangeres for de emnene som ikke har overlappende sensur.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Sensormøtedeltakerne er alle sensorer i emnet og møtene ledes av emneansvarlig.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Målet med møtene er å diskutere og bli enige om forståelsen av emneplan, eksamensoppgave, sensorveiledning og vurderingskriterier.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De </a:t>
            </a:r>
            <a:r>
              <a:rPr lang="nb-NO" dirty="0"/>
              <a:t>enkelte sensorene har ansvar for å sette karakter.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Hensikten med sensormøtene er å harmonisere vurderingsarbeidet på den enkelte eksamen og på denne måten kvalitetssikre sensurarbeidet.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861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Sensorkurs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Sensorkurs </a:t>
            </a:r>
            <a:r>
              <a:rPr lang="nb-NO" dirty="0"/>
              <a:t>holdes normalt en gang i året. </a:t>
            </a:r>
          </a:p>
          <a:p>
            <a:endParaRPr lang="nb-NO" dirty="0" smtClean="0"/>
          </a:p>
          <a:p>
            <a:r>
              <a:rPr lang="nb-NO" dirty="0" smtClean="0"/>
              <a:t>På </a:t>
            </a:r>
            <a:r>
              <a:rPr lang="nb-NO" dirty="0"/>
              <a:t>sensorkurs møtes erfarne og mindre erfarne sensorer </a:t>
            </a:r>
          </a:p>
          <a:p>
            <a:endParaRPr lang="nb-NO" dirty="0" smtClean="0"/>
          </a:p>
          <a:p>
            <a:r>
              <a:rPr lang="nb-NO" dirty="0" smtClean="0"/>
              <a:t>Her </a:t>
            </a:r>
            <a:r>
              <a:rPr lang="nb-NO" dirty="0"/>
              <a:t>drøftes karakteren på ulike eksamensbesvarelser som alle </a:t>
            </a:r>
            <a:r>
              <a:rPr lang="nb-NO" dirty="0" smtClean="0"/>
              <a:t>har lest på </a:t>
            </a:r>
            <a:r>
              <a:rPr lang="nb-NO" dirty="0"/>
              <a:t>forhånd </a:t>
            </a:r>
            <a:r>
              <a:rPr lang="nb-NO" dirty="0" smtClean="0"/>
              <a:t>(men </a:t>
            </a:r>
            <a:r>
              <a:rPr lang="nb-NO" dirty="0"/>
              <a:t>som ingen kjenner karakteren på).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989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Overlappende </a:t>
            </a:r>
            <a:r>
              <a:rPr lang="nb-NO" b="1" dirty="0" smtClean="0"/>
              <a:t>sensur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Praktiseres </a:t>
            </a:r>
            <a:r>
              <a:rPr lang="nb-NO" dirty="0"/>
              <a:t>på emnene i masterprogrammet. </a:t>
            </a:r>
            <a:endParaRPr lang="nb-NO" dirty="0" smtClean="0"/>
          </a:p>
          <a:p>
            <a:endParaRPr lang="nb-NO" b="1" dirty="0"/>
          </a:p>
          <a:p>
            <a:r>
              <a:rPr lang="nb-NO" dirty="0" smtClean="0"/>
              <a:t>Det </a:t>
            </a:r>
            <a:r>
              <a:rPr lang="nb-NO" dirty="0"/>
              <a:t>innebærer at to sensorer sensurerer XX % av oppgavene. </a:t>
            </a:r>
          </a:p>
          <a:p>
            <a:r>
              <a:rPr lang="nb-NO" dirty="0"/>
              <a:t>Målet med dette er å sørge for at alle sensorene går ut i fra en felles forståelse av emneplan, eksamensoppgave, sensorveiledning og vurderingskriterier.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70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Skyggesensur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Skyggesensur </a:t>
            </a:r>
            <a:r>
              <a:rPr lang="nb-NO" dirty="0"/>
              <a:t>tilbys alle nye sensorer ved ISP. </a:t>
            </a:r>
          </a:p>
          <a:p>
            <a:endParaRPr lang="nb-NO" dirty="0" smtClean="0"/>
          </a:p>
          <a:p>
            <a:r>
              <a:rPr lang="nb-NO" dirty="0" smtClean="0"/>
              <a:t>En </a:t>
            </a:r>
            <a:r>
              <a:rPr lang="nb-NO" dirty="0"/>
              <a:t>sensor defineres som ny når det er første eller andre gang vedkommende gjennomfører sensur. 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Ordningen </a:t>
            </a:r>
            <a:r>
              <a:rPr lang="nb-NO" dirty="0"/>
              <a:t>med skyggesensur innebærer at en erfaren «skyggesensor» leser 10 % av oppgavene. Diskuterer disse oppgavene med sensor. 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Skyggesensor </a:t>
            </a:r>
            <a:r>
              <a:rPr lang="nb-NO" dirty="0"/>
              <a:t>har en rådgivende funksjon og bestemmer ikke karakteren. 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Hensikten </a:t>
            </a:r>
            <a:r>
              <a:rPr lang="nb-NO" dirty="0"/>
              <a:t>med ordningen er opplæring og støtte i sensureringsarbeidet.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546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med Skyggesensur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734744" cy="5256584"/>
          </a:xfrm>
        </p:spPr>
        <p:txBody>
          <a:bodyPr>
            <a:normAutofit fontScale="6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Gir muligheter til å vurdere besvarelsen med bakgrunn i flere ulike synsvinkler 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Kan sikre at besvarelsen belyses med bakgrunn i sammenheng mellom emneplan, litteratur, forelesninger, eksamenstekst og sensorveiledning</a:t>
            </a:r>
          </a:p>
          <a:p>
            <a:endParaRPr lang="nb-NO" dirty="0" smtClean="0"/>
          </a:p>
          <a:p>
            <a:r>
              <a:rPr lang="nb-NO" dirty="0" smtClean="0"/>
              <a:t>Får muligheter til å drøfte forventningene til prestasjonsnivå for bachelornivå</a:t>
            </a:r>
          </a:p>
          <a:p>
            <a:endParaRPr lang="nb-NO" dirty="0" smtClean="0"/>
          </a:p>
          <a:p>
            <a:r>
              <a:rPr lang="nb-NO" dirty="0" smtClean="0"/>
              <a:t>Kan drøfte hvordan karakterskalaene kan brukes ulike</a:t>
            </a:r>
          </a:p>
          <a:p>
            <a:endParaRPr lang="nb-NO" dirty="0" smtClean="0"/>
          </a:p>
          <a:p>
            <a:r>
              <a:rPr lang="nb-NO" dirty="0" smtClean="0"/>
              <a:t>Kan føre til justering av karakter med utgangspunkt i ulike tolkinger av karakterskalaen</a:t>
            </a:r>
          </a:p>
          <a:p>
            <a:endParaRPr lang="nb-NO" dirty="0" smtClean="0"/>
          </a:p>
          <a:p>
            <a:r>
              <a:rPr lang="nb-NO" dirty="0" smtClean="0"/>
              <a:t>Fordelaktig </a:t>
            </a:r>
            <a:r>
              <a:rPr lang="nb-NO" dirty="0"/>
              <a:t>at besvarelsene som skyggesensurene representerer </a:t>
            </a:r>
            <a:r>
              <a:rPr lang="nb-NO" dirty="0" smtClean="0"/>
              <a:t>karakterskalaen </a:t>
            </a:r>
          </a:p>
          <a:p>
            <a:pPr marL="0" indent="0">
              <a:buNone/>
            </a:pPr>
            <a:r>
              <a:rPr lang="nb-NO" dirty="0" smtClean="0"/>
              <a:t>     fra A </a:t>
            </a:r>
            <a:r>
              <a:rPr lang="nb-NO" dirty="0"/>
              <a:t>til F eller sterke og svake </a:t>
            </a:r>
            <a:r>
              <a:rPr lang="nb-NO" dirty="0" smtClean="0"/>
              <a:t>besvarelser </a:t>
            </a:r>
          </a:p>
          <a:p>
            <a:endParaRPr lang="nb-NO" dirty="0"/>
          </a:p>
          <a:p>
            <a:r>
              <a:rPr lang="nb-NO" dirty="0" smtClean="0"/>
              <a:t>Synligjør behov for støtte i vurderingsprosessen og karaktersetting</a:t>
            </a:r>
          </a:p>
          <a:p>
            <a:endParaRPr lang="nb-NO" dirty="0" smtClean="0"/>
          </a:p>
          <a:p>
            <a:r>
              <a:rPr lang="nb-NO" dirty="0" smtClean="0"/>
              <a:t>Kan </a:t>
            </a:r>
            <a:r>
              <a:rPr lang="nb-NO" dirty="0"/>
              <a:t>tyde på at dette gir en trygghet for nye sensurer til å vurdere kvalitet og sette karakterer på oppgavebesvarelsen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9726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329</Words>
  <Application>Microsoft Office PowerPoint</Application>
  <PresentationFormat>Skjermfremvisning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Civic</vt:lpstr>
      <vt:lpstr>Erfaringer som  Skyggesensur ved ISP</vt:lpstr>
      <vt:lpstr> Overordnet mål for kvalitetssikring av sensur  og framgangsmåter ved ISP </vt:lpstr>
      <vt:lpstr>Sensormøter</vt:lpstr>
      <vt:lpstr>Sensorkurs</vt:lpstr>
      <vt:lpstr>Overlappende sensur</vt:lpstr>
      <vt:lpstr>Skyggesensur</vt:lpstr>
      <vt:lpstr>Erfaringer med Skyggesensur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som  Skyggesensur ved ISP</dc:title>
  <dc:creator>Jorun Buli-Holmberg</dc:creator>
  <cp:lastModifiedBy>Kirsti Margrethe Mortensen</cp:lastModifiedBy>
  <cp:revision>3</cp:revision>
  <dcterms:created xsi:type="dcterms:W3CDTF">2016-10-25T14:36:58Z</dcterms:created>
  <dcterms:modified xsi:type="dcterms:W3CDTF">2016-10-25T15:07:57Z</dcterms:modified>
</cp:coreProperties>
</file>