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58" r:id="rId6"/>
    <p:sldId id="257" r:id="rId7"/>
    <p:sldId id="270" r:id="rId8"/>
    <p:sldId id="263" r:id="rId9"/>
    <p:sldId id="264" r:id="rId10"/>
    <p:sldId id="274" r:id="rId11"/>
    <p:sldId id="265" r:id="rId12"/>
    <p:sldId id="275" r:id="rId13"/>
    <p:sldId id="273" r:id="rId14"/>
    <p:sldId id="259" r:id="rId15"/>
    <p:sldId id="269" r:id="rId16"/>
    <p:sldId id="260" r:id="rId17"/>
    <p:sldId id="277" r:id="rId18"/>
    <p:sldId id="282" r:id="rId19"/>
    <p:sldId id="283" r:id="rId20"/>
    <p:sldId id="267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01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60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161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20DB-3365-4BC4-A348-2DB99D5187C3}" type="datetimeFigureOut">
              <a:rPr lang="nb-NO" altLang="nb-NO"/>
              <a:pPr>
                <a:defRPr/>
              </a:pPr>
              <a:t>26.10.2016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F255-26EC-4141-8FEC-415737EA948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5202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E88F-B096-457E-8495-08D56D99A533}" type="datetimeFigureOut">
              <a:rPr lang="nb-NO" altLang="nb-NO"/>
              <a:pPr>
                <a:defRPr/>
              </a:pPr>
              <a:t>26.10.2016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3801-CE3D-4DF4-B611-DBD8375DB8E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0397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D64C-0FE6-4A3F-A7DF-6644DDDE3EDE}" type="datetimeFigureOut">
              <a:rPr lang="nb-NO" altLang="nb-NO"/>
              <a:pPr>
                <a:defRPr/>
              </a:pPr>
              <a:t>26.10.2016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60CB-B41B-497D-BF3A-58442B0F91D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4240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3A55-3D40-4199-B912-657F36C26710}" type="datetimeFigureOut">
              <a:rPr lang="nb-NO" altLang="nb-NO"/>
              <a:pPr>
                <a:defRPr/>
              </a:pPr>
              <a:t>26.10.2016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9F43-BC75-46E2-B1AA-0ED523E0584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7485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2D50-2515-404E-B65F-392BECB0B06D}" type="datetimeFigureOut">
              <a:rPr lang="nb-NO" altLang="nb-NO"/>
              <a:pPr>
                <a:defRPr/>
              </a:pPr>
              <a:t>26.10.2016</a:t>
            </a:fld>
            <a:endParaRPr lang="nb-NO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7F14-F983-4E5A-BF67-0A06C450226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01632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92288-A6A0-48B6-B5FB-E4A507C4C31F}" type="datetimeFigureOut">
              <a:rPr lang="nb-NO" altLang="nb-NO"/>
              <a:pPr>
                <a:defRPr/>
              </a:pPr>
              <a:t>26.10.2016</a:t>
            </a:fld>
            <a:endParaRPr lang="nb-NO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959-599F-4325-81E8-238B26A47A3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2986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E795-AB6D-4131-8C31-1D90381193DD}" type="datetimeFigureOut">
              <a:rPr lang="nb-NO" altLang="nb-NO"/>
              <a:pPr>
                <a:defRPr/>
              </a:pPr>
              <a:t>26.10.2016</a:t>
            </a:fld>
            <a:endParaRPr lang="nb-NO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709D-34EA-45D8-A6D0-FD75569617A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9030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16B0-A0F3-47A1-803D-77E92159B2D1}" type="datetimeFigureOut">
              <a:rPr lang="nb-NO" altLang="nb-NO"/>
              <a:pPr>
                <a:defRPr/>
              </a:pPr>
              <a:t>26.10.2016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0BB9-D02C-441D-83AD-35BE71A63A2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2984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2387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991E-E96D-4A56-9C8C-60EC2B3920E2}" type="datetimeFigureOut">
              <a:rPr lang="nb-NO" altLang="nb-NO"/>
              <a:pPr>
                <a:defRPr/>
              </a:pPr>
              <a:t>26.10.2016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A655-8DA3-4FCF-860D-BA5060FA780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75776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012B-E0A1-472A-AC9D-9BAC2BD2AADE}" type="datetimeFigureOut">
              <a:rPr lang="nb-NO" altLang="nb-NO"/>
              <a:pPr>
                <a:defRPr/>
              </a:pPr>
              <a:t>26.10.2016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2CE5-9F0E-49A9-AA67-21A43A1D664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92595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5C4B-D964-4D10-B469-2011EA7C744C}" type="datetimeFigureOut">
              <a:rPr lang="nb-NO" altLang="nb-NO"/>
              <a:pPr>
                <a:defRPr/>
              </a:pPr>
              <a:t>26.10.2016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8FB9-EE20-47CA-8F6A-C0047C97BAC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46944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6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2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27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00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55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66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972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19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48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56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21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45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32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269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199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080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0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071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898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837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693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755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428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543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54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65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01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2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510C-C9A8-4237-9163-492DCF89BB90}" type="datetimeFigureOut">
              <a:rPr lang="nb-NO" smtClean="0"/>
              <a:t>26.10.2016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CD6C-E0F9-4A7A-BEEF-E4B11170F8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  <a:endParaRPr lang="nb-NO" alt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  <a:endParaRPr lang="nb-NO" alt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0ED3E-ABF9-469B-B2D7-93B867297C7B}" type="datetimeFigureOut">
              <a:rPr lang="nb-NO" alt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26.10.2016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D2890-BCCE-4073-9E5E-E695095E2505}" type="slidenum">
              <a:rPr lang="nb-NO" alt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883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510C-C9A8-4237-9163-492DCF89BB9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CD6C-E0F9-4A7A-BEEF-E4B11170F8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91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io.no/om/prosjekter/oslo-201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io.no/om/prosjekter/nasjonal-delprove-medisin/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med.uio.no/om/prosjekter/oslo-2014/eksamenskvalitet-og-karakterer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920880" cy="1470025"/>
          </a:xfrm>
        </p:spPr>
        <p:txBody>
          <a:bodyPr>
            <a:noAutofit/>
          </a:bodyPr>
          <a:lstStyle/>
          <a:p>
            <a:r>
              <a:rPr lang="nb-NO" sz="3200" b="1" dirty="0" smtClean="0"/>
              <a:t>Hvordan arbeides det med å sikre kvaliteten på eksamener ved medisinstudiet?</a:t>
            </a:r>
            <a:endParaRPr lang="nb-NO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chemeClr val="tx1"/>
                </a:solidFill>
              </a:rPr>
              <a:t>Jan Frich, professor/prosjektleder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Det medisinske fakultet, UiO</a:t>
            </a:r>
            <a:endParaRPr lang="nb-N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5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 smtClean="0"/>
              <a:t>Dimensjoner</a:t>
            </a:r>
            <a:endParaRPr lang="nb-NO" sz="36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75856" y="1484784"/>
            <a:ext cx="0" cy="403244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75856" y="5517232"/>
            <a:ext cx="4608512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1270" y="5729741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Tematisk bredde</a:t>
            </a:r>
            <a:endParaRPr lang="nb-NO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70892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Kompetansenivå /</a:t>
            </a:r>
          </a:p>
          <a:p>
            <a:r>
              <a:rPr lang="nb-NO" sz="2800" b="1" dirty="0" smtClean="0"/>
              <a:t>Taksonomisk nivå</a:t>
            </a:r>
            <a:endParaRPr lang="nb-NO" sz="2800" b="1" dirty="0"/>
          </a:p>
        </p:txBody>
      </p:sp>
      <p:sp>
        <p:nvSpPr>
          <p:cNvPr id="13" name="Flowchart: Connector 12"/>
          <p:cNvSpPr/>
          <p:nvPr/>
        </p:nvSpPr>
        <p:spPr>
          <a:xfrm>
            <a:off x="3881636" y="1772816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Flowchart: Connector 13"/>
          <p:cNvSpPr/>
          <p:nvPr/>
        </p:nvSpPr>
        <p:spPr>
          <a:xfrm>
            <a:off x="3653036" y="2273187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Flowchart: Connector 14"/>
          <p:cNvSpPr/>
          <p:nvPr/>
        </p:nvSpPr>
        <p:spPr>
          <a:xfrm>
            <a:off x="6660232" y="178207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Flowchart: Connector 15"/>
          <p:cNvSpPr/>
          <p:nvPr/>
        </p:nvSpPr>
        <p:spPr>
          <a:xfrm>
            <a:off x="7524328" y="259462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Flowchart: Connector 16"/>
          <p:cNvSpPr/>
          <p:nvPr/>
        </p:nvSpPr>
        <p:spPr>
          <a:xfrm>
            <a:off x="4328829" y="248089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Flowchart: Connector 17"/>
          <p:cNvSpPr/>
          <p:nvPr/>
        </p:nvSpPr>
        <p:spPr>
          <a:xfrm>
            <a:off x="3869938" y="278025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Flowchart: Connector 18"/>
          <p:cNvSpPr/>
          <p:nvPr/>
        </p:nvSpPr>
        <p:spPr>
          <a:xfrm>
            <a:off x="5024636" y="235570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Flowchart: Connector 19"/>
          <p:cNvSpPr/>
          <p:nvPr/>
        </p:nvSpPr>
        <p:spPr>
          <a:xfrm>
            <a:off x="5754858" y="173307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Flowchart: Connector 20"/>
          <p:cNvSpPr/>
          <p:nvPr/>
        </p:nvSpPr>
        <p:spPr>
          <a:xfrm>
            <a:off x="5864594" y="278025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Flowchart: Connector 21"/>
          <p:cNvSpPr/>
          <p:nvPr/>
        </p:nvSpPr>
        <p:spPr>
          <a:xfrm>
            <a:off x="6269124" y="178207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lowchart: Connector 22"/>
          <p:cNvSpPr/>
          <p:nvPr/>
        </p:nvSpPr>
        <p:spPr>
          <a:xfrm>
            <a:off x="7830988" y="178207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Flowchart: Connector 23"/>
          <p:cNvSpPr/>
          <p:nvPr/>
        </p:nvSpPr>
        <p:spPr>
          <a:xfrm>
            <a:off x="4614731" y="1978022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lowchart: Connector 24"/>
          <p:cNvSpPr/>
          <p:nvPr/>
        </p:nvSpPr>
        <p:spPr>
          <a:xfrm>
            <a:off x="4681736" y="262565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lowchart: Connector 25"/>
          <p:cNvSpPr/>
          <p:nvPr/>
        </p:nvSpPr>
        <p:spPr>
          <a:xfrm>
            <a:off x="5138936" y="1772816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Flowchart: Connector 26"/>
          <p:cNvSpPr/>
          <p:nvPr/>
        </p:nvSpPr>
        <p:spPr>
          <a:xfrm>
            <a:off x="5405636" y="248032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lowchart: Connector 27"/>
          <p:cNvSpPr/>
          <p:nvPr/>
        </p:nvSpPr>
        <p:spPr>
          <a:xfrm>
            <a:off x="5900936" y="210702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lowchart: Connector 28"/>
          <p:cNvSpPr/>
          <p:nvPr/>
        </p:nvSpPr>
        <p:spPr>
          <a:xfrm>
            <a:off x="6653742" y="2462942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ounded Rectangle 2"/>
          <p:cNvSpPr/>
          <p:nvPr/>
        </p:nvSpPr>
        <p:spPr>
          <a:xfrm>
            <a:off x="3505774" y="1472047"/>
            <a:ext cx="3799723" cy="1740091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/>
          <p:cNvSpPr txBox="1"/>
          <p:nvPr/>
        </p:nvSpPr>
        <p:spPr>
          <a:xfrm>
            <a:off x="3869938" y="3974872"/>
            <a:ext cx="47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Læringsutbyttebeskrivelsene (LUB)</a:t>
            </a:r>
            <a:endParaRPr lang="nb-NO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816008" y="3374576"/>
            <a:ext cx="1" cy="5769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Hva kan fremme eksamenskvalitet?</a:t>
            </a:r>
            <a:endParaRPr lang="nb-N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715200" cy="4853136"/>
          </a:xfrm>
        </p:spPr>
        <p:txBody>
          <a:bodyPr>
            <a:normAutofit/>
          </a:bodyPr>
          <a:lstStyle/>
          <a:p>
            <a:r>
              <a:rPr lang="nb-NO" sz="2800" dirty="0"/>
              <a:t>Systematisering av eksamensarbeidet</a:t>
            </a:r>
          </a:p>
          <a:p>
            <a:r>
              <a:rPr lang="nb-NO" sz="2800" dirty="0"/>
              <a:t>Kontinuitet i </a:t>
            </a:r>
            <a:r>
              <a:rPr lang="nb-NO" sz="2800" dirty="0" smtClean="0"/>
              <a:t>eksamenskommisjonene</a:t>
            </a:r>
            <a:endParaRPr lang="nb-NO" sz="2800" dirty="0"/>
          </a:p>
          <a:p>
            <a:r>
              <a:rPr lang="nb-NO" sz="2800" dirty="0" smtClean="0"/>
              <a:t>Tydelige læringsutbyttebeskrivelser</a:t>
            </a:r>
          </a:p>
          <a:p>
            <a:pPr lvl="1"/>
            <a:r>
              <a:rPr lang="nb-NO" sz="2400" dirty="0" smtClean="0"/>
              <a:t>Nedlagt betydelig arbeid for å lage slike (2013-2016)</a:t>
            </a:r>
          </a:p>
          <a:p>
            <a:r>
              <a:rPr lang="nb-NO" sz="2800" dirty="0" smtClean="0"/>
              <a:t>Samstemthet med læringsutbyttebeskrivelser</a:t>
            </a:r>
          </a:p>
          <a:p>
            <a:r>
              <a:rPr lang="nb-NO" sz="2800" dirty="0" smtClean="0"/>
              <a:t>Utvikle tydelige rammeverk («</a:t>
            </a:r>
            <a:r>
              <a:rPr lang="nb-NO" sz="2800" dirty="0" err="1" smtClean="0"/>
              <a:t>blueprint</a:t>
            </a:r>
            <a:r>
              <a:rPr lang="nb-NO" sz="2800" dirty="0" smtClean="0"/>
              <a:t>») og rutinebeskrivelser (skriftlig og muntlig)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184"/>
            <a:ext cx="2481400" cy="165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Hva kan fremme eksamenskvalitet?</a:t>
            </a:r>
            <a:endParaRPr lang="nb-N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992888" cy="4853136"/>
          </a:xfrm>
        </p:spPr>
        <p:txBody>
          <a:bodyPr>
            <a:normAutofit/>
          </a:bodyPr>
          <a:lstStyle/>
          <a:p>
            <a:r>
              <a:rPr lang="nb-NO" sz="2800" dirty="0" smtClean="0"/>
              <a:t>Teamarbeid i utforming av oppgaver</a:t>
            </a:r>
          </a:p>
          <a:p>
            <a:r>
              <a:rPr lang="nb-NO" sz="2800" dirty="0" smtClean="0"/>
              <a:t>Intern/ekstern fagfellevurdering pre </a:t>
            </a:r>
            <a:r>
              <a:rPr lang="nb-NO" sz="2800" dirty="0"/>
              <a:t>hoc</a:t>
            </a:r>
          </a:p>
          <a:p>
            <a:r>
              <a:rPr lang="nb-NO" sz="2800" dirty="0" smtClean="0"/>
              <a:t>Detaljerte sensurveiledninger/ forklaringer</a:t>
            </a:r>
          </a:p>
          <a:p>
            <a:endParaRPr lang="nb-NO" sz="2800" dirty="0" smtClean="0"/>
          </a:p>
          <a:p>
            <a:r>
              <a:rPr lang="nb-NO" sz="2800" dirty="0" err="1" smtClean="0"/>
              <a:t>Psykometriske</a:t>
            </a:r>
            <a:r>
              <a:rPr lang="nb-NO" sz="2800" dirty="0" smtClean="0"/>
              <a:t> analyser som </a:t>
            </a:r>
            <a:r>
              <a:rPr lang="nb-NO" sz="2800" dirty="0" err="1" smtClean="0"/>
              <a:t>eksamnskommisjoner</a:t>
            </a:r>
            <a:r>
              <a:rPr lang="nb-NO" sz="2800" dirty="0" smtClean="0"/>
              <a:t>, sensorer og oppgaveforfattere får tilgang til</a:t>
            </a:r>
          </a:p>
          <a:p>
            <a:r>
              <a:rPr lang="nb-NO" sz="2800" dirty="0" smtClean="0"/>
              <a:t>Studentgjennomlesning og tilbakemelding  </a:t>
            </a:r>
          </a:p>
        </p:txBody>
      </p:sp>
    </p:spTree>
    <p:extLst>
      <p:ext uri="{BB962C8B-B14F-4D97-AF65-F5344CB8AC3E}">
        <p14:creationId xmlns:p14="http://schemas.microsoft.com/office/powerpoint/2010/main" val="40423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Hva kan fremme eksamenskvalitet?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Teste sentral kunnskap, på et nivå som svarer til læringsutbyttebeskrivelsene i emnet/programmet</a:t>
            </a:r>
          </a:p>
          <a:p>
            <a:r>
              <a:rPr lang="nb-NO" sz="2800" dirty="0" smtClean="0"/>
              <a:t>Bredt utvalg fra ulike områder av faget/emnet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728350" cy="27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2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Hva kan fremme eksamenskvalitet?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Tilstrekkelig antall spørsmål</a:t>
            </a:r>
          </a:p>
          <a:p>
            <a:r>
              <a:rPr lang="nb-NO" sz="2800" dirty="0" smtClean="0"/>
              <a:t>God utforming av spørsmål – fordel om de har kjente </a:t>
            </a:r>
            <a:r>
              <a:rPr lang="nb-NO" sz="2800" dirty="0" err="1" smtClean="0"/>
              <a:t>psykometriske</a:t>
            </a:r>
            <a:r>
              <a:rPr lang="nb-NO" sz="2800" dirty="0" smtClean="0"/>
              <a:t> egenskaper (tilbakeholde oppgaver)</a:t>
            </a:r>
          </a:p>
          <a:p>
            <a:pPr lvl="1"/>
            <a:r>
              <a:rPr lang="nb-NO" sz="2400" dirty="0" smtClean="0"/>
              <a:t>Vanskelighetsgrad</a:t>
            </a:r>
          </a:p>
          <a:p>
            <a:pPr lvl="1"/>
            <a:r>
              <a:rPr lang="nb-NO" sz="2400" dirty="0" smtClean="0"/>
              <a:t>Diskriminerende evne (egnet til å skille studentene)</a:t>
            </a:r>
          </a:p>
        </p:txBody>
      </p:sp>
    </p:spTree>
    <p:extLst>
      <p:ext uri="{BB962C8B-B14F-4D97-AF65-F5344CB8AC3E}">
        <p14:creationId xmlns:p14="http://schemas.microsoft.com/office/powerpoint/2010/main" val="32492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77875"/>
            <a:ext cx="8096250" cy="52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22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6723062" cy="575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897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Graderte karakterer - implementering</a:t>
            </a:r>
            <a:endParaRPr lang="nb-NO" sz="3600" b="1" dirty="0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b="0" dirty="0" smtClean="0"/>
              <a:t>Vedtak i september 2013 – første eksamen vår 17?</a:t>
            </a:r>
          </a:p>
          <a:p>
            <a:r>
              <a:rPr lang="nb-NO" sz="2800" b="0" dirty="0" smtClean="0"/>
              <a:t>Fra 65 % til 55 % grense for bestått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4" y="2420888"/>
            <a:ext cx="7158037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42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Graderte karakterer - implementering</a:t>
            </a:r>
            <a:endParaRPr lang="nb-N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nb-NO" sz="2800" dirty="0" smtClean="0"/>
              <a:t>Rapport fra kommisjon og studieseksjon - beskrive av erfaringer, </a:t>
            </a:r>
            <a:r>
              <a:rPr lang="nb-NO" sz="2800" dirty="0" err="1" smtClean="0"/>
              <a:t>psykometriske</a:t>
            </a:r>
            <a:r>
              <a:rPr lang="nb-NO" sz="2800" dirty="0" smtClean="0"/>
              <a:t> analyser</a:t>
            </a:r>
          </a:p>
          <a:p>
            <a:pPr lvl="1"/>
            <a:r>
              <a:rPr lang="nb-NO" sz="2400" dirty="0" smtClean="0"/>
              <a:t>Erfaringene </a:t>
            </a:r>
            <a:r>
              <a:rPr lang="nb-NO" sz="2400" dirty="0"/>
              <a:t>med eksamenen så langt?	</a:t>
            </a:r>
          </a:p>
          <a:p>
            <a:pPr lvl="1"/>
            <a:r>
              <a:rPr lang="nb-NO" sz="2400" dirty="0"/>
              <a:t>Finnes et rammeverk for tema, nivå og ulike </a:t>
            </a:r>
            <a:r>
              <a:rPr lang="nb-NO" sz="2400" dirty="0" smtClean="0"/>
              <a:t>vanskelighetsgrader? Stabil </a:t>
            </a:r>
            <a:r>
              <a:rPr lang="nb-NO" sz="2400" dirty="0"/>
              <a:t>strykgrense? God nok spredning i </a:t>
            </a:r>
            <a:r>
              <a:rPr lang="nb-NO" sz="2400" dirty="0" smtClean="0"/>
              <a:t>skår (diskriminerende evner)? </a:t>
            </a:r>
          </a:p>
          <a:p>
            <a:pPr lvl="1"/>
            <a:r>
              <a:rPr lang="nb-NO" sz="2400" dirty="0" smtClean="0"/>
              <a:t>Hvordan </a:t>
            </a:r>
            <a:r>
              <a:rPr lang="nb-NO" sz="2400" dirty="0"/>
              <a:t>vil karaktersettingen skje?</a:t>
            </a:r>
          </a:p>
          <a:p>
            <a:pPr lvl="1"/>
            <a:r>
              <a:rPr lang="nb-NO" sz="2400" dirty="0"/>
              <a:t>Hvordan kvalitetssikres </a:t>
            </a:r>
            <a:r>
              <a:rPr lang="nb-NO" sz="2400" dirty="0" smtClean="0"/>
              <a:t>karaktersettingen?</a:t>
            </a:r>
          </a:p>
          <a:p>
            <a:r>
              <a:rPr lang="nb-NO" sz="2800" dirty="0"/>
              <a:t>V</a:t>
            </a:r>
            <a:r>
              <a:rPr lang="nb-NO" sz="2800" dirty="0" smtClean="0"/>
              <a:t>edtak om </a:t>
            </a:r>
            <a:r>
              <a:rPr lang="nb-NO" sz="2800" dirty="0" err="1" smtClean="0"/>
              <a:t>implementerig</a:t>
            </a:r>
            <a:r>
              <a:rPr lang="nb-NO" sz="2800" dirty="0" smtClean="0"/>
              <a:t> i programrådet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28201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Politikk, Med </a:t>
            </a:r>
            <a:r>
              <a:rPr lang="nb-NO" b="1" dirty="0" err="1" smtClean="0"/>
              <a:t>fak</a:t>
            </a:r>
            <a:r>
              <a:rPr lang="nb-NO" b="1" dirty="0" smtClean="0"/>
              <a:t>, UiO: </a:t>
            </a:r>
          </a:p>
          <a:p>
            <a:r>
              <a:rPr lang="nb-NO" sz="2800" dirty="0"/>
              <a:t>Skriftlige eksamener digitaliseres (noen få unntak)</a:t>
            </a:r>
          </a:p>
          <a:p>
            <a:r>
              <a:rPr lang="nb-NO" sz="2800" dirty="0" smtClean="0"/>
              <a:t>På kliniske, muntlige eksamener med pasient (og OSKE) brukes som regel bestått/ikke bestått</a:t>
            </a:r>
          </a:p>
          <a:p>
            <a:r>
              <a:rPr lang="nb-NO" sz="2800" dirty="0" smtClean="0"/>
              <a:t>På eksamener hvor vi forventer tilstrekkelig reliabilitet (men selvsagt også god validitet) innføres graderte karaterer (A-F)</a:t>
            </a:r>
          </a:p>
          <a:p>
            <a:r>
              <a:rPr lang="nb-NO" sz="2800" dirty="0" smtClean="0"/>
              <a:t>Sluttkarakter på vitnemålet: Bestått. </a:t>
            </a:r>
          </a:p>
          <a:p>
            <a:endParaRPr lang="nb-NO" sz="2800" dirty="0" smtClean="0"/>
          </a:p>
          <a:p>
            <a:endParaRPr lang="nb-NO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Graderte karakterer - implementering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88528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094" y="-1179512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1021" y="630932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3"/>
              </a:rPr>
              <a:t>http://www.med.uio.no/om/prosjekter/oslo-2014/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9532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Perspektiver</a:t>
            </a:r>
            <a:endParaRPr lang="nb-N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Medisinstudiet må ha ulike typer eksamener med ulik grad av reliabilitet</a:t>
            </a:r>
          </a:p>
          <a:p>
            <a:r>
              <a:rPr lang="nb-NO" sz="2800" dirty="0" smtClean="0"/>
              <a:t>Stort arbeid med kvalitetssikring (læringsutbyttebeskrivelser og eksamensarbeidet) før implementering av graderte karakterer </a:t>
            </a:r>
          </a:p>
          <a:p>
            <a:r>
              <a:rPr lang="nb-NO" sz="2800" dirty="0" smtClean="0"/>
              <a:t>Fakultetet har sertifiseringsoppgave – autorisasjon som lege tildeles etter gjennomført studium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267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Perspektiver – nasjonalt samarbeid</a:t>
            </a:r>
            <a:endParaRPr lang="nb-N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1" y="1423317"/>
            <a:ext cx="5532175" cy="4525963"/>
          </a:xfrm>
        </p:spPr>
        <p:txBody>
          <a:bodyPr/>
          <a:lstStyle/>
          <a:p>
            <a:r>
              <a:rPr lang="nb-NO" sz="2800" dirty="0" smtClean="0"/>
              <a:t>Samarbeid om </a:t>
            </a:r>
            <a:r>
              <a:rPr lang="nb-NO" sz="2800" b="1" dirty="0" smtClean="0"/>
              <a:t>nasjonal delprøve i medisin </a:t>
            </a:r>
            <a:r>
              <a:rPr lang="nb-NO" sz="2800" dirty="0" smtClean="0"/>
              <a:t>virker skjerpende</a:t>
            </a:r>
          </a:p>
          <a:p>
            <a:r>
              <a:rPr lang="nb-NO" sz="2800" dirty="0" smtClean="0"/>
              <a:t>Nasjonale fagkomiteer </a:t>
            </a:r>
          </a:p>
          <a:p>
            <a:r>
              <a:rPr lang="nb-NO" sz="2800" dirty="0" smtClean="0"/>
              <a:t>Mulig nasjonalt samarbeid om database for </a:t>
            </a:r>
            <a:r>
              <a:rPr lang="nb-NO" sz="2800" dirty="0" err="1" smtClean="0"/>
              <a:t>flervalgspørsmål</a:t>
            </a:r>
            <a:r>
              <a:rPr lang="nb-NO" sz="2800" dirty="0" smtClean="0"/>
              <a:t> </a:t>
            </a:r>
          </a:p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808312" cy="412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312" y="605349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http://www.med.uio.no/om/prosjekter/nasjonal-delprove-medisin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234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428532" cy="4821399"/>
          </a:xfrm>
        </p:spPr>
      </p:pic>
      <p:sp>
        <p:nvSpPr>
          <p:cNvPr id="5" name="TextBox 4"/>
          <p:cNvSpPr txBox="1"/>
          <p:nvPr/>
        </p:nvSpPr>
        <p:spPr>
          <a:xfrm>
            <a:off x="971600" y="58052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Nasjonal fagkomite for nyresykdommer i arbeid, Gardermoen 25.10. 2016 – nye rom skaper nye samtaler – for en bedre eksamen – og bedre leger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906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Ny medisinsk studieplan – nye eksamener</a:t>
            </a:r>
            <a:endParaRPr lang="nb-NO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12084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2"/>
              </a:rPr>
              <a:t>http://www.med.uio.no/om/prosjekter/oslo-2014/eksamenskvalitet-og-karakterer/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47964"/>
            <a:ext cx="3852577" cy="35092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1624742"/>
            <a:ext cx="4312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Antall eksamener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12 skriftlige x 2 + kont.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9 muntlige/kliniske x 2 + kont.</a:t>
            </a:r>
            <a:endParaRPr lang="nb-NO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35" y="3274823"/>
            <a:ext cx="33827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54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Generelle krav til (medisinske) eksamener</a:t>
            </a:r>
            <a:endParaRPr lang="nb-NO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79509" y="5661248"/>
            <a:ext cx="648072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268760"/>
            <a:ext cx="2076400" cy="311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r>
              <a:rPr lang="nb-NO" sz="2400" dirty="0" smtClean="0"/>
              <a:t>Validitet </a:t>
            </a:r>
          </a:p>
          <a:p>
            <a:pPr lvl="1"/>
            <a:r>
              <a:rPr lang="nb-NO" sz="2400" dirty="0" smtClean="0"/>
              <a:t>Tester </a:t>
            </a:r>
            <a:r>
              <a:rPr lang="nb-NO" sz="2400" dirty="0"/>
              <a:t>det </a:t>
            </a:r>
            <a:r>
              <a:rPr lang="nb-NO" sz="2400" dirty="0" smtClean="0"/>
              <a:t>den </a:t>
            </a:r>
            <a:r>
              <a:rPr lang="nb-NO" sz="2400" dirty="0"/>
              <a:t>er ment å </a:t>
            </a:r>
            <a:r>
              <a:rPr lang="nb-NO" sz="2400" dirty="0" smtClean="0"/>
              <a:t>teste (intern validitet)</a:t>
            </a:r>
          </a:p>
          <a:p>
            <a:pPr lvl="1"/>
            <a:r>
              <a:rPr lang="nb-NO" sz="2400" dirty="0" smtClean="0"/>
              <a:t>Tester bredden i faget (</a:t>
            </a:r>
            <a:r>
              <a:rPr lang="nb-NO" sz="2400" dirty="0"/>
              <a:t>utvalgsvaliditet) </a:t>
            </a:r>
            <a:r>
              <a:rPr lang="nb-NO" sz="2400" dirty="0" smtClean="0"/>
              <a:t>/relevant</a:t>
            </a:r>
            <a:endParaRPr lang="nb-NO" sz="2400" dirty="0"/>
          </a:p>
          <a:p>
            <a:r>
              <a:rPr lang="nb-NO" sz="2400" dirty="0" smtClean="0"/>
              <a:t>Reliabel </a:t>
            </a:r>
            <a:r>
              <a:rPr lang="nb-NO" sz="2400" dirty="0"/>
              <a:t>(</a:t>
            </a:r>
            <a:r>
              <a:rPr lang="nb-NO" sz="2400" dirty="0" smtClean="0"/>
              <a:t>pålitelig)</a:t>
            </a:r>
            <a:endParaRPr lang="nb-NO" sz="2400" dirty="0"/>
          </a:p>
          <a:p>
            <a:r>
              <a:rPr lang="nb-NO" sz="2400" dirty="0" smtClean="0"/>
              <a:t>Gir </a:t>
            </a:r>
            <a:r>
              <a:rPr lang="nb-NO" sz="2400" dirty="0"/>
              <a:t>studentene </a:t>
            </a:r>
            <a:r>
              <a:rPr lang="nb-NO" sz="2400" dirty="0" smtClean="0"/>
              <a:t>læringseffekt (har formativ </a:t>
            </a:r>
            <a:r>
              <a:rPr lang="nb-NO" sz="2400" dirty="0"/>
              <a:t>effekt)</a:t>
            </a:r>
          </a:p>
          <a:p>
            <a:r>
              <a:rPr lang="nb-NO" sz="2400" dirty="0"/>
              <a:t>P</a:t>
            </a:r>
            <a:r>
              <a:rPr lang="nb-NO" sz="2400" dirty="0" smtClean="0"/>
              <a:t>raktisk gjennomførbar (bruk </a:t>
            </a:r>
            <a:r>
              <a:rPr lang="nb-NO" sz="2400" dirty="0"/>
              <a:t>av tid og </a:t>
            </a:r>
            <a:r>
              <a:rPr lang="nb-NO" sz="2400" dirty="0" smtClean="0"/>
              <a:t>ressurser)</a:t>
            </a:r>
            <a:endParaRPr lang="nb-NO" sz="2400" dirty="0"/>
          </a:p>
          <a:p>
            <a:r>
              <a:rPr lang="nb-NO" sz="2400" dirty="0" smtClean="0"/>
              <a:t>Akseptabel </a:t>
            </a:r>
            <a:r>
              <a:rPr lang="nb-NO" sz="2400" dirty="0"/>
              <a:t>for involverte parter (inkludert </a:t>
            </a:r>
            <a:r>
              <a:rPr lang="nb-NO" sz="2400" dirty="0" smtClean="0"/>
              <a:t>pasienter)</a:t>
            </a:r>
          </a:p>
          <a:p>
            <a:endParaRPr lang="nb-NO" sz="2400" b="1" dirty="0" smtClean="0"/>
          </a:p>
          <a:p>
            <a:r>
              <a:rPr lang="nb-NO" sz="2400" b="1" dirty="0" smtClean="0"/>
              <a:t>Ulike krav og hensyn må ofte avveies mot hverandre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Validitet              Reliabilitet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17389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81806" y="404664"/>
            <a:ext cx="8229600" cy="1143000"/>
          </a:xfrm>
        </p:spPr>
        <p:txBody>
          <a:bodyPr/>
          <a:lstStyle/>
          <a:p>
            <a:r>
              <a:rPr lang="nb-NO" altLang="nb-NO" sz="3200" b="1" dirty="0" smtClean="0"/>
              <a:t>Blooms taksonomi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27584" y="6093296"/>
            <a:ext cx="8229600" cy="6096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nb-NO" sz="1500" dirty="0" smtClean="0"/>
              <a:t>Bloom B. Blooms taxonomy – a forty years retrospective. Chicago, IL: University of Chicago, 1994</a:t>
            </a:r>
            <a:r>
              <a:rPr lang="nb-NO" altLang="nb-NO" sz="15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6359"/>
            <a:ext cx="2953195" cy="41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816359"/>
            <a:ext cx="38884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nb-NO" sz="2800" dirty="0" smtClean="0"/>
              <a:t>                 Vurdering</a:t>
            </a:r>
          </a:p>
          <a:p>
            <a:pPr>
              <a:spcBef>
                <a:spcPts val="1200"/>
              </a:spcBef>
            </a:pPr>
            <a:r>
              <a:rPr lang="nb-NO" sz="2800" dirty="0" smtClean="0"/>
              <a:t>              Syntese</a:t>
            </a:r>
          </a:p>
          <a:p>
            <a:pPr>
              <a:spcBef>
                <a:spcPts val="1200"/>
              </a:spcBef>
            </a:pPr>
            <a:r>
              <a:rPr lang="nb-NO" sz="2800" dirty="0" smtClean="0"/>
              <a:t>           Analyse</a:t>
            </a:r>
          </a:p>
          <a:p>
            <a:pPr>
              <a:spcBef>
                <a:spcPts val="1200"/>
              </a:spcBef>
            </a:pPr>
            <a:r>
              <a:rPr lang="nb-NO" sz="2800" dirty="0" smtClean="0"/>
              <a:t>        Anvendelse</a:t>
            </a:r>
          </a:p>
          <a:p>
            <a:pPr>
              <a:spcBef>
                <a:spcPts val="1200"/>
              </a:spcBef>
            </a:pPr>
            <a:r>
              <a:rPr lang="nb-NO" sz="2800" dirty="0" smtClean="0"/>
              <a:t>    Forståelse</a:t>
            </a:r>
          </a:p>
          <a:p>
            <a:pPr>
              <a:spcBef>
                <a:spcPts val="1200"/>
              </a:spcBef>
            </a:pPr>
            <a:r>
              <a:rPr lang="nb-NO" sz="2800" dirty="0" smtClean="0"/>
              <a:t>Gjengivelse</a:t>
            </a:r>
            <a:endParaRPr lang="nb-NO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156176" y="2276872"/>
            <a:ext cx="0" cy="201622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83968" y="446538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i="1" dirty="0" smtClean="0"/>
              <a:t>Progresjon </a:t>
            </a:r>
            <a:r>
              <a:rPr lang="nb-NO" sz="2400" i="1" dirty="0"/>
              <a:t>i </a:t>
            </a:r>
            <a:r>
              <a:rPr lang="nb-NO" sz="2400" i="1" dirty="0" smtClean="0"/>
              <a:t>læring/kognitiv dybde</a:t>
            </a:r>
            <a:endParaRPr lang="nb-NO" sz="2400" i="1" dirty="0"/>
          </a:p>
        </p:txBody>
      </p:sp>
    </p:spTree>
    <p:extLst>
      <p:ext uri="{BB962C8B-B14F-4D97-AF65-F5344CB8AC3E}">
        <p14:creationId xmlns:p14="http://schemas.microsoft.com/office/powerpoint/2010/main" val="2981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1122689" y="6102151"/>
            <a:ext cx="82296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altLang="nb-NO" sz="1600" dirty="0" err="1" smtClean="0"/>
              <a:t>Wass</a:t>
            </a:r>
            <a:r>
              <a:rPr lang="nb-NO" altLang="nb-NO" sz="1600" dirty="0" smtClean="0"/>
              <a:t> et al. </a:t>
            </a:r>
            <a:r>
              <a:rPr lang="nb-NO" altLang="nb-NO" sz="1600" dirty="0" err="1" smtClean="0"/>
              <a:t>Assessment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of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clinical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competence</a:t>
            </a:r>
            <a:r>
              <a:rPr lang="nb-NO" altLang="nb-NO" sz="1600" dirty="0" smtClean="0"/>
              <a:t>. </a:t>
            </a:r>
            <a:r>
              <a:rPr lang="en-US" altLang="nb-NO" sz="1600" dirty="0" smtClean="0"/>
              <a:t>Lancet 2001; 357: 945-9.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86359"/>
            <a:ext cx="1673696" cy="163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58553" y="2613668"/>
            <a:ext cx="274881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nb-NO" sz="2800" dirty="0" smtClean="0"/>
              <a:t>    Gjennomføre</a:t>
            </a:r>
          </a:p>
          <a:p>
            <a:pPr>
              <a:spcBef>
                <a:spcPts val="1800"/>
              </a:spcBef>
            </a:pPr>
            <a:r>
              <a:rPr lang="nb-NO" sz="2800" dirty="0" smtClean="0"/>
              <a:t>    Viser hvordan</a:t>
            </a:r>
          </a:p>
          <a:p>
            <a:pPr>
              <a:spcBef>
                <a:spcPts val="1800"/>
              </a:spcBef>
            </a:pPr>
            <a:r>
              <a:rPr lang="nb-NO" sz="2800" dirty="0" smtClean="0"/>
              <a:t>    Vet hvordan</a:t>
            </a:r>
          </a:p>
          <a:p>
            <a:pPr>
              <a:spcBef>
                <a:spcPts val="1800"/>
              </a:spcBef>
            </a:pPr>
            <a:r>
              <a:rPr lang="nb-NO" sz="2800" dirty="0" smtClean="0"/>
              <a:t>    Har kunnskap</a:t>
            </a:r>
            <a:endParaRPr lang="nb-NO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11560" y="1803823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Kompetanse</a:t>
            </a:r>
            <a:endParaRPr lang="nb-NO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866998" y="2492896"/>
            <a:ext cx="51845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nb-NO" sz="2400" dirty="0">
                <a:cs typeface="Arial" charset="0"/>
              </a:rPr>
              <a:t>P</a:t>
            </a:r>
            <a:r>
              <a:rPr lang="nb-NO" sz="2400" dirty="0" smtClean="0">
                <a:cs typeface="Arial" charset="0"/>
              </a:rPr>
              <a:t>restasjoner </a:t>
            </a:r>
            <a:r>
              <a:rPr lang="nb-NO" sz="2400" dirty="0">
                <a:cs typeface="Arial" charset="0"/>
              </a:rPr>
              <a:t>i </a:t>
            </a:r>
            <a:r>
              <a:rPr lang="nb-NO" sz="2400" dirty="0" smtClean="0">
                <a:cs typeface="Arial" charset="0"/>
              </a:rPr>
              <a:t>arbeidssituasjonen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nb-NO" sz="2400" dirty="0">
                <a:cs typeface="Arial" charset="0"/>
              </a:rPr>
              <a:t>Prestasjoner </a:t>
            </a:r>
            <a:r>
              <a:rPr lang="nb-NO" sz="2400" i="1" dirty="0">
                <a:cs typeface="Arial" charset="0"/>
              </a:rPr>
              <a:t>in </a:t>
            </a:r>
            <a:r>
              <a:rPr lang="nb-NO" sz="2400" i="1" dirty="0" err="1">
                <a:cs typeface="Arial" charset="0"/>
              </a:rPr>
              <a:t>vitro</a:t>
            </a:r>
            <a:r>
              <a:rPr lang="nb-NO" sz="2400" dirty="0">
                <a:cs typeface="Arial" charset="0"/>
              </a:rPr>
              <a:t>: (</a:t>
            </a:r>
            <a:r>
              <a:rPr lang="nb-NO" sz="2400" dirty="0" smtClean="0">
                <a:cs typeface="Arial" charset="0"/>
              </a:rPr>
              <a:t>OSKE</a:t>
            </a:r>
            <a:r>
              <a:rPr lang="nb-NO" sz="2400" dirty="0">
                <a:cs typeface="Arial" charset="0"/>
              </a:rPr>
              <a:t>), kliniske </a:t>
            </a:r>
            <a:r>
              <a:rPr lang="nb-NO" sz="2400" dirty="0" smtClean="0">
                <a:cs typeface="Arial" charset="0"/>
              </a:rPr>
              <a:t>eksamener, standardisert pasient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nb-NO" sz="2400" dirty="0" smtClean="0">
                <a:cs typeface="Arial" charset="0"/>
              </a:rPr>
              <a:t>Tester (kontekst): </a:t>
            </a:r>
            <a:r>
              <a:rPr lang="nb-NO" sz="2400" dirty="0" err="1">
                <a:cs typeface="Arial" charset="0"/>
              </a:rPr>
              <a:t>Flervalgsoppgaver</a:t>
            </a:r>
            <a:r>
              <a:rPr lang="nb-NO" sz="2400" dirty="0">
                <a:cs typeface="Arial" charset="0"/>
              </a:rPr>
              <a:t>, essay, muntlig eksamen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nb-NO" sz="2400" dirty="0" smtClean="0">
                <a:cs typeface="Arial" charset="0"/>
              </a:rPr>
              <a:t>Test (fakta): </a:t>
            </a:r>
            <a:r>
              <a:rPr lang="nb-NO" sz="2400" dirty="0" err="1">
                <a:cs typeface="Arial" charset="0"/>
              </a:rPr>
              <a:t>Flervalgsoppgaver</a:t>
            </a:r>
            <a:r>
              <a:rPr lang="nb-NO" sz="2400" dirty="0">
                <a:cs typeface="Arial" charset="0"/>
              </a:rPr>
              <a:t>, essay, muntlig </a:t>
            </a:r>
            <a:r>
              <a:rPr lang="nb-NO" sz="2400" dirty="0" smtClean="0">
                <a:cs typeface="Arial" charset="0"/>
              </a:rPr>
              <a:t>eksamen</a:t>
            </a:r>
            <a:endParaRPr lang="nb-NO" sz="2400" dirty="0"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6998" y="1778846"/>
            <a:ext cx="315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Egnede eksamener</a:t>
            </a:r>
            <a:endParaRPr lang="nb-NO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15816" y="2852936"/>
            <a:ext cx="64807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63567" y="3573016"/>
            <a:ext cx="75256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63568" y="4221088"/>
            <a:ext cx="75256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863568" y="4869160"/>
            <a:ext cx="752567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-180528" y="313978"/>
            <a:ext cx="8229600" cy="1143000"/>
          </a:xfrm>
        </p:spPr>
        <p:txBody>
          <a:bodyPr/>
          <a:lstStyle/>
          <a:p>
            <a:r>
              <a:rPr lang="nb-NO" altLang="nb-NO" sz="3600" b="1" dirty="0" smtClean="0"/>
              <a:t>Millers kompetansepyramide</a:t>
            </a:r>
          </a:p>
        </p:txBody>
      </p:sp>
    </p:spTree>
    <p:extLst>
      <p:ext uri="{BB962C8B-B14F-4D97-AF65-F5344CB8AC3E}">
        <p14:creationId xmlns:p14="http://schemas.microsoft.com/office/powerpoint/2010/main" val="20140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Noen kvalitetsutfordringer</a:t>
            </a:r>
            <a:endParaRPr lang="nb-NO" sz="4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000">
            <a:off x="5298957" y="4806327"/>
            <a:ext cx="2123728" cy="21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9741" y="1556792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Lav reliabilitet (i sensurering)</a:t>
            </a:r>
          </a:p>
          <a:p>
            <a:pPr lvl="1"/>
            <a:r>
              <a:rPr lang="nb-NO" sz="2400" dirty="0" smtClean="0"/>
              <a:t>Essayoppgaver / kliniske eksamener</a:t>
            </a:r>
          </a:p>
          <a:p>
            <a:r>
              <a:rPr lang="nb-NO" sz="2800" dirty="0" smtClean="0"/>
              <a:t>Mangelfull dekning av læringsutbyttebeskrivelser</a:t>
            </a:r>
          </a:p>
          <a:p>
            <a:pPr lvl="1"/>
            <a:r>
              <a:rPr lang="nb-NO" sz="2400" dirty="0" smtClean="0"/>
              <a:t>Alle typer eksamener</a:t>
            </a:r>
          </a:p>
          <a:p>
            <a:r>
              <a:rPr lang="nb-NO" sz="2800" dirty="0" smtClean="0"/>
              <a:t>Ujevn tematisk fordeling (bredde)</a:t>
            </a:r>
          </a:p>
          <a:p>
            <a:pPr lvl="1"/>
            <a:r>
              <a:rPr lang="nb-NO" sz="2400" dirty="0" smtClean="0"/>
              <a:t>Alle typer eksamener</a:t>
            </a:r>
          </a:p>
          <a:p>
            <a:r>
              <a:rPr lang="nb-NO" sz="2800" dirty="0" smtClean="0"/>
              <a:t>For lavt kompetansenivå / taksonomisk nivå</a:t>
            </a:r>
          </a:p>
          <a:p>
            <a:pPr lvl="1"/>
            <a:r>
              <a:rPr lang="nb-NO" sz="2400" dirty="0" smtClean="0"/>
              <a:t>Skriftlige eksamener</a:t>
            </a:r>
          </a:p>
          <a:p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345453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 smtClean="0"/>
              <a:t>Dimensjoner</a:t>
            </a:r>
            <a:endParaRPr lang="nb-NO" sz="36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75856" y="1484784"/>
            <a:ext cx="0" cy="403244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75856" y="5517232"/>
            <a:ext cx="4608512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9992" y="5729741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Tematisk bredde</a:t>
            </a:r>
            <a:endParaRPr lang="nb-NO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70892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Kompetansenivå /</a:t>
            </a:r>
          </a:p>
          <a:p>
            <a:r>
              <a:rPr lang="nb-NO" sz="2800" b="1" dirty="0" smtClean="0"/>
              <a:t>Taksonomisk nivå</a:t>
            </a:r>
            <a:endParaRPr lang="nb-NO" sz="2800" b="1" dirty="0"/>
          </a:p>
        </p:txBody>
      </p:sp>
      <p:sp>
        <p:nvSpPr>
          <p:cNvPr id="13" name="Flowchart: Connector 12"/>
          <p:cNvSpPr/>
          <p:nvPr/>
        </p:nvSpPr>
        <p:spPr>
          <a:xfrm>
            <a:off x="4034915" y="49411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Flowchart: Connector 13"/>
          <p:cNvSpPr/>
          <p:nvPr/>
        </p:nvSpPr>
        <p:spPr>
          <a:xfrm>
            <a:off x="4584643" y="50554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Flowchart: Connector 14"/>
          <p:cNvSpPr/>
          <p:nvPr/>
        </p:nvSpPr>
        <p:spPr>
          <a:xfrm>
            <a:off x="4681736" y="4437112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Flowchart: Connector 15"/>
          <p:cNvSpPr/>
          <p:nvPr/>
        </p:nvSpPr>
        <p:spPr>
          <a:xfrm>
            <a:off x="5412837" y="367611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Flowchart: Connector 16"/>
          <p:cNvSpPr/>
          <p:nvPr/>
        </p:nvSpPr>
        <p:spPr>
          <a:xfrm>
            <a:off x="4019465" y="3663027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Flowchart: Connector 17"/>
          <p:cNvSpPr/>
          <p:nvPr/>
        </p:nvSpPr>
        <p:spPr>
          <a:xfrm>
            <a:off x="4415036" y="40862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Flowchart: Connector 18"/>
          <p:cNvSpPr/>
          <p:nvPr/>
        </p:nvSpPr>
        <p:spPr>
          <a:xfrm>
            <a:off x="3806315" y="4351717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Flowchart: Connector 19"/>
          <p:cNvSpPr/>
          <p:nvPr/>
        </p:nvSpPr>
        <p:spPr>
          <a:xfrm>
            <a:off x="6486534" y="51697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Flowchart: Connector 20"/>
          <p:cNvSpPr/>
          <p:nvPr/>
        </p:nvSpPr>
        <p:spPr>
          <a:xfrm>
            <a:off x="5624229" y="4437112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Flowchart: Connector 21"/>
          <p:cNvSpPr/>
          <p:nvPr/>
        </p:nvSpPr>
        <p:spPr>
          <a:xfrm>
            <a:off x="5443736" y="51697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lowchart: Connector 22"/>
          <p:cNvSpPr/>
          <p:nvPr/>
        </p:nvSpPr>
        <p:spPr>
          <a:xfrm>
            <a:off x="5100836" y="47125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Flowchart: Connector 23"/>
          <p:cNvSpPr/>
          <p:nvPr/>
        </p:nvSpPr>
        <p:spPr>
          <a:xfrm>
            <a:off x="6486534" y="379041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lowchart: Connector 24"/>
          <p:cNvSpPr/>
          <p:nvPr/>
        </p:nvSpPr>
        <p:spPr>
          <a:xfrm>
            <a:off x="6010672" y="40862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lowchart: Connector 25"/>
          <p:cNvSpPr/>
          <p:nvPr/>
        </p:nvSpPr>
        <p:spPr>
          <a:xfrm>
            <a:off x="5329436" y="4079202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Flowchart: Connector 26"/>
          <p:cNvSpPr/>
          <p:nvPr/>
        </p:nvSpPr>
        <p:spPr>
          <a:xfrm>
            <a:off x="6804248" y="443548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lowchart: Connector 27"/>
          <p:cNvSpPr/>
          <p:nvPr/>
        </p:nvSpPr>
        <p:spPr>
          <a:xfrm>
            <a:off x="6251612" y="4466017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lowchart: Connector 28"/>
          <p:cNvSpPr/>
          <p:nvPr/>
        </p:nvSpPr>
        <p:spPr>
          <a:xfrm>
            <a:off x="5900936" y="492865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ounded Rectangle 29"/>
          <p:cNvSpPr/>
          <p:nvPr/>
        </p:nvSpPr>
        <p:spPr>
          <a:xfrm>
            <a:off x="3627275" y="3148964"/>
            <a:ext cx="3799723" cy="1740091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xtBox 30"/>
          <p:cNvSpPr txBox="1"/>
          <p:nvPr/>
        </p:nvSpPr>
        <p:spPr>
          <a:xfrm>
            <a:off x="4069330" y="1916832"/>
            <a:ext cx="47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Læringsutbyttebeskrivelsene (LUB)</a:t>
            </a:r>
            <a:endParaRPr lang="nb-NO" sz="2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927169" y="2461423"/>
            <a:ext cx="0" cy="576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9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 smtClean="0"/>
              <a:t>Dimensjoner</a:t>
            </a:r>
            <a:endParaRPr lang="nb-NO" sz="36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75856" y="1484784"/>
            <a:ext cx="0" cy="403244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75856" y="5517232"/>
            <a:ext cx="4608512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4915" y="5729741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prstClr val="black"/>
                </a:solidFill>
              </a:rPr>
              <a:t>Tematisk bredde</a:t>
            </a:r>
            <a:endParaRPr lang="nb-NO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70892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prstClr val="black"/>
                </a:solidFill>
              </a:rPr>
              <a:t>Kompetansenivå /</a:t>
            </a:r>
          </a:p>
          <a:p>
            <a:r>
              <a:rPr lang="nb-NO" sz="2800" b="1" dirty="0" smtClean="0">
                <a:solidFill>
                  <a:prstClr val="black"/>
                </a:solidFill>
              </a:rPr>
              <a:t>Taksonomisk nivå</a:t>
            </a:r>
            <a:endParaRPr lang="nb-NO" sz="2800" b="1" dirty="0">
              <a:solidFill>
                <a:prstClr val="black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034915" y="49411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584643" y="50554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681736" y="4437112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133765" y="318597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4019465" y="3663027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4415036" y="408626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3806315" y="4351717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220072" y="491845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661722" y="294391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3850296" y="192438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4872236" y="394186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4625956" y="244889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4034915" y="270892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4529336" y="366170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4300736" y="222029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4643636" y="206084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334272" y="4479776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05773" y="2630962"/>
            <a:ext cx="3799723" cy="1740091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xtBox 30"/>
          <p:cNvSpPr txBox="1"/>
          <p:nvPr/>
        </p:nvSpPr>
        <p:spPr>
          <a:xfrm>
            <a:off x="4300736" y="1253951"/>
            <a:ext cx="47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Læringsutbyttebeskrivelsene (LUB)</a:t>
            </a:r>
            <a:endParaRPr lang="nb-NO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158575" y="1798542"/>
            <a:ext cx="0" cy="576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1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iO engels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612</Words>
  <Application>Microsoft Office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1_Office Theme</vt:lpstr>
      <vt:lpstr>2_Office Theme</vt:lpstr>
      <vt:lpstr>UiO engelsk</vt:lpstr>
      <vt:lpstr>Hvordan arbeides det med å sikre kvaliteten på eksamener ved medisinstudiet?</vt:lpstr>
      <vt:lpstr>PowerPoint Presentation</vt:lpstr>
      <vt:lpstr>Ny medisinsk studieplan – nye eksamener</vt:lpstr>
      <vt:lpstr>Generelle krav til (medisinske) eksamener</vt:lpstr>
      <vt:lpstr>Blooms taksonomi</vt:lpstr>
      <vt:lpstr>Millers kompetansepyramide</vt:lpstr>
      <vt:lpstr>Noen kvalitetsutfordringer</vt:lpstr>
      <vt:lpstr>Dimensjoner</vt:lpstr>
      <vt:lpstr>Dimensjoner</vt:lpstr>
      <vt:lpstr>Dimensjoner</vt:lpstr>
      <vt:lpstr>Hva kan fremme eksamenskvalitet?</vt:lpstr>
      <vt:lpstr>Hva kan fremme eksamenskvalitet?</vt:lpstr>
      <vt:lpstr>Hva kan fremme eksamenskvalitet?</vt:lpstr>
      <vt:lpstr>Hva kan fremme eksamenskvalitet?</vt:lpstr>
      <vt:lpstr>PowerPoint Presentation</vt:lpstr>
      <vt:lpstr>PowerPoint Presentation</vt:lpstr>
      <vt:lpstr>Graderte karakterer - implementering</vt:lpstr>
      <vt:lpstr>Graderte karakterer - implementering</vt:lpstr>
      <vt:lpstr>Graderte karakterer - implementering</vt:lpstr>
      <vt:lpstr>Perspektiver</vt:lpstr>
      <vt:lpstr>Perspektiver – nasjonalt samarbeid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arbeides det med å sikre kvaliteten på eksamener ved medisinstudiet?</dc:title>
  <dc:creator>jancf_local</dc:creator>
  <cp:lastModifiedBy>jancf_local</cp:lastModifiedBy>
  <cp:revision>68</cp:revision>
  <dcterms:created xsi:type="dcterms:W3CDTF">2016-10-25T17:24:28Z</dcterms:created>
  <dcterms:modified xsi:type="dcterms:W3CDTF">2016-10-25T22:58:09Z</dcterms:modified>
</cp:coreProperties>
</file>