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304" r:id="rId3"/>
    <p:sldId id="305" r:id="rId4"/>
    <p:sldId id="306" r:id="rId5"/>
    <p:sldId id="314" r:id="rId6"/>
    <p:sldId id="307" r:id="rId7"/>
    <p:sldId id="308" r:id="rId8"/>
    <p:sldId id="309" r:id="rId9"/>
    <p:sldId id="310" r:id="rId10"/>
    <p:sldId id="312" r:id="rId11"/>
    <p:sldId id="311" r:id="rId12"/>
    <p:sldId id="313" r:id="rId13"/>
    <p:sldId id="317" r:id="rId14"/>
    <p:sldId id="318" r:id="rId15"/>
    <p:sldId id="328" r:id="rId16"/>
    <p:sldId id="319" r:id="rId17"/>
    <p:sldId id="320" r:id="rId18"/>
    <p:sldId id="315" r:id="rId19"/>
    <p:sldId id="299" r:id="rId20"/>
    <p:sldId id="321" r:id="rId21"/>
    <p:sldId id="322" r:id="rId22"/>
    <p:sldId id="326" r:id="rId23"/>
    <p:sldId id="327" r:id="rId24"/>
    <p:sldId id="323" r:id="rId25"/>
    <p:sldId id="329" r:id="rId26"/>
    <p:sldId id="330" r:id="rId27"/>
    <p:sldId id="331" r:id="rId28"/>
    <p:sldId id="324" r:id="rId29"/>
    <p:sldId id="325" r:id="rId30"/>
    <p:sldId id="281" r:id="rId3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9"/>
    <a:srgbClr val="FFB9B9"/>
    <a:srgbClr val="0000FF"/>
    <a:srgbClr val="E8E8E8"/>
    <a:srgbClr val="CB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3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7F049-162B-4042-B065-FC0698B1C871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A7545-7054-4BA1-B116-25552E9BC05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895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A7545-7054-4BA1-B116-25552E9BC05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5398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A7545-7054-4BA1-B116-25552E9BC05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608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D68C93-2822-4297-80C7-474BD7447BFF}" type="datetimeFigureOut">
              <a:rPr lang="nb-NO" smtClean="0"/>
              <a:t>25.10.2016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nb-N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A5CD227-0429-43E8-8C6B-78DC789CF77E}" type="slidenum">
              <a:rPr lang="nb-NO" smtClean="0"/>
              <a:t>‹#›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frm=1&amp;source=images&amp;cd=&amp;cad=rja&amp;uact=8&amp;ved=0CAcQjRw&amp;url=http://uv-net.uio.no/wpmu/hedda/2014/03/04/open-phd-positions-available-at-the-department-of-education-in-university-of-oslo/&amp;ei=fqTAVI-0N8bGPcXEgKgL&amp;bvm=bv.83829542,d.ZWU&amp;psig=AFQjCNETiGcnwUiPpHRhc2kjMEZNS3kWGg&amp;ust=142199756469590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1" y="4059835"/>
            <a:ext cx="78488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eksamen for sikrere, bedre og mer effektiv sensur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Carl Henrik Gørbitz</a:t>
            </a:r>
          </a:p>
          <a:p>
            <a:r>
              <a:rPr lang="nb-NO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Kjemisk institutt, UiO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838">
            <a:off x="3319803" y="481251"/>
            <a:ext cx="4996170" cy="2819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uv-net.uio.no/wpmu/hedda/files/2010/12/uio-logo-ny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12168" cy="139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016" y="1018483"/>
            <a:ext cx="8225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Mer tidseffektivt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3535" y="423329"/>
            <a:ext cx="2055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nb-NO" sz="32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673" y="2098488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Ingen tid tapt til </a:t>
            </a:r>
            <a:r>
              <a:rPr lang="nb-NO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laing i tykke besvarelser 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673" y="2639628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Lett å lese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8673" y="3181789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Rask samkjøring mellom sensorer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641"/>
            <a:ext cx="9140386" cy="34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6733" y="2361568"/>
            <a:ext cx="9003653" cy="102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9" name="Group 8"/>
          <p:cNvGrpSpPr/>
          <p:nvPr/>
        </p:nvGrpSpPr>
        <p:grpSpPr>
          <a:xfrm>
            <a:off x="968835" y="2361568"/>
            <a:ext cx="4676775" cy="3520735"/>
            <a:chOff x="968835" y="1401510"/>
            <a:chExt cx="4676775" cy="352073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835" y="4550770"/>
              <a:ext cx="4676775" cy="371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968835" y="1401510"/>
              <a:ext cx="1757273" cy="31492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973794" y="1401510"/>
              <a:ext cx="1671816" cy="31492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3617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016" y="1018483"/>
            <a:ext cx="82253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Digital eksamen gir </a:t>
            </a:r>
          </a:p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enkel arkivering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3535" y="423329"/>
            <a:ext cx="2055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nb-NO" sz="32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194" name="Picture 2" descr="http://cdn.labourlist.org/wp-content/uploads/2011/10/pile-of-no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79" y="2931161"/>
            <a:ext cx="2705337" cy="345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0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17570" cy="55320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444208" y="1700808"/>
            <a:ext cx="1440160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423016" y="274380"/>
            <a:ext cx="8225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Mulighet for nye oppgavetyper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2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597466" cy="4788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34200" cy="623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0806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361950"/>
            <a:ext cx="681037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0093" y="1025495"/>
            <a:ext cx="4572000" cy="21877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3555" name="Picture 3" descr="M:\pc\Desktop\Bilder og artikler\mR8KEc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44" y="1025495"/>
            <a:ext cx="3815698" cy="214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5948" y="4794191"/>
            <a:ext cx="189827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Animasjoner</a:t>
            </a:r>
          </a:p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Lyd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17570" cy="55320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444208" y="1700808"/>
            <a:ext cx="1440160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423016" y="274380"/>
            <a:ext cx="8225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Mulighet for nye oppgavetyper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5477" y="1871529"/>
            <a:ext cx="2102265" cy="26235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962764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9031" y="2283261"/>
            <a:ext cx="7592939" cy="2123658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Gode </a:t>
            </a:r>
            <a:r>
              <a:rPr lang="nb-NO" sz="4400" b="1" spc="50" dirty="0" err="1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flervalgsoppgaver</a:t>
            </a:r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er mye vanskeligere å lage enn folk flest tror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3535" y="423329"/>
            <a:ext cx="2055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nb-NO" sz="32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5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0"/>
            <a:ext cx="69157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6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arnnc.org/lp/media/misc/2008/blooms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572125" cy="47815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/>
          <p:cNvSpPr/>
          <p:nvPr/>
        </p:nvSpPr>
        <p:spPr>
          <a:xfrm>
            <a:off x="1403648" y="260648"/>
            <a:ext cx="5899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Bloom’s</a:t>
            </a:r>
            <a:r>
              <a:rPr lang="nb-NO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nb-NO" sz="54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taxonomy</a:t>
            </a:r>
            <a:endParaRPr lang="nb-NO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301208"/>
            <a:ext cx="9144000" cy="1556792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7164288" y="5373216"/>
            <a:ext cx="1872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Vi bør ikke være her for mye!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5727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1" y="4059835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eksamen</a:t>
            </a:r>
            <a:endParaRPr lang="nb-NO" sz="2800" dirty="0">
              <a:solidFill>
                <a:schemeClr val="accent3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1" y="4834449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Eksamensoppgaver utleveres og innleveres på en PC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1" y="5935282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BYOD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b-NO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ring </a:t>
            </a:r>
            <a:r>
              <a:rPr lang="nb-NO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nb-NO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b-NO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wn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evice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322" y="347605"/>
            <a:ext cx="5261350" cy="3653690"/>
            <a:chOff x="1905322" y="347605"/>
            <a:chExt cx="5261350" cy="3653690"/>
          </a:xfrm>
        </p:grpSpPr>
        <p:pic>
          <p:nvPicPr>
            <p:cNvPr id="1026" name="Picture 2" descr="http://www.uio.no/english/about/maps/silurveien/silurveien-66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322" y="347605"/>
              <a:ext cx="5261350" cy="3284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776548" y="3631963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Silurveien 2</a:t>
              </a:r>
              <a:endParaRPr lang="nb-N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4" descr="http://www.spring.org.uk/images/multiple_choic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2" y="346140"/>
            <a:ext cx="5261350" cy="32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303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26" y="1"/>
            <a:ext cx="64984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15769" y="5375304"/>
            <a:ext cx="572568" cy="273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3315768" y="5742772"/>
            <a:ext cx="2213361" cy="2734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ctangle 4"/>
          <p:cNvSpPr/>
          <p:nvPr/>
        </p:nvSpPr>
        <p:spPr>
          <a:xfrm>
            <a:off x="3315768" y="6084604"/>
            <a:ext cx="45719" cy="273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3315769" y="5033472"/>
            <a:ext cx="1734796" cy="273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3315768" y="4691640"/>
            <a:ext cx="45719" cy="2734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13" name="Group 12"/>
          <p:cNvGrpSpPr/>
          <p:nvPr/>
        </p:nvGrpSpPr>
        <p:grpSpPr>
          <a:xfrm>
            <a:off x="5400942" y="4828373"/>
            <a:ext cx="3307222" cy="1529697"/>
            <a:chOff x="5400942" y="4828373"/>
            <a:chExt cx="3307222" cy="1529697"/>
          </a:xfrm>
        </p:grpSpPr>
        <p:cxnSp>
          <p:nvCxnSpPr>
            <p:cNvPr id="8" name="Elbow Connector 7"/>
            <p:cNvCxnSpPr/>
            <p:nvPr/>
          </p:nvCxnSpPr>
          <p:spPr>
            <a:xfrm>
              <a:off x="5400942" y="4828373"/>
              <a:ext cx="1110953" cy="683664"/>
            </a:xfrm>
            <a:prstGeom prst="bentConnector3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flipV="1">
              <a:off x="5400942" y="5512037"/>
              <a:ext cx="1110953" cy="846033"/>
            </a:xfrm>
            <a:prstGeom prst="bentConnector3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511895" y="5034983"/>
              <a:ext cx="2196269" cy="95410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nb-NO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Dårlige </a:t>
              </a:r>
              <a:r>
                <a:rPr lang="nb-NO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distraktorer</a:t>
              </a:r>
              <a:endParaRPr lang="nb-NO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1888620" y="5823957"/>
            <a:ext cx="111095" cy="111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01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08" y="0"/>
            <a:ext cx="68389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39966" y="871671"/>
            <a:ext cx="6332434" cy="1803163"/>
          </a:xfrm>
          <a:prstGeom prst="rect">
            <a:avLst/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607060" y="997933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4*25 + 2 -10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9662" y="997933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(100 - 8)/2 = </a:t>
            </a:r>
            <a:r>
              <a:rPr lang="nb-NO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nb-NO" sz="2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7060" y="997933"/>
            <a:ext cx="271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                   )/2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7060" y="1521153"/>
            <a:ext cx="2685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4*25 - 2 -10)/2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9662" y="1521153"/>
            <a:ext cx="3244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(100 - 12)/2 = </a:t>
            </a:r>
            <a:r>
              <a:rPr lang="nb-NO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  <a:endParaRPr lang="nb-NO" sz="2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7060" y="2044373"/>
            <a:ext cx="2074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4*25 + 2)/2</a:t>
            </a:r>
            <a:endParaRPr lang="nb-N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1899" y="2044373"/>
            <a:ext cx="3054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(100 + 2)/2 = </a:t>
            </a:r>
            <a:r>
              <a:rPr lang="nb-NO" sz="2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nb-NO" sz="2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61716" y="4084891"/>
            <a:ext cx="2640651" cy="21193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Hvis riktig svar (46) gir 4 poeng, hva bør svarene 44 og 51 gi?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02367" y="4084891"/>
            <a:ext cx="2640651" cy="21193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Delvis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kompetanse </a:t>
            </a:r>
            <a:r>
              <a:rPr lang="nb-N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gi poeng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678759" y="4500763"/>
            <a:ext cx="111095" cy="111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79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  <p:bldP spid="10" grpId="0"/>
      <p:bldP spid="11" grpId="0"/>
      <p:bldP spid="4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0"/>
            <a:ext cx="6840000" cy="395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98141" y="33551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nb-NO" dirty="0">
              <a:solidFill>
                <a:schemeClr val="bg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87999" y="4684608"/>
            <a:ext cx="6332434" cy="1290415"/>
            <a:chOff x="1439966" y="5449872"/>
            <a:chExt cx="6332434" cy="1290415"/>
          </a:xfrm>
        </p:grpSpPr>
        <p:sp>
          <p:nvSpPr>
            <p:cNvPr id="4" name="Rectangle 3"/>
            <p:cNvSpPr/>
            <p:nvPr/>
          </p:nvSpPr>
          <p:spPr>
            <a:xfrm>
              <a:off x="1439966" y="5449872"/>
              <a:ext cx="6332434" cy="129041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19662" y="5576134"/>
              <a:ext cx="3044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(100 – 8)/2 = </a:t>
              </a:r>
              <a:r>
                <a:rPr lang="nb-NO" sz="2800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endParaRPr lang="nb-NO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07060" y="6099354"/>
              <a:ext cx="26853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nb-NO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4*25 </a:t>
              </a:r>
              <a:r>
                <a:rPr lang="nb-NO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nb-NO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nb-NO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nb-NO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10)/2</a:t>
              </a:r>
              <a:endParaRPr lang="nb-N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9662" y="6099354"/>
              <a:ext cx="3054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(100 + 8)/2 = </a:t>
              </a:r>
              <a:r>
                <a:rPr lang="nb-NO" sz="2800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</a:t>
              </a:r>
              <a:endParaRPr lang="nb-NO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07060" y="5569516"/>
              <a:ext cx="27847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nb-NO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4*25 </a:t>
              </a:r>
              <a:r>
                <a:rPr lang="nb-NO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nb-NO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nb-NO" sz="2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nb-NO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10)/2</a:t>
              </a:r>
              <a:endParaRPr lang="nb-NO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7130692" y="5428091"/>
            <a:ext cx="1794616" cy="1093863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poeng?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552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00" y="0"/>
            <a:ext cx="6840000" cy="464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71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046" y="0"/>
            <a:ext cx="65745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862983" y="5546221"/>
            <a:ext cx="111095" cy="1110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ounded Rectangle 2"/>
          <p:cNvSpPr/>
          <p:nvPr/>
        </p:nvSpPr>
        <p:spPr>
          <a:xfrm>
            <a:off x="5725682" y="4862557"/>
            <a:ext cx="2666288" cy="15467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Det er litt å passe på!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1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17570" cy="55320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016" y="274380"/>
            <a:ext cx="8225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Mulighet for nye oppgavetyper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1772816"/>
            <a:ext cx="7137420" cy="2683379"/>
            <a:chOff x="539552" y="1772816"/>
            <a:chExt cx="7137420" cy="2683379"/>
          </a:xfrm>
        </p:grpSpPr>
        <p:sp>
          <p:nvSpPr>
            <p:cNvPr id="5" name="Rectangle 4"/>
            <p:cNvSpPr/>
            <p:nvPr/>
          </p:nvSpPr>
          <p:spPr>
            <a:xfrm>
              <a:off x="539552" y="1772816"/>
              <a:ext cx="3136306" cy="2683379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43492" y="1772816"/>
              <a:ext cx="1016740" cy="2683379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5858" y="1772816"/>
              <a:ext cx="1967634" cy="144016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60232" y="3212976"/>
              <a:ext cx="1016740" cy="1243219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07391" y="4581128"/>
            <a:ext cx="3161443" cy="461665"/>
          </a:xfrm>
          <a:prstGeom prst="rect">
            <a:avLst/>
          </a:prstGeom>
          <a:solidFill>
            <a:srgbClr val="FFC9C9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rettes automatisk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7392" y="5157192"/>
            <a:ext cx="3265638" cy="461665"/>
          </a:xfrm>
          <a:prstGeom prst="rect">
            <a:avLst/>
          </a:prstGeom>
          <a:solidFill>
            <a:srgbClr val="FFC9C9"/>
          </a:solidFill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Superraskt ved sensur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7392" y="5618857"/>
            <a:ext cx="2186817" cy="461665"/>
          </a:xfrm>
          <a:prstGeom prst="rect">
            <a:avLst/>
          </a:prstGeom>
          <a:solidFill>
            <a:srgbClr val="FFC9C9"/>
          </a:solidFill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Gjør ingen feil,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603388"/>
              </p:ext>
            </p:extLst>
          </p:nvPr>
        </p:nvGraphicFramePr>
        <p:xfrm>
          <a:off x="1763688" y="2852936"/>
          <a:ext cx="5400600" cy="137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712192"/>
                <a:gridCol w="727968"/>
                <a:gridCol w="720080"/>
                <a:gridCol w="720080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Lærer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4a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4b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4c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4d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4e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Backe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Gabrielsen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nb-NO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54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17570" cy="55320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016" y="274380"/>
            <a:ext cx="8225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Mulighet for nye oppgavetyper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9552" y="1772816"/>
            <a:ext cx="7137420" cy="2683379"/>
            <a:chOff x="539552" y="1772816"/>
            <a:chExt cx="7137420" cy="2683379"/>
          </a:xfrm>
        </p:grpSpPr>
        <p:sp>
          <p:nvSpPr>
            <p:cNvPr id="5" name="Rectangle 4"/>
            <p:cNvSpPr/>
            <p:nvPr/>
          </p:nvSpPr>
          <p:spPr>
            <a:xfrm>
              <a:off x="539552" y="1772816"/>
              <a:ext cx="3136306" cy="2683379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43492" y="1772816"/>
              <a:ext cx="1016740" cy="2683379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5858" y="1772816"/>
              <a:ext cx="1967634" cy="1440160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60232" y="3212976"/>
              <a:ext cx="1016740" cy="1243219"/>
            </a:xfrm>
            <a:prstGeom prst="rect">
              <a:avLst/>
            </a:pr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07391" y="4581128"/>
            <a:ext cx="3161443" cy="461665"/>
          </a:xfrm>
          <a:prstGeom prst="rect">
            <a:avLst/>
          </a:prstGeom>
          <a:solidFill>
            <a:srgbClr val="FFC9C9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 rettes automatisk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7392" y="5157192"/>
            <a:ext cx="3265638" cy="461665"/>
          </a:xfrm>
          <a:prstGeom prst="rect">
            <a:avLst/>
          </a:prstGeom>
          <a:solidFill>
            <a:srgbClr val="FFC9C9"/>
          </a:solidFill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Superraskt ved sensur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07392" y="5618857"/>
            <a:ext cx="2186817" cy="461665"/>
          </a:xfrm>
          <a:prstGeom prst="rect">
            <a:avLst/>
          </a:prstGeom>
          <a:solidFill>
            <a:srgbClr val="FFC9C9"/>
          </a:solidFill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Gjør ingen feil,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07392" y="6080522"/>
            <a:ext cx="4772460" cy="461665"/>
          </a:xfrm>
          <a:prstGeom prst="rect">
            <a:avLst/>
          </a:prstGeom>
          <a:solidFill>
            <a:srgbClr val="FFC9C9"/>
          </a:solidFill>
        </p:spPr>
        <p:txBody>
          <a:bodyPr wrap="non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stiller høye krav til oppgaven</a:t>
            </a:r>
            <a:endParaRPr lang="nb-NO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radioh.no/wp-content/uploads/2015/03/skj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6" y="1957195"/>
            <a:ext cx="76200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016" y="1018483"/>
            <a:ext cx="8225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Det er  utfordringer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3535" y="423329"/>
            <a:ext cx="2055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nb-NO" sz="32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673" y="2098488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Teknisk (strøm, PC)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673" y="2639628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Oppgaver knyttet til tegning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5066" y="3181789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Scantron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scanning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8673" y="3695441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Legge inn poeng for midttermin etc.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673" y="4218661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Gjennomføring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5066" y="4741881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 kompetanse på instituttene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8673" y="5797758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Generell vegring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45066" y="5265101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Kunnskap hos vitenskapelig personale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http://www.skill.co.id/image%20web/scantron_sc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19" y="2264844"/>
            <a:ext cx="2730975" cy="158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50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9" r="508" b="-260"/>
          <a:stretch/>
        </p:blipFill>
        <p:spPr bwMode="auto">
          <a:xfrm>
            <a:off x="1080000" y="0"/>
            <a:ext cx="7023600" cy="68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7411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6912768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Oppsummering</a:t>
            </a:r>
            <a:endParaRPr lang="nb-N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988840"/>
            <a:ext cx="41488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sz="3200" dirty="0" smtClean="0"/>
              <a:t>Dette har noe for seg!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636912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Krever planlegging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7" y="3284984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Høster erfaring mht. </a:t>
            </a:r>
            <a: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b-NO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oppgavetyper og </a:t>
            </a:r>
            <a:b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poenggivning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7" y="494116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Noen oppgaver må rettes manuelt også på en digital eksamen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76056" y="3140968"/>
            <a:ext cx="3960440" cy="1728192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2400" dirty="0" smtClean="0">
                <a:solidFill>
                  <a:srgbClr val="FFFF00"/>
                </a:solidFill>
              </a:rPr>
              <a:t>Automatisk retting </a:t>
            </a:r>
            <a:r>
              <a:rPr lang="nb-NO" sz="2400" dirty="0" smtClean="0"/>
              <a:t>krever:</a:t>
            </a:r>
          </a:p>
          <a:p>
            <a:r>
              <a:rPr lang="nb-NO" sz="2400" dirty="0" smtClean="0"/>
              <a:t>- Mange oppgaver</a:t>
            </a:r>
          </a:p>
          <a:p>
            <a:r>
              <a:rPr lang="nb-NO" sz="2400" dirty="0" smtClean="0"/>
              <a:t>- Ett konsept i hver oppgave</a:t>
            </a:r>
          </a:p>
          <a:p>
            <a:r>
              <a:rPr lang="nb-NO" sz="2400" dirty="0" smtClean="0"/>
              <a:t>- Mange deloppgaver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22015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9"/>
            <a:ext cx="7022306" cy="627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4" y="3493755"/>
            <a:ext cx="5945246" cy="529201"/>
          </a:xfrm>
          <a:prstGeom prst="rect">
            <a:avLst/>
          </a:prstGeom>
          <a:noFill/>
          <a:ln w="9525">
            <a:solidFill>
              <a:schemeClr val="bg1">
                <a:lumMod val="95000"/>
                <a:lumOff val="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67544" y="5013176"/>
            <a:ext cx="2520280" cy="155422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Studentene er tilfredse!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017" y="1018483"/>
            <a:ext cx="77980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Studentene forventer tidsriktige løsninger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3535" y="423329"/>
            <a:ext cx="2055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nb-NO" sz="32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673" y="2741272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Ikke vant til å skrive med penn/blyant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673" y="5068483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Savner stavekontroll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673" y="5585083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Savner mulighet for redigering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7974" y="6108303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Flytte avsnitt, slette, kopiere osv.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27974" y="3407843"/>
            <a:ext cx="5968170" cy="1523081"/>
            <a:chOff x="1627974" y="3407843"/>
            <a:chExt cx="5968170" cy="1523081"/>
          </a:xfrm>
        </p:grpSpPr>
        <p:pic>
          <p:nvPicPr>
            <p:cNvPr id="11266" name="Picture 2" descr="http://images.freeimages.com/images/previews/1ff/hand-writing-123773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974" y="3407843"/>
              <a:ext cx="2293295" cy="1523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4535680" y="3819005"/>
              <a:ext cx="3060464" cy="70075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b-NO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Handwriting</a:t>
              </a:r>
              <a:r>
                <a:rPr lang="nb-NO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nb-NO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hurts</a:t>
              </a:r>
              <a:r>
                <a:rPr lang="nb-NO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nb-NO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69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8673" y="979410"/>
            <a:ext cx="7114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Digital eksamen er sikrere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93535" y="423329"/>
            <a:ext cx="2055263" cy="835173"/>
            <a:chOff x="4530338" y="2329041"/>
            <a:chExt cx="2055263" cy="835173"/>
          </a:xfrm>
        </p:grpSpPr>
        <p:sp>
          <p:nvSpPr>
            <p:cNvPr id="6" name="Rectangle 5"/>
            <p:cNvSpPr/>
            <p:nvPr/>
          </p:nvSpPr>
          <p:spPr>
            <a:xfrm>
              <a:off x="4530338" y="2329041"/>
              <a:ext cx="20552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nb-NO" sz="3200" b="1" spc="50" dirty="0" smtClean="0">
                  <a:ln w="13500">
                    <a:solidFill>
                      <a:srgbClr val="7FD13B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2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potensielt</a:t>
              </a:r>
              <a:endParaRPr lang="nb-NO" sz="3200" b="1" spc="50" dirty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170205" y="2845750"/>
              <a:ext cx="775531" cy="318464"/>
            </a:xfrm>
            <a:custGeom>
              <a:avLst/>
              <a:gdLst>
                <a:gd name="connsiteX0" fmla="*/ 0 w 1281869"/>
                <a:gd name="connsiteY0" fmla="*/ 0 h 636929"/>
                <a:gd name="connsiteX1" fmla="*/ 615297 w 1281869"/>
                <a:gd name="connsiteY1" fmla="*/ 128187 h 636929"/>
                <a:gd name="connsiteX2" fmla="*/ 717847 w 1281869"/>
                <a:gd name="connsiteY2" fmla="*/ 589660 h 636929"/>
                <a:gd name="connsiteX3" fmla="*/ 717847 w 1281869"/>
                <a:gd name="connsiteY3" fmla="*/ 572569 h 636929"/>
                <a:gd name="connsiteX4" fmla="*/ 820396 w 1281869"/>
                <a:gd name="connsiteY4" fmla="*/ 153825 h 636929"/>
                <a:gd name="connsiteX5" fmla="*/ 1281869 w 1281869"/>
                <a:gd name="connsiteY5" fmla="*/ 17092 h 63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69" h="636929">
                  <a:moveTo>
                    <a:pt x="0" y="0"/>
                  </a:moveTo>
                  <a:cubicBezTo>
                    <a:pt x="247828" y="14955"/>
                    <a:pt x="495656" y="29910"/>
                    <a:pt x="615297" y="128187"/>
                  </a:cubicBezTo>
                  <a:cubicBezTo>
                    <a:pt x="734938" y="226464"/>
                    <a:pt x="700755" y="515596"/>
                    <a:pt x="717847" y="589660"/>
                  </a:cubicBezTo>
                  <a:cubicBezTo>
                    <a:pt x="734939" y="663724"/>
                    <a:pt x="700756" y="645208"/>
                    <a:pt x="717847" y="572569"/>
                  </a:cubicBezTo>
                  <a:cubicBezTo>
                    <a:pt x="734938" y="499930"/>
                    <a:pt x="726392" y="246405"/>
                    <a:pt x="820396" y="153825"/>
                  </a:cubicBezTo>
                  <a:cubicBezTo>
                    <a:pt x="914400" y="61246"/>
                    <a:pt x="1098134" y="39169"/>
                    <a:pt x="1281869" y="1709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8673" y="2221906"/>
            <a:ext cx="7234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Bedre gjennomgang av eksamensoppgaver i forkant av eksamen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3054" y="3176012"/>
            <a:ext cx="467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Skrive- og formuleringsfeil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054" y="3699232"/>
            <a:ext cx="450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Grunnleggende feil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35880" y="3176012"/>
            <a:ext cx="2777383" cy="1175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Oppgaveskriving ut av lukkede rom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673" y="4230997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Sikker gjennomføring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" r="187"/>
          <a:stretch/>
        </p:blipFill>
        <p:spPr bwMode="auto">
          <a:xfrm>
            <a:off x="0" y="0"/>
            <a:ext cx="9126909" cy="693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632388"/>
            <a:ext cx="9126909" cy="4212910"/>
            <a:chOff x="0" y="632388"/>
            <a:chExt cx="9126909" cy="421291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2388"/>
              <a:ext cx="9126909" cy="42129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0" y="3179036"/>
              <a:ext cx="1495514" cy="166626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4" name="Rectangle 3"/>
          <p:cNvSpPr/>
          <p:nvPr/>
        </p:nvSpPr>
        <p:spPr>
          <a:xfrm>
            <a:off x="4341264" y="752030"/>
            <a:ext cx="2290272" cy="4272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6687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18673" y="979410"/>
            <a:ext cx="7114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Digital eksamen er sikrere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93535" y="423329"/>
            <a:ext cx="2055263" cy="835173"/>
            <a:chOff x="4530338" y="2329041"/>
            <a:chExt cx="2055263" cy="835173"/>
          </a:xfrm>
        </p:grpSpPr>
        <p:sp>
          <p:nvSpPr>
            <p:cNvPr id="6" name="Rectangle 5"/>
            <p:cNvSpPr/>
            <p:nvPr/>
          </p:nvSpPr>
          <p:spPr>
            <a:xfrm>
              <a:off x="4530338" y="2329041"/>
              <a:ext cx="20552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nb-NO" sz="3200" b="1" spc="50" dirty="0" smtClean="0">
                  <a:ln w="13500">
                    <a:solidFill>
                      <a:srgbClr val="7FD13B">
                        <a:shade val="2500"/>
                        <a:alpha val="6500"/>
                      </a:srgbClr>
                    </a:solidFill>
                    <a:prstDash val="solid"/>
                  </a:ln>
                  <a:solidFill>
                    <a:schemeClr val="tx2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potensielt</a:t>
              </a:r>
              <a:endParaRPr lang="nb-NO" sz="3200" b="1" spc="50" dirty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5170205" y="2845750"/>
              <a:ext cx="775531" cy="318464"/>
            </a:xfrm>
            <a:custGeom>
              <a:avLst/>
              <a:gdLst>
                <a:gd name="connsiteX0" fmla="*/ 0 w 1281869"/>
                <a:gd name="connsiteY0" fmla="*/ 0 h 636929"/>
                <a:gd name="connsiteX1" fmla="*/ 615297 w 1281869"/>
                <a:gd name="connsiteY1" fmla="*/ 128187 h 636929"/>
                <a:gd name="connsiteX2" fmla="*/ 717847 w 1281869"/>
                <a:gd name="connsiteY2" fmla="*/ 589660 h 636929"/>
                <a:gd name="connsiteX3" fmla="*/ 717847 w 1281869"/>
                <a:gd name="connsiteY3" fmla="*/ 572569 h 636929"/>
                <a:gd name="connsiteX4" fmla="*/ 820396 w 1281869"/>
                <a:gd name="connsiteY4" fmla="*/ 153825 h 636929"/>
                <a:gd name="connsiteX5" fmla="*/ 1281869 w 1281869"/>
                <a:gd name="connsiteY5" fmla="*/ 17092 h 63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69" h="636929">
                  <a:moveTo>
                    <a:pt x="0" y="0"/>
                  </a:moveTo>
                  <a:cubicBezTo>
                    <a:pt x="247828" y="14955"/>
                    <a:pt x="495656" y="29910"/>
                    <a:pt x="615297" y="128187"/>
                  </a:cubicBezTo>
                  <a:cubicBezTo>
                    <a:pt x="734938" y="226464"/>
                    <a:pt x="700755" y="515596"/>
                    <a:pt x="717847" y="589660"/>
                  </a:cubicBezTo>
                  <a:cubicBezTo>
                    <a:pt x="734939" y="663724"/>
                    <a:pt x="700756" y="645208"/>
                    <a:pt x="717847" y="572569"/>
                  </a:cubicBezTo>
                  <a:cubicBezTo>
                    <a:pt x="734938" y="499930"/>
                    <a:pt x="726392" y="246405"/>
                    <a:pt x="820396" y="153825"/>
                  </a:cubicBezTo>
                  <a:cubicBezTo>
                    <a:pt x="914400" y="61246"/>
                    <a:pt x="1098134" y="39169"/>
                    <a:pt x="1281869" y="1709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8673" y="2221906"/>
            <a:ext cx="7234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Bedre gjennomgang av eksamensoppgaver i forkant av eksamen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3054" y="3176012"/>
            <a:ext cx="4670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Skrive- og formuleringsfeil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054" y="3699232"/>
            <a:ext cx="4507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Grunnleggende feil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35880" y="3176012"/>
            <a:ext cx="2777383" cy="11751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Oppgaveskriving ut av lukkede rom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673" y="4230997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Sikker gjennomføring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8674" y="4754217"/>
            <a:ext cx="4781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 på besvarelser før, under og etter sensur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99578" y="4492607"/>
            <a:ext cx="4969908" cy="2221046"/>
            <a:chOff x="3999578" y="4492607"/>
            <a:chExt cx="4969908" cy="2221046"/>
          </a:xfrm>
        </p:grpSpPr>
        <p:pic>
          <p:nvPicPr>
            <p:cNvPr id="6146" name="Picture 2" descr="http://storage.vancouver.24hrs.ca/v1/dynamic_resize/sws_path/suns-prod-images/1297757414444_ORIGINAL.jpg?quality=80&amp;size=650x&amp;stmp=14441758676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331" y="4492607"/>
              <a:ext cx="2936155" cy="220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999578" y="6344321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Hittegodskontoret</a:t>
              </a:r>
              <a:endParaRPr lang="nb-N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8674" y="5708324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Ingen manuell feilføring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744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3016" y="1018483"/>
            <a:ext cx="8225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b-NO" sz="4400" b="1" spc="50" dirty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B</a:t>
            </a:r>
            <a:r>
              <a:rPr lang="nb-NO" sz="4400" b="1" spc="50" dirty="0" smtClean="0">
                <a:ln w="13500">
                  <a:solidFill>
                    <a:srgbClr val="7FD13B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tx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edre sensur</a:t>
            </a:r>
            <a:endParaRPr lang="nb-NO" sz="44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93535" y="423329"/>
            <a:ext cx="2055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nb-NO" sz="3200" b="1" spc="50" dirty="0">
              <a:ln w="13500">
                <a:solidFill>
                  <a:srgbClr val="7FD13B">
                    <a:shade val="2500"/>
                    <a:alpha val="6500"/>
                  </a:srgbClr>
                </a:solidFill>
                <a:prstDash val="solid"/>
              </a:ln>
              <a:solidFill>
                <a:schemeClr val="tx2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8673" y="2117429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Oversiktlig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8673" y="2658569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Lett å lese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8673" y="3175169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Lett å sammenligne oppgaver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5245" y="3792381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Samme feil bør gi samme antall poeng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8671" y="4315601"/>
            <a:ext cx="7234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Enkelt å kommentere i besvarelsene</a:t>
            </a: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6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1832</TotalTime>
  <Words>446</Words>
  <Application>Microsoft Office PowerPoint</Application>
  <PresentationFormat>Skjermfremvisning (4:3)</PresentationFormat>
  <Paragraphs>116</Paragraphs>
  <Slides>30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30</vt:i4>
      </vt:variant>
    </vt:vector>
  </HeadingPairs>
  <TitlesOfParts>
    <vt:vector size="31" baseType="lpstr">
      <vt:lpstr>Metro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Henrik Gørbitz</dc:creator>
  <cp:lastModifiedBy>Kirsti Margrethe Mortensen</cp:lastModifiedBy>
  <cp:revision>62</cp:revision>
  <dcterms:created xsi:type="dcterms:W3CDTF">2015-01-21T15:07:25Z</dcterms:created>
  <dcterms:modified xsi:type="dcterms:W3CDTF">2016-10-25T15:02:08Z</dcterms:modified>
</cp:coreProperties>
</file>