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65" r:id="rId4"/>
    <p:sldId id="269" r:id="rId5"/>
    <p:sldId id="266" r:id="rId6"/>
    <p:sldId id="259" r:id="rId7"/>
    <p:sldId id="260" r:id="rId8"/>
    <p:sldId id="261" r:id="rId9"/>
    <p:sldId id="262" r:id="rId10"/>
    <p:sldId id="268" r:id="rId11"/>
    <p:sldId id="258" r:id="rId12"/>
    <p:sldId id="267" r:id="rId13"/>
    <p:sldId id="263" r:id="rId14"/>
    <p:sldId id="264"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p:restoredTop sz="81655"/>
  </p:normalViewPr>
  <p:slideViewPr>
    <p:cSldViewPr snapToGrid="0" snapToObjects="1">
      <p:cViewPr varScale="1">
        <p:scale>
          <a:sx n="84" d="100"/>
          <a:sy n="84" d="100"/>
        </p:scale>
        <p:origin x="192" y="1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0C76C-BCA7-1448-9EB4-0408A9A36E02}" type="datetimeFigureOut">
              <a:rPr lang="en-US" smtClean="0"/>
              <a:t>10/25/16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79E20-74EA-2E4C-8F4F-C0D997AC58AC}" type="slidenum">
              <a:rPr lang="en-US" smtClean="0"/>
              <a:t>‹#›</a:t>
            </a:fld>
            <a:endParaRPr lang="en-US"/>
          </a:p>
        </p:txBody>
      </p:sp>
    </p:spTree>
    <p:extLst>
      <p:ext uri="{BB962C8B-B14F-4D97-AF65-F5344CB8AC3E}">
        <p14:creationId xmlns:p14="http://schemas.microsoft.com/office/powerpoint/2010/main" val="25099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Om</a:t>
            </a:r>
            <a:r>
              <a:rPr lang="en-US" baseline="0" dirty="0" smtClean="0"/>
              <a:t> meg </a:t>
            </a:r>
            <a:r>
              <a:rPr lang="en-US" baseline="0" dirty="0" err="1" smtClean="0"/>
              <a:t>selv</a:t>
            </a:r>
            <a:endParaRPr lang="en-US" baseline="0" dirty="0" smtClean="0"/>
          </a:p>
          <a:p>
            <a:r>
              <a:rPr lang="en-US" baseline="0" dirty="0" smtClean="0"/>
              <a:t>INF1400 – </a:t>
            </a:r>
            <a:r>
              <a:rPr lang="en-US" baseline="0" dirty="0" err="1" smtClean="0"/>
              <a:t>første</a:t>
            </a:r>
            <a:r>
              <a:rPr lang="en-US" baseline="0" dirty="0" smtClean="0"/>
              <a:t> semesters </a:t>
            </a:r>
            <a:r>
              <a:rPr lang="en-US" baseline="0" dirty="0" err="1" smtClean="0"/>
              <a:t>studenter</a:t>
            </a:r>
            <a:endParaRPr lang="en-US" baseline="0" dirty="0" smtClean="0"/>
          </a:p>
          <a:p>
            <a:r>
              <a:rPr lang="en-US" baseline="0" dirty="0" smtClean="0"/>
              <a:t>For </a:t>
            </a:r>
            <a:r>
              <a:rPr lang="en-US" baseline="0" dirty="0" err="1" smtClean="0"/>
              <a:t>å</a:t>
            </a:r>
            <a:r>
              <a:rPr lang="en-US" baseline="0" dirty="0" smtClean="0"/>
              <a:t> </a:t>
            </a:r>
            <a:r>
              <a:rPr lang="en-US" baseline="0" dirty="0" err="1" smtClean="0"/>
              <a:t>få</a:t>
            </a:r>
            <a:r>
              <a:rPr lang="en-US" baseline="0" dirty="0" smtClean="0"/>
              <a:t> </a:t>
            </a:r>
            <a:r>
              <a:rPr lang="en-US" baseline="0" dirty="0" err="1" smtClean="0"/>
              <a:t>bedre</a:t>
            </a:r>
            <a:r>
              <a:rPr lang="en-US" baseline="0" dirty="0" smtClean="0"/>
              <a:t> </a:t>
            </a:r>
            <a:r>
              <a:rPr lang="en-US" baseline="0" dirty="0" err="1" smtClean="0"/>
              <a:t>studenter</a:t>
            </a:r>
            <a:endParaRPr lang="en-US" dirty="0"/>
          </a:p>
        </p:txBody>
      </p:sp>
      <p:sp>
        <p:nvSpPr>
          <p:cNvPr id="4" name="Slide Number Placeholder 3"/>
          <p:cNvSpPr>
            <a:spLocks noGrp="1"/>
          </p:cNvSpPr>
          <p:nvPr>
            <p:ph type="sldNum" sz="quarter" idx="10"/>
          </p:nvPr>
        </p:nvSpPr>
        <p:spPr/>
        <p:txBody>
          <a:bodyPr/>
          <a:lstStyle/>
          <a:p>
            <a:fld id="{B1E79E20-74EA-2E4C-8F4F-C0D997AC58AC}" type="slidenum">
              <a:rPr lang="en-US" smtClean="0"/>
              <a:t>2</a:t>
            </a:fld>
            <a:endParaRPr lang="en-US"/>
          </a:p>
        </p:txBody>
      </p:sp>
    </p:spTree>
    <p:extLst>
      <p:ext uri="{BB962C8B-B14F-4D97-AF65-F5344CB8AC3E}">
        <p14:creationId xmlns:p14="http://schemas.microsoft.com/office/powerpoint/2010/main" val="82118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E79E20-74EA-2E4C-8F4F-C0D997AC58AC}" type="slidenum">
              <a:rPr lang="en-US" smtClean="0"/>
              <a:t>9</a:t>
            </a:fld>
            <a:endParaRPr lang="en-US"/>
          </a:p>
        </p:txBody>
      </p:sp>
    </p:spTree>
    <p:extLst>
      <p:ext uri="{BB962C8B-B14F-4D97-AF65-F5344CB8AC3E}">
        <p14:creationId xmlns:p14="http://schemas.microsoft.com/office/powerpoint/2010/main" val="194080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Ikke</a:t>
            </a:r>
            <a:r>
              <a:rPr lang="en-US" dirty="0" smtClean="0"/>
              <a:t> feedback</a:t>
            </a:r>
            <a:r>
              <a:rPr lang="en-US" baseline="0" dirty="0" smtClean="0"/>
              <a:t>, men feedforward</a:t>
            </a:r>
          </a:p>
          <a:p>
            <a:endParaRPr lang="en-US" dirty="0"/>
          </a:p>
        </p:txBody>
      </p:sp>
      <p:sp>
        <p:nvSpPr>
          <p:cNvPr id="4" name="Slide Number Placeholder 3"/>
          <p:cNvSpPr>
            <a:spLocks noGrp="1"/>
          </p:cNvSpPr>
          <p:nvPr>
            <p:ph type="sldNum" sz="quarter" idx="10"/>
          </p:nvPr>
        </p:nvSpPr>
        <p:spPr/>
        <p:txBody>
          <a:bodyPr/>
          <a:lstStyle/>
          <a:p>
            <a:fld id="{B1E79E20-74EA-2E4C-8F4F-C0D997AC58AC}" type="slidenum">
              <a:rPr lang="en-US" smtClean="0"/>
              <a:t>11</a:t>
            </a:fld>
            <a:endParaRPr lang="en-US"/>
          </a:p>
        </p:txBody>
      </p:sp>
    </p:spTree>
    <p:extLst>
      <p:ext uri="{BB962C8B-B14F-4D97-AF65-F5344CB8AC3E}">
        <p14:creationId xmlns:p14="http://schemas.microsoft.com/office/powerpoint/2010/main" val="1036408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96F12B-8380-714B-941E-CC23D5F2C83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48541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6F12B-8380-714B-941E-CC23D5F2C83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947268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6F12B-8380-714B-941E-CC23D5F2C83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143817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6F12B-8380-714B-941E-CC23D5F2C83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901199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6F12B-8380-714B-941E-CC23D5F2C83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183682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96F12B-8380-714B-941E-CC23D5F2C83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147724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96F12B-8380-714B-941E-CC23D5F2C83E}"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92667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96F12B-8380-714B-941E-CC23D5F2C83E}"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106208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6F12B-8380-714B-941E-CC23D5F2C83E}"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65998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6F12B-8380-714B-941E-CC23D5F2C83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60922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6F12B-8380-714B-941E-CC23D5F2C83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2E72-DF89-9340-A3BA-05E97F1B646B}" type="slidenum">
              <a:rPr lang="en-US" smtClean="0"/>
              <a:t>‹#›</a:t>
            </a:fld>
            <a:endParaRPr lang="en-US"/>
          </a:p>
        </p:txBody>
      </p:sp>
    </p:spTree>
    <p:extLst>
      <p:ext uri="{BB962C8B-B14F-4D97-AF65-F5344CB8AC3E}">
        <p14:creationId xmlns:p14="http://schemas.microsoft.com/office/powerpoint/2010/main" val="912864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6F12B-8380-714B-941E-CC23D5F2C83E}" type="datetimeFigureOut">
              <a:rPr lang="en-US" smtClean="0"/>
              <a:t>10/25/16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52E72-DF89-9340-A3BA-05E97F1B646B}" type="slidenum">
              <a:rPr lang="en-US" smtClean="0"/>
              <a:t>‹#›</a:t>
            </a:fld>
            <a:endParaRPr lang="en-US"/>
          </a:p>
        </p:txBody>
      </p:sp>
    </p:spTree>
    <p:extLst>
      <p:ext uri="{BB962C8B-B14F-4D97-AF65-F5344CB8AC3E}">
        <p14:creationId xmlns:p14="http://schemas.microsoft.com/office/powerpoint/2010/main" val="16805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err="1" smtClean="0"/>
              <a:t>Individuell</a:t>
            </a:r>
            <a:r>
              <a:rPr lang="en-US" b="1" dirty="0" smtClean="0"/>
              <a:t> </a:t>
            </a:r>
            <a:r>
              <a:rPr lang="en-US" b="1" dirty="0" err="1" smtClean="0"/>
              <a:t>Automagisk</a:t>
            </a:r>
            <a:r>
              <a:rPr lang="en-US" b="1" dirty="0" smtClean="0"/>
              <a:t> </a:t>
            </a:r>
            <a:r>
              <a:rPr lang="en-US" b="1" dirty="0" err="1" smtClean="0"/>
              <a:t>Tilbakemelding</a:t>
            </a:r>
            <a:r>
              <a:rPr lang="en-US" b="1" dirty="0" smtClean="0"/>
              <a:t> </a:t>
            </a:r>
            <a:r>
              <a:rPr lang="en-US" sz="2800" dirty="0" smtClean="0"/>
              <a:t>(</a:t>
            </a:r>
            <a:r>
              <a:rPr lang="en-US" sz="2800" dirty="0" err="1" smtClean="0"/>
              <a:t>av</a:t>
            </a:r>
            <a:r>
              <a:rPr lang="en-US" sz="2800" dirty="0" smtClean="0"/>
              <a:t> </a:t>
            </a:r>
            <a:r>
              <a:rPr lang="en-US" sz="2800" dirty="0" err="1" smtClean="0"/>
              <a:t>skriftlig</a:t>
            </a:r>
            <a:r>
              <a:rPr lang="en-US" sz="2800" dirty="0" smtClean="0"/>
              <a:t> </a:t>
            </a:r>
            <a:r>
              <a:rPr lang="en-US" sz="2800" dirty="0" err="1" smtClean="0"/>
              <a:t>eksamen</a:t>
            </a:r>
            <a:r>
              <a:rPr lang="en-US" sz="2800" dirty="0" smtClean="0"/>
              <a:t>)</a:t>
            </a:r>
            <a:endParaRPr lang="en-US" dirty="0"/>
          </a:p>
        </p:txBody>
      </p:sp>
      <p:sp>
        <p:nvSpPr>
          <p:cNvPr id="3" name="Subtitle 2"/>
          <p:cNvSpPr>
            <a:spLocks noGrp="1"/>
          </p:cNvSpPr>
          <p:nvPr>
            <p:ph type="subTitle" idx="1"/>
          </p:nvPr>
        </p:nvSpPr>
        <p:spPr/>
        <p:txBody>
          <a:bodyPr/>
          <a:lstStyle/>
          <a:p>
            <a:r>
              <a:rPr lang="en-US" dirty="0" smtClean="0"/>
              <a:t>Omid Mirmotahari</a:t>
            </a:r>
            <a:endParaRPr lang="en-US" dirty="0"/>
          </a:p>
          <a:p>
            <a:r>
              <a:rPr lang="en-US" dirty="0" err="1" smtClean="0"/>
              <a:t>Institutt</a:t>
            </a:r>
            <a:r>
              <a:rPr lang="en-US" dirty="0" smtClean="0"/>
              <a:t> for </a:t>
            </a:r>
            <a:r>
              <a:rPr lang="en-US" dirty="0" err="1" smtClean="0"/>
              <a:t>Informatikk</a:t>
            </a:r>
            <a:endParaRPr lang="en-US" dirty="0"/>
          </a:p>
        </p:txBody>
      </p:sp>
    </p:spTree>
    <p:extLst>
      <p:ext uri="{BB962C8B-B14F-4D97-AF65-F5344CB8AC3E}">
        <p14:creationId xmlns:p14="http://schemas.microsoft.com/office/powerpoint/2010/main" val="8684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5" y="2790691"/>
            <a:ext cx="10515600" cy="1325563"/>
          </a:xfrm>
        </p:spPr>
        <p:txBody>
          <a:bodyPr/>
          <a:lstStyle/>
          <a:p>
            <a:pPr algn="ctr"/>
            <a:r>
              <a:rPr lang="en-US" sz="4800" b="1" dirty="0" err="1" smtClean="0"/>
              <a:t>Tilbakemelding</a:t>
            </a:r>
            <a:r>
              <a:rPr lang="en-US" sz="4800" b="1" dirty="0" smtClean="0"/>
              <a:t> </a:t>
            </a:r>
            <a:br>
              <a:rPr lang="en-US" sz="4800" b="1" dirty="0" smtClean="0"/>
            </a:br>
            <a:r>
              <a:rPr lang="en-US" sz="2800" b="1" i="1" dirty="0" smtClean="0"/>
              <a:t>(</a:t>
            </a:r>
            <a:r>
              <a:rPr lang="en-US" sz="2800" b="1" i="1" dirty="0" err="1" smtClean="0"/>
              <a:t>og</a:t>
            </a:r>
            <a:r>
              <a:rPr lang="en-US" sz="2800" b="1" i="1" dirty="0" smtClean="0"/>
              <a:t> </a:t>
            </a:r>
            <a:r>
              <a:rPr lang="en-US" sz="2800" b="1" i="1" dirty="0" err="1" smtClean="0"/>
              <a:t>helst</a:t>
            </a:r>
            <a:r>
              <a:rPr lang="en-US" sz="2800" b="1" i="1" dirty="0" smtClean="0"/>
              <a:t> </a:t>
            </a:r>
            <a:r>
              <a:rPr lang="en-US" sz="2800" b="1" i="1" dirty="0" err="1" smtClean="0"/>
              <a:t>individuell</a:t>
            </a:r>
            <a:r>
              <a:rPr lang="en-US" sz="2800" b="1" i="1" dirty="0" smtClean="0"/>
              <a:t>)</a:t>
            </a:r>
            <a:endParaRPr lang="en-US" b="1" i="1" dirty="0"/>
          </a:p>
        </p:txBody>
      </p:sp>
    </p:spTree>
    <p:extLst>
      <p:ext uri="{BB962C8B-B14F-4D97-AF65-F5344CB8AC3E}">
        <p14:creationId xmlns:p14="http://schemas.microsoft.com/office/powerpoint/2010/main" val="80099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412" y="2710292"/>
            <a:ext cx="10515600" cy="1325563"/>
          </a:xfrm>
        </p:spPr>
        <p:txBody>
          <a:bodyPr>
            <a:normAutofit fontScale="90000"/>
          </a:bodyPr>
          <a:lstStyle/>
          <a:p>
            <a:pPr algn="ctr"/>
            <a:r>
              <a:rPr lang="en-US" sz="8000" strike="sngStrike" dirty="0" smtClean="0"/>
              <a:t>Feedback</a:t>
            </a:r>
            <a:r>
              <a:rPr lang="en-US" b="1" dirty="0" smtClean="0"/>
              <a:t/>
            </a:r>
            <a:br>
              <a:rPr lang="en-US" b="1" dirty="0" smtClean="0"/>
            </a:br>
            <a:r>
              <a:rPr lang="en-US" sz="8000" b="1" dirty="0" smtClean="0"/>
              <a:t>Feedforward</a:t>
            </a:r>
            <a:endParaRPr lang="en-US" sz="8000" b="1" dirty="0"/>
          </a:p>
        </p:txBody>
      </p:sp>
    </p:spTree>
    <p:extLst>
      <p:ext uri="{BB962C8B-B14F-4D97-AF65-F5344CB8AC3E}">
        <p14:creationId xmlns:p14="http://schemas.microsoft.com/office/powerpoint/2010/main" val="492655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9900"/>
            <a:ext cx="10515600" cy="4187624"/>
          </a:xfrm>
        </p:spPr>
        <p:txBody>
          <a:bodyPr>
            <a:normAutofit/>
          </a:bodyPr>
          <a:lstStyle/>
          <a:p>
            <a:pPr algn="ctr"/>
            <a:r>
              <a:rPr lang="en-US" b="1" dirty="0" err="1" smtClean="0"/>
              <a:t>Hvordan</a:t>
            </a:r>
            <a:r>
              <a:rPr lang="en-US" b="1" dirty="0" smtClean="0"/>
              <a:t> </a:t>
            </a:r>
            <a:r>
              <a:rPr lang="en-US" b="1" dirty="0" err="1" smtClean="0"/>
              <a:t>gi</a:t>
            </a:r>
            <a:r>
              <a:rPr lang="en-US" b="1" dirty="0" smtClean="0"/>
              <a:t> </a:t>
            </a:r>
            <a:r>
              <a:rPr lang="en-US" b="1" dirty="0" err="1" smtClean="0"/>
              <a:t>individuell</a:t>
            </a:r>
            <a:r>
              <a:rPr lang="en-US" b="1" dirty="0" smtClean="0"/>
              <a:t> </a:t>
            </a:r>
            <a:r>
              <a:rPr lang="en-US" b="1" dirty="0" err="1" smtClean="0"/>
              <a:t>tilbakemelding</a:t>
            </a:r>
            <a:r>
              <a:rPr lang="en-US" b="1" dirty="0" smtClean="0"/>
              <a:t> </a:t>
            </a:r>
            <a:r>
              <a:rPr lang="en-US" b="1" dirty="0" err="1" smtClean="0"/>
              <a:t>uten</a:t>
            </a:r>
            <a:r>
              <a:rPr lang="en-US" b="1" dirty="0" smtClean="0"/>
              <a:t> </a:t>
            </a:r>
            <a:r>
              <a:rPr lang="en-US" b="1" dirty="0" err="1" smtClean="0"/>
              <a:t>å</a:t>
            </a:r>
            <a:r>
              <a:rPr lang="en-US" b="1" dirty="0" smtClean="0"/>
              <a:t> </a:t>
            </a:r>
            <a:r>
              <a:rPr lang="en-US" b="1" dirty="0" err="1" smtClean="0"/>
              <a:t>bruke</a:t>
            </a:r>
            <a:r>
              <a:rPr lang="en-US" b="1" dirty="0" smtClean="0"/>
              <a:t> hele </a:t>
            </a:r>
            <a:r>
              <a:rPr lang="en-US" b="1" dirty="0" err="1" smtClean="0"/>
              <a:t>juleferien</a:t>
            </a:r>
            <a:r>
              <a:rPr lang="en-US" b="1" dirty="0" smtClean="0"/>
              <a:t>, </a:t>
            </a:r>
            <a:r>
              <a:rPr lang="en-US" b="1" dirty="0" err="1" smtClean="0"/>
              <a:t>påskeferien</a:t>
            </a:r>
            <a:r>
              <a:rPr lang="en-US" b="1" dirty="0" smtClean="0"/>
              <a:t> </a:t>
            </a:r>
            <a:r>
              <a:rPr lang="en-US" b="1" dirty="0" err="1" smtClean="0"/>
              <a:t>og</a:t>
            </a:r>
            <a:r>
              <a:rPr lang="en-US" b="1" dirty="0" smtClean="0"/>
              <a:t> </a:t>
            </a:r>
            <a:r>
              <a:rPr lang="en-US" b="1" dirty="0" err="1" smtClean="0"/>
              <a:t>sommerferien</a:t>
            </a:r>
            <a:r>
              <a:rPr lang="en-US" b="1" dirty="0" smtClean="0"/>
              <a:t>?</a:t>
            </a:r>
            <a:endParaRPr lang="en-US" dirty="0"/>
          </a:p>
        </p:txBody>
      </p:sp>
    </p:spTree>
    <p:extLst>
      <p:ext uri="{BB962C8B-B14F-4D97-AF65-F5344CB8AC3E}">
        <p14:creationId xmlns:p14="http://schemas.microsoft.com/office/powerpoint/2010/main" val="454434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8" y="2723315"/>
            <a:ext cx="10515600" cy="1325563"/>
          </a:xfrm>
        </p:spPr>
        <p:txBody>
          <a:bodyPr/>
          <a:lstStyle/>
          <a:p>
            <a:pPr algn="ctr"/>
            <a:r>
              <a:rPr lang="en-US" b="1" dirty="0" smtClean="0"/>
              <a:t>Her </a:t>
            </a:r>
            <a:r>
              <a:rPr lang="en-US" b="1" dirty="0" err="1" smtClean="0"/>
              <a:t>kommer</a:t>
            </a:r>
            <a:r>
              <a:rPr lang="en-US" b="1" dirty="0" smtClean="0"/>
              <a:t> </a:t>
            </a:r>
            <a:r>
              <a:rPr lang="en-US" b="1" dirty="0" err="1" smtClean="0"/>
              <a:t>magien</a:t>
            </a:r>
            <a:r>
              <a:rPr lang="en-US" b="1" dirty="0" smtClean="0"/>
              <a:t> ….</a:t>
            </a:r>
            <a:endParaRPr lang="en-US" b="1" dirty="0"/>
          </a:p>
        </p:txBody>
      </p:sp>
    </p:spTree>
    <p:extLst>
      <p:ext uri="{BB962C8B-B14F-4D97-AF65-F5344CB8AC3E}">
        <p14:creationId xmlns:p14="http://schemas.microsoft.com/office/powerpoint/2010/main" val="2031316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189" y="2588560"/>
            <a:ext cx="10515600" cy="1325563"/>
          </a:xfrm>
        </p:spPr>
        <p:txBody>
          <a:bodyPr>
            <a:normAutofit/>
          </a:bodyPr>
          <a:lstStyle/>
          <a:p>
            <a:pPr algn="ctr"/>
            <a:r>
              <a:rPr lang="en-US" sz="5400" b="1" dirty="0" err="1" smtClean="0"/>
              <a:t>Kriterievalg</a:t>
            </a:r>
            <a:endParaRPr lang="en-US" sz="5400" b="1" dirty="0"/>
          </a:p>
        </p:txBody>
      </p:sp>
    </p:spTree>
    <p:extLst>
      <p:ext uri="{BB962C8B-B14F-4D97-AF65-F5344CB8AC3E}">
        <p14:creationId xmlns:p14="http://schemas.microsoft.com/office/powerpoint/2010/main" val="83930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
            <a:ext cx="5836920" cy="6568440"/>
          </a:xfrm>
        </p:spPr>
        <p:txBody>
          <a:bodyPr>
            <a:noAutofit/>
          </a:bodyPr>
          <a:lstStyle/>
          <a:p>
            <a:r>
              <a:rPr lang="en-US" sz="3600" dirty="0" err="1" smtClean="0"/>
              <a:t>Forståelse</a:t>
            </a:r>
            <a:endParaRPr lang="en-US" sz="3600" dirty="0" smtClean="0"/>
          </a:p>
          <a:p>
            <a:r>
              <a:rPr lang="en-US" sz="3600" dirty="0" err="1" smtClean="0"/>
              <a:t>Kritisk</a:t>
            </a:r>
            <a:r>
              <a:rPr lang="en-US" sz="3600" dirty="0" smtClean="0"/>
              <a:t> </a:t>
            </a:r>
            <a:r>
              <a:rPr lang="en-US" sz="3600" dirty="0" err="1" smtClean="0"/>
              <a:t>evne</a:t>
            </a:r>
            <a:endParaRPr lang="en-US" sz="3600" dirty="0" smtClean="0"/>
          </a:p>
          <a:p>
            <a:r>
              <a:rPr lang="en-US" sz="3600" dirty="0" err="1" smtClean="0"/>
              <a:t>Ryddighet</a:t>
            </a:r>
            <a:endParaRPr lang="en-US" sz="3600" dirty="0" smtClean="0"/>
          </a:p>
          <a:p>
            <a:r>
              <a:rPr lang="en-US" sz="3600" dirty="0" err="1" smtClean="0"/>
              <a:t>Skrift</a:t>
            </a:r>
            <a:r>
              <a:rPr lang="en-US" sz="3600" dirty="0" smtClean="0"/>
              <a:t> </a:t>
            </a:r>
            <a:r>
              <a:rPr lang="en-US" sz="3600" dirty="0" err="1" smtClean="0"/>
              <a:t>og</a:t>
            </a:r>
            <a:r>
              <a:rPr lang="en-US" sz="3600" dirty="0" smtClean="0"/>
              <a:t> </a:t>
            </a:r>
            <a:r>
              <a:rPr lang="en-US" sz="3600" dirty="0" err="1" smtClean="0"/>
              <a:t>språk</a:t>
            </a:r>
            <a:endParaRPr lang="en-US" sz="3600" dirty="0" smtClean="0"/>
          </a:p>
          <a:p>
            <a:r>
              <a:rPr lang="en-US" sz="3600" dirty="0" err="1" smtClean="0"/>
              <a:t>Blanke</a:t>
            </a:r>
            <a:r>
              <a:rPr lang="en-US" sz="3600" dirty="0" smtClean="0"/>
              <a:t> </a:t>
            </a:r>
            <a:r>
              <a:rPr lang="en-US" sz="3600" dirty="0" err="1" smtClean="0"/>
              <a:t>svar</a:t>
            </a:r>
            <a:endParaRPr lang="en-US" sz="3600" dirty="0" smtClean="0"/>
          </a:p>
          <a:p>
            <a:r>
              <a:rPr lang="en-US" sz="3600" dirty="0" err="1" smtClean="0"/>
              <a:t>Generelt</a:t>
            </a:r>
            <a:endParaRPr lang="en-US" sz="3600" dirty="0" smtClean="0"/>
          </a:p>
          <a:p>
            <a:pPr lvl="2"/>
            <a:r>
              <a:rPr lang="en-US" sz="3600" dirty="0" err="1" smtClean="0"/>
              <a:t>Ujevnt</a:t>
            </a:r>
            <a:r>
              <a:rPr lang="en-US" sz="3600" dirty="0" smtClean="0"/>
              <a:t>/</a:t>
            </a:r>
            <a:r>
              <a:rPr lang="en-US" sz="3600" dirty="0" err="1" smtClean="0"/>
              <a:t>variert</a:t>
            </a:r>
            <a:endParaRPr lang="en-US" sz="3600" dirty="0" smtClean="0"/>
          </a:p>
          <a:p>
            <a:pPr lvl="2"/>
            <a:r>
              <a:rPr lang="en-US" sz="3600" dirty="0" err="1" smtClean="0"/>
              <a:t>Forklaring</a:t>
            </a:r>
            <a:r>
              <a:rPr lang="en-US" sz="3600" dirty="0" smtClean="0"/>
              <a:t> </a:t>
            </a:r>
            <a:r>
              <a:rPr lang="en-US" sz="3600" dirty="0" err="1" smtClean="0"/>
              <a:t>til</a:t>
            </a:r>
            <a:r>
              <a:rPr lang="en-US" sz="3600" dirty="0" smtClean="0"/>
              <a:t> </a:t>
            </a:r>
            <a:r>
              <a:rPr lang="en-US" sz="3600" dirty="0" err="1" smtClean="0"/>
              <a:t>tankene</a:t>
            </a:r>
            <a:endParaRPr lang="en-US" sz="3600" dirty="0" smtClean="0"/>
          </a:p>
          <a:p>
            <a:pPr lvl="2"/>
            <a:r>
              <a:rPr lang="en-US" sz="3600" dirty="0" err="1" smtClean="0"/>
              <a:t>Tid</a:t>
            </a:r>
            <a:r>
              <a:rPr lang="en-US" sz="3600" dirty="0" smtClean="0"/>
              <a:t> </a:t>
            </a:r>
            <a:r>
              <a:rPr lang="en-US" sz="3600" dirty="0" err="1" smtClean="0"/>
              <a:t>til</a:t>
            </a:r>
            <a:r>
              <a:rPr lang="en-US" sz="3600" dirty="0" smtClean="0"/>
              <a:t> </a:t>
            </a:r>
            <a:r>
              <a:rPr lang="en-US" sz="3600" dirty="0" err="1" smtClean="0"/>
              <a:t>viktige</a:t>
            </a:r>
            <a:r>
              <a:rPr lang="en-US" sz="3600" dirty="0" smtClean="0"/>
              <a:t> </a:t>
            </a:r>
            <a:r>
              <a:rPr lang="en-US" sz="3600" dirty="0" err="1" smtClean="0"/>
              <a:t>oppgaver</a:t>
            </a:r>
            <a:endParaRPr lang="en-US" sz="3600" dirty="0" smtClean="0"/>
          </a:p>
          <a:p>
            <a:pPr lvl="2"/>
            <a:r>
              <a:rPr lang="en-US" sz="3600" dirty="0" err="1" smtClean="0"/>
              <a:t>Tid</a:t>
            </a:r>
            <a:r>
              <a:rPr lang="en-US" sz="3600" dirty="0" smtClean="0"/>
              <a:t> </a:t>
            </a:r>
            <a:r>
              <a:rPr lang="en-US" sz="3600" dirty="0" err="1" smtClean="0"/>
              <a:t>til</a:t>
            </a:r>
            <a:r>
              <a:rPr lang="en-US" sz="3600" dirty="0" smtClean="0"/>
              <a:t> </a:t>
            </a:r>
            <a:r>
              <a:rPr lang="en-US" sz="3600" dirty="0" err="1" smtClean="0"/>
              <a:t>teori</a:t>
            </a:r>
            <a:endParaRPr lang="en-US" sz="3600" dirty="0" smtClean="0"/>
          </a:p>
          <a:p>
            <a:pPr lvl="2"/>
            <a:r>
              <a:rPr lang="en-US" sz="3600" dirty="0" err="1" smtClean="0"/>
              <a:t>Tidsdisposisjon</a:t>
            </a:r>
            <a:endParaRPr lang="en-US" sz="3600" dirty="0" smtClean="0"/>
          </a:p>
        </p:txBody>
      </p:sp>
      <p:sp>
        <p:nvSpPr>
          <p:cNvPr id="4" name="TextBox 3"/>
          <p:cNvSpPr txBox="1"/>
          <p:nvPr/>
        </p:nvSpPr>
        <p:spPr>
          <a:xfrm>
            <a:off x="6370320" y="4236720"/>
            <a:ext cx="5120640" cy="2057486"/>
          </a:xfrm>
          <a:prstGeom prst="rect">
            <a:avLst/>
          </a:prstGeom>
          <a:noFill/>
        </p:spPr>
        <p:txBody>
          <a:bodyPr wrap="square" rtlCol="0">
            <a:spAutoFit/>
          </a:bodyPr>
          <a:lstStyle/>
          <a:p>
            <a:pPr marL="685800" lvl="1" indent="-228600">
              <a:lnSpc>
                <a:spcPct val="90000"/>
              </a:lnSpc>
              <a:spcBef>
                <a:spcPts val="500"/>
              </a:spcBef>
              <a:buFont typeface="Arial"/>
              <a:buChar char="•"/>
            </a:pPr>
            <a:r>
              <a:rPr lang="en-US" sz="3200" dirty="0" err="1">
                <a:solidFill>
                  <a:prstClr val="black"/>
                </a:solidFill>
              </a:rPr>
              <a:t>Eksamenstrening</a:t>
            </a:r>
            <a:endParaRPr lang="en-US" sz="3200" dirty="0">
              <a:solidFill>
                <a:prstClr val="black"/>
              </a:solidFill>
            </a:endParaRPr>
          </a:p>
          <a:p>
            <a:pPr marL="685800" lvl="1" indent="-228600">
              <a:lnSpc>
                <a:spcPct val="90000"/>
              </a:lnSpc>
              <a:spcBef>
                <a:spcPts val="500"/>
              </a:spcBef>
              <a:buFont typeface="Arial"/>
              <a:buChar char="•"/>
            </a:pPr>
            <a:r>
              <a:rPr lang="en-US" sz="3200" dirty="0" err="1">
                <a:solidFill>
                  <a:prstClr val="black"/>
                </a:solidFill>
              </a:rPr>
              <a:t>Tid</a:t>
            </a:r>
            <a:r>
              <a:rPr lang="en-US" sz="3200" dirty="0">
                <a:solidFill>
                  <a:prstClr val="black"/>
                </a:solidFill>
              </a:rPr>
              <a:t> </a:t>
            </a:r>
            <a:r>
              <a:rPr lang="en-US" sz="3200" dirty="0" err="1">
                <a:solidFill>
                  <a:prstClr val="black"/>
                </a:solidFill>
              </a:rPr>
              <a:t>til</a:t>
            </a:r>
            <a:r>
              <a:rPr lang="en-US" sz="3200" dirty="0">
                <a:solidFill>
                  <a:prstClr val="black"/>
                </a:solidFill>
              </a:rPr>
              <a:t> </a:t>
            </a:r>
            <a:r>
              <a:rPr lang="en-US" sz="3200" dirty="0" err="1">
                <a:solidFill>
                  <a:prstClr val="black"/>
                </a:solidFill>
              </a:rPr>
              <a:t>kontroll</a:t>
            </a:r>
            <a:endParaRPr lang="en-US" sz="3200" dirty="0">
              <a:solidFill>
                <a:prstClr val="black"/>
              </a:solidFill>
            </a:endParaRPr>
          </a:p>
          <a:p>
            <a:pPr marL="685800" lvl="1" indent="-228600">
              <a:lnSpc>
                <a:spcPct val="90000"/>
              </a:lnSpc>
              <a:spcBef>
                <a:spcPts val="500"/>
              </a:spcBef>
              <a:buFont typeface="Arial"/>
              <a:buChar char="•"/>
            </a:pPr>
            <a:r>
              <a:rPr lang="en-US" sz="3200" dirty="0" err="1">
                <a:solidFill>
                  <a:prstClr val="black"/>
                </a:solidFill>
              </a:rPr>
              <a:t>Presentasjon</a:t>
            </a:r>
            <a:endParaRPr lang="en-US" sz="3200" dirty="0">
              <a:solidFill>
                <a:prstClr val="black"/>
              </a:solidFill>
            </a:endParaRPr>
          </a:p>
          <a:p>
            <a:pPr marL="685800" lvl="1" indent="-228600">
              <a:lnSpc>
                <a:spcPct val="90000"/>
              </a:lnSpc>
              <a:spcBef>
                <a:spcPts val="500"/>
              </a:spcBef>
              <a:buFont typeface="Arial"/>
              <a:buChar char="•"/>
            </a:pPr>
            <a:r>
              <a:rPr lang="en-US" sz="3200" dirty="0" err="1">
                <a:solidFill>
                  <a:prstClr val="black"/>
                </a:solidFill>
              </a:rPr>
              <a:t>Boolsk</a:t>
            </a:r>
            <a:r>
              <a:rPr lang="en-US" sz="3200" dirty="0">
                <a:solidFill>
                  <a:prstClr val="black"/>
                </a:solidFill>
              </a:rPr>
              <a:t> algebra </a:t>
            </a:r>
            <a:r>
              <a:rPr lang="en-US" sz="3200" dirty="0" err="1">
                <a:solidFill>
                  <a:prstClr val="black"/>
                </a:solidFill>
              </a:rPr>
              <a:t>regning</a:t>
            </a:r>
            <a:endParaRPr lang="en-US" sz="3200" dirty="0">
              <a:solidFill>
                <a:prstClr val="black"/>
              </a:solidFill>
            </a:endParaRPr>
          </a:p>
        </p:txBody>
      </p:sp>
    </p:spTree>
    <p:extLst>
      <p:ext uri="{BB962C8B-B14F-4D97-AF65-F5344CB8AC3E}">
        <p14:creationId xmlns:p14="http://schemas.microsoft.com/office/powerpoint/2010/main" val="1201146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6065"/>
            <a:ext cx="10515600" cy="4351338"/>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0" dirty="0" smtClean="0"/>
              <a:t>- - </a:t>
            </a:r>
          </a:p>
          <a:p>
            <a:pPr marL="0" marR="0" lvl="0" indent="0" algn="ctr" defTabSz="914400" eaLnBrk="1" fontAlgn="auto" latinLnBrk="0" hangingPunct="1">
              <a:lnSpc>
                <a:spcPct val="100000"/>
              </a:lnSpc>
              <a:spcBef>
                <a:spcPts val="0"/>
              </a:spcBef>
              <a:spcAft>
                <a:spcPts val="0"/>
              </a:spcAft>
              <a:buClrTx/>
              <a:buSzTx/>
              <a:buFontTx/>
              <a:buNone/>
              <a:tabLst/>
              <a:defRPr/>
            </a:pPr>
            <a:r>
              <a:rPr lang="en-US" sz="6000" dirty="0" smtClean="0"/>
              <a:t>-</a:t>
            </a:r>
          </a:p>
          <a:p>
            <a:pPr marL="0" marR="0" lvl="0" indent="0" algn="ctr" defTabSz="914400" eaLnBrk="1" fontAlgn="auto" latinLnBrk="0" hangingPunct="1">
              <a:lnSpc>
                <a:spcPct val="100000"/>
              </a:lnSpc>
              <a:spcBef>
                <a:spcPts val="0"/>
              </a:spcBef>
              <a:spcAft>
                <a:spcPts val="0"/>
              </a:spcAft>
              <a:buClrTx/>
              <a:buSzTx/>
              <a:buFontTx/>
              <a:buNone/>
              <a:tabLst/>
              <a:defRPr/>
            </a:pPr>
            <a:r>
              <a:rPr lang="en-US" sz="6000" dirty="0" smtClean="0"/>
              <a:t>OK</a:t>
            </a:r>
          </a:p>
          <a:p>
            <a:pPr marL="0" marR="0" lvl="0" indent="0" algn="ctr" defTabSz="914400" eaLnBrk="1" fontAlgn="auto" latinLnBrk="0" hangingPunct="1">
              <a:lnSpc>
                <a:spcPct val="100000"/>
              </a:lnSpc>
              <a:spcBef>
                <a:spcPts val="0"/>
              </a:spcBef>
              <a:spcAft>
                <a:spcPts val="0"/>
              </a:spcAft>
              <a:buClrTx/>
              <a:buSzTx/>
              <a:buFontTx/>
              <a:buNone/>
              <a:tabLst/>
              <a:defRPr/>
            </a:pPr>
            <a:r>
              <a:rPr lang="en-US" sz="6000" dirty="0" smtClean="0"/>
              <a:t>Bra</a:t>
            </a:r>
          </a:p>
        </p:txBody>
      </p:sp>
    </p:spTree>
    <p:extLst>
      <p:ext uri="{BB962C8B-B14F-4D97-AF65-F5344CB8AC3E}">
        <p14:creationId xmlns:p14="http://schemas.microsoft.com/office/powerpoint/2010/main" val="1013209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96845"/>
            <a:ext cx="10515600" cy="1325563"/>
          </a:xfrm>
        </p:spPr>
        <p:txBody>
          <a:bodyPr>
            <a:normAutofit/>
          </a:bodyPr>
          <a:lstStyle/>
          <a:p>
            <a:pPr algn="ctr"/>
            <a:r>
              <a:rPr lang="en-US" sz="6000" b="1" dirty="0" err="1" smtClean="0"/>
              <a:t>Omsette</a:t>
            </a:r>
            <a:r>
              <a:rPr lang="en-US" sz="6000" b="1" dirty="0" smtClean="0"/>
              <a:t> </a:t>
            </a:r>
            <a:r>
              <a:rPr lang="en-US" sz="6000" b="1" dirty="0" err="1" smtClean="0"/>
              <a:t>til</a:t>
            </a:r>
            <a:r>
              <a:rPr lang="en-US" sz="6000" b="1" dirty="0" smtClean="0"/>
              <a:t> </a:t>
            </a:r>
            <a:r>
              <a:rPr lang="en-US" sz="6000" b="1" dirty="0" err="1" smtClean="0"/>
              <a:t>tekst</a:t>
            </a:r>
            <a:endParaRPr lang="en-US" sz="6000" b="1" dirty="0"/>
          </a:p>
        </p:txBody>
      </p:sp>
    </p:spTree>
    <p:extLst>
      <p:ext uri="{BB962C8B-B14F-4D97-AF65-F5344CB8AC3E}">
        <p14:creationId xmlns:p14="http://schemas.microsoft.com/office/powerpoint/2010/main" val="224723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Forklaring</a:t>
            </a:r>
            <a:r>
              <a:rPr lang="en-US" b="1" dirty="0" smtClean="0"/>
              <a:t> </a:t>
            </a:r>
            <a:r>
              <a:rPr lang="en-US" b="1" dirty="0" err="1" smtClean="0"/>
              <a:t>til</a:t>
            </a:r>
            <a:r>
              <a:rPr lang="en-US" b="1" dirty="0" smtClean="0"/>
              <a:t> </a:t>
            </a:r>
            <a:r>
              <a:rPr lang="en-US" b="1" dirty="0" err="1" smtClean="0"/>
              <a:t>tankene</a:t>
            </a:r>
            <a:r>
              <a:rPr lang="en-US" b="1" dirty="0" smtClean="0"/>
              <a:t>:</a:t>
            </a:r>
            <a:endParaRPr lang="en-US" b="1" dirty="0"/>
          </a:p>
        </p:txBody>
      </p:sp>
      <p:sp>
        <p:nvSpPr>
          <p:cNvPr id="3" name="Content Placeholder 2"/>
          <p:cNvSpPr>
            <a:spLocks noGrp="1"/>
          </p:cNvSpPr>
          <p:nvPr>
            <p:ph idx="1"/>
          </p:nvPr>
        </p:nvSpPr>
        <p:spPr/>
        <p:txBody>
          <a:bodyPr>
            <a:normAutofit/>
          </a:bodyPr>
          <a:lstStyle/>
          <a:p>
            <a:pPr marL="0" indent="0">
              <a:buNone/>
            </a:pPr>
            <a:r>
              <a:rPr lang="en-US" sz="3200" i="1" dirty="0" err="1" smtClean="0"/>
              <a:t>Enkelte</a:t>
            </a:r>
            <a:r>
              <a:rPr lang="en-US" sz="3200" i="1" dirty="0" smtClean="0"/>
              <a:t> </a:t>
            </a:r>
            <a:r>
              <a:rPr lang="en-US" sz="3200" i="1" dirty="0" err="1" smtClean="0"/>
              <a:t>oppgaver</a:t>
            </a:r>
            <a:r>
              <a:rPr lang="en-US" sz="3200" i="1" dirty="0" smtClean="0"/>
              <a:t> </a:t>
            </a:r>
            <a:r>
              <a:rPr lang="en-US" sz="3200" i="1" dirty="0" err="1" smtClean="0"/>
              <a:t>kunne</a:t>
            </a:r>
            <a:r>
              <a:rPr lang="en-US" sz="3200" i="1" dirty="0" smtClean="0"/>
              <a:t> du ha </a:t>
            </a:r>
            <a:r>
              <a:rPr lang="en-US" sz="3200" i="1" dirty="0" err="1" smtClean="0"/>
              <a:t>fått</a:t>
            </a:r>
            <a:r>
              <a:rPr lang="en-US" sz="3200" i="1" dirty="0" smtClean="0"/>
              <a:t> </a:t>
            </a:r>
            <a:r>
              <a:rPr lang="en-US" sz="3200" i="1" dirty="0" err="1" smtClean="0"/>
              <a:t>mer</a:t>
            </a:r>
            <a:r>
              <a:rPr lang="en-US" sz="3200" i="1" dirty="0" smtClean="0"/>
              <a:t> </a:t>
            </a:r>
            <a:r>
              <a:rPr lang="en-US" sz="3200" i="1" dirty="0" err="1" smtClean="0"/>
              <a:t>poeng</a:t>
            </a:r>
            <a:r>
              <a:rPr lang="en-US" sz="3200" i="1" dirty="0" smtClean="0"/>
              <a:t> for </a:t>
            </a:r>
            <a:r>
              <a:rPr lang="en-US" sz="3200" i="1" dirty="0" err="1" smtClean="0"/>
              <a:t>ved</a:t>
            </a:r>
            <a:r>
              <a:rPr lang="en-US" sz="3200" i="1" dirty="0" smtClean="0"/>
              <a:t> </a:t>
            </a:r>
            <a:r>
              <a:rPr lang="en-US" sz="3200" i="1" dirty="0" err="1" smtClean="0"/>
              <a:t>å</a:t>
            </a:r>
            <a:r>
              <a:rPr lang="en-US" sz="3200" i="1" dirty="0" smtClean="0"/>
              <a:t> ha </a:t>
            </a:r>
            <a:r>
              <a:rPr lang="en-US" sz="3200" i="1" dirty="0" err="1" smtClean="0"/>
              <a:t>delt</a:t>
            </a:r>
            <a:r>
              <a:rPr lang="en-US" sz="3200" i="1" dirty="0" smtClean="0"/>
              <a:t> </a:t>
            </a:r>
            <a:r>
              <a:rPr lang="en-US" sz="3200" i="1" dirty="0" err="1" smtClean="0"/>
              <a:t>mer</a:t>
            </a:r>
            <a:r>
              <a:rPr lang="en-US" sz="3200" i="1" dirty="0" smtClean="0"/>
              <a:t> </a:t>
            </a:r>
            <a:r>
              <a:rPr lang="en-US" sz="3200" i="1" dirty="0" err="1" smtClean="0"/>
              <a:t>av</a:t>
            </a:r>
            <a:r>
              <a:rPr lang="en-US" sz="3200" i="1" dirty="0" smtClean="0"/>
              <a:t> dine tanker </a:t>
            </a:r>
            <a:r>
              <a:rPr lang="en-US" sz="3200" i="1" dirty="0" err="1" smtClean="0"/>
              <a:t>bak</a:t>
            </a:r>
            <a:r>
              <a:rPr lang="en-US" sz="3200" i="1" dirty="0" smtClean="0"/>
              <a:t> </a:t>
            </a:r>
            <a:r>
              <a:rPr lang="en-US" sz="3200" i="1" dirty="0" err="1" smtClean="0"/>
              <a:t>løsningen</a:t>
            </a:r>
            <a:r>
              <a:rPr lang="en-US" sz="3200" i="1" dirty="0" smtClean="0"/>
              <a:t>. Del </a:t>
            </a:r>
            <a:r>
              <a:rPr lang="en-US" sz="3200" i="1" dirty="0" err="1" smtClean="0"/>
              <a:t>gjerne</a:t>
            </a:r>
            <a:r>
              <a:rPr lang="en-US" sz="3200" i="1" dirty="0" smtClean="0"/>
              <a:t> </a:t>
            </a:r>
            <a:r>
              <a:rPr lang="en-US" sz="3200" i="1" dirty="0" err="1" smtClean="0"/>
              <a:t>mer</a:t>
            </a:r>
            <a:r>
              <a:rPr lang="en-US" sz="3200" i="1" dirty="0" smtClean="0"/>
              <a:t> </a:t>
            </a:r>
            <a:r>
              <a:rPr lang="en-US" sz="3200" i="1" dirty="0" err="1" smtClean="0"/>
              <a:t>av</a:t>
            </a:r>
            <a:r>
              <a:rPr lang="en-US" sz="3200" i="1" dirty="0" smtClean="0"/>
              <a:t> </a:t>
            </a:r>
            <a:r>
              <a:rPr lang="en-US" sz="3200" i="1" dirty="0" err="1" smtClean="0"/>
              <a:t>hva</a:t>
            </a:r>
            <a:r>
              <a:rPr lang="en-US" sz="3200" i="1" dirty="0" smtClean="0"/>
              <a:t> du </a:t>
            </a:r>
            <a:r>
              <a:rPr lang="en-US" sz="3200" i="1" dirty="0" err="1" smtClean="0"/>
              <a:t>har</a:t>
            </a:r>
            <a:r>
              <a:rPr lang="en-US" sz="3200" i="1" dirty="0" smtClean="0"/>
              <a:t> </a:t>
            </a:r>
            <a:r>
              <a:rPr lang="en-US" sz="3200" i="1" dirty="0" err="1" smtClean="0"/>
              <a:t>tenkt</a:t>
            </a:r>
            <a:r>
              <a:rPr lang="en-US" sz="3200" i="1" dirty="0" smtClean="0"/>
              <a:t> </a:t>
            </a:r>
            <a:r>
              <a:rPr lang="en-US" sz="3200" i="1" dirty="0" err="1" smtClean="0"/>
              <a:t>og</a:t>
            </a:r>
            <a:r>
              <a:rPr lang="en-US" sz="3200" i="1" dirty="0" smtClean="0"/>
              <a:t> </a:t>
            </a:r>
            <a:r>
              <a:rPr lang="en-US" sz="3200" i="1" dirty="0" err="1" smtClean="0"/>
              <a:t>ikke</a:t>
            </a:r>
            <a:r>
              <a:rPr lang="en-US" sz="3200" i="1" dirty="0" smtClean="0"/>
              <a:t> </a:t>
            </a:r>
            <a:r>
              <a:rPr lang="en-US" sz="3200" i="1" dirty="0" err="1" smtClean="0"/>
              <a:t>minst</a:t>
            </a:r>
            <a:r>
              <a:rPr lang="en-US" sz="3200" i="1" dirty="0" smtClean="0"/>
              <a:t> </a:t>
            </a:r>
            <a:r>
              <a:rPr lang="en-US" sz="3200" i="1" dirty="0" err="1" smtClean="0"/>
              <a:t>hvordan</a:t>
            </a:r>
            <a:r>
              <a:rPr lang="en-US" sz="3200" i="1" dirty="0" smtClean="0"/>
              <a:t> du </a:t>
            </a:r>
            <a:r>
              <a:rPr lang="en-US" sz="3200" i="1" dirty="0" err="1" smtClean="0"/>
              <a:t>tenker</a:t>
            </a:r>
            <a:r>
              <a:rPr lang="en-US" sz="3200" i="1" dirty="0" smtClean="0"/>
              <a:t> </a:t>
            </a:r>
            <a:r>
              <a:rPr lang="en-US" sz="3200" i="1" dirty="0" err="1" smtClean="0"/>
              <a:t>når</a:t>
            </a:r>
            <a:r>
              <a:rPr lang="en-US" sz="3200" i="1" dirty="0" smtClean="0"/>
              <a:t> du </a:t>
            </a:r>
            <a:r>
              <a:rPr lang="en-US" sz="3200" i="1" dirty="0" err="1" smtClean="0"/>
              <a:t>løser</a:t>
            </a:r>
            <a:r>
              <a:rPr lang="en-US" sz="3200" i="1" dirty="0" smtClean="0"/>
              <a:t> </a:t>
            </a:r>
            <a:r>
              <a:rPr lang="en-US" sz="3200" i="1" dirty="0" err="1" smtClean="0"/>
              <a:t>en</a:t>
            </a:r>
            <a:r>
              <a:rPr lang="en-US" sz="3200" i="1" dirty="0" smtClean="0"/>
              <a:t> </a:t>
            </a:r>
            <a:r>
              <a:rPr lang="en-US" sz="3200" i="1" dirty="0" err="1" smtClean="0"/>
              <a:t>oppgave</a:t>
            </a:r>
            <a:r>
              <a:rPr lang="en-US" sz="3200" i="1" dirty="0" smtClean="0"/>
              <a:t>. </a:t>
            </a:r>
            <a:r>
              <a:rPr lang="en-US" sz="3200" i="1" dirty="0" err="1" smtClean="0"/>
              <a:t>Er</a:t>
            </a:r>
            <a:r>
              <a:rPr lang="en-US" sz="3200" i="1" dirty="0" smtClean="0"/>
              <a:t> </a:t>
            </a:r>
            <a:r>
              <a:rPr lang="en-US" sz="3200" i="1" dirty="0" err="1" smtClean="0"/>
              <a:t>det</a:t>
            </a:r>
            <a:r>
              <a:rPr lang="en-US" sz="3200" i="1" dirty="0" smtClean="0"/>
              <a:t> rom for </a:t>
            </a:r>
            <a:r>
              <a:rPr lang="en-US" sz="3200" i="1" dirty="0" err="1" smtClean="0"/>
              <a:t>tvil</a:t>
            </a:r>
            <a:r>
              <a:rPr lang="en-US" sz="3200" i="1" dirty="0" smtClean="0"/>
              <a:t> </a:t>
            </a:r>
            <a:r>
              <a:rPr lang="en-US" sz="3200" i="1" dirty="0" err="1" smtClean="0"/>
              <a:t>så</a:t>
            </a:r>
            <a:r>
              <a:rPr lang="en-US" sz="3200" i="1" dirty="0" smtClean="0"/>
              <a:t> </a:t>
            </a:r>
            <a:r>
              <a:rPr lang="en-US" sz="3200" i="1" dirty="0" err="1" smtClean="0"/>
              <a:t>utdyp</a:t>
            </a:r>
            <a:r>
              <a:rPr lang="en-US" sz="3200" i="1" dirty="0" smtClean="0"/>
              <a:t> det. </a:t>
            </a:r>
            <a:r>
              <a:rPr lang="en-US" sz="3200" i="1" dirty="0" err="1" smtClean="0"/>
              <a:t>Er</a:t>
            </a:r>
            <a:r>
              <a:rPr lang="en-US" sz="3200" i="1" dirty="0" smtClean="0"/>
              <a:t> du </a:t>
            </a:r>
            <a:r>
              <a:rPr lang="en-US" sz="3200" i="1" dirty="0" err="1" smtClean="0"/>
              <a:t>usikker</a:t>
            </a:r>
            <a:r>
              <a:rPr lang="en-US" sz="3200" i="1" dirty="0" smtClean="0"/>
              <a:t> </a:t>
            </a:r>
            <a:r>
              <a:rPr lang="en-US" sz="3200" i="1" dirty="0" err="1" smtClean="0"/>
              <a:t>på</a:t>
            </a:r>
            <a:r>
              <a:rPr lang="en-US" sz="3200" i="1" dirty="0" smtClean="0"/>
              <a:t> </a:t>
            </a:r>
            <a:r>
              <a:rPr lang="en-US" sz="3200" i="1" dirty="0" err="1" smtClean="0"/>
              <a:t>noe</a:t>
            </a:r>
            <a:r>
              <a:rPr lang="en-US" sz="3200" i="1" dirty="0" smtClean="0"/>
              <a:t> </a:t>
            </a:r>
            <a:r>
              <a:rPr lang="en-US" sz="3200" i="1" dirty="0" err="1" smtClean="0"/>
              <a:t>så</a:t>
            </a:r>
            <a:r>
              <a:rPr lang="en-US" sz="3200" i="1" dirty="0" smtClean="0"/>
              <a:t> </a:t>
            </a:r>
            <a:r>
              <a:rPr lang="en-US" sz="3200" i="1" dirty="0" err="1" smtClean="0"/>
              <a:t>fortell</a:t>
            </a:r>
            <a:r>
              <a:rPr lang="en-US" sz="3200" i="1" dirty="0" smtClean="0"/>
              <a:t> </a:t>
            </a:r>
            <a:r>
              <a:rPr lang="en-US" sz="3200" i="1" dirty="0" err="1" smtClean="0"/>
              <a:t>og</a:t>
            </a:r>
            <a:r>
              <a:rPr lang="en-US" sz="3200" i="1" dirty="0" smtClean="0"/>
              <a:t> </a:t>
            </a:r>
            <a:r>
              <a:rPr lang="en-US" sz="3200" i="1" dirty="0" err="1" smtClean="0"/>
              <a:t>geleid</a:t>
            </a:r>
            <a:r>
              <a:rPr lang="en-US" sz="3200" i="1" dirty="0" smtClean="0"/>
              <a:t> sensor </a:t>
            </a:r>
            <a:r>
              <a:rPr lang="en-US" sz="3200" i="1" dirty="0" err="1" smtClean="0"/>
              <a:t>slik</a:t>
            </a:r>
            <a:r>
              <a:rPr lang="en-US" sz="3200" i="1" dirty="0" smtClean="0"/>
              <a:t> at de </a:t>
            </a:r>
            <a:r>
              <a:rPr lang="en-US" sz="3200" i="1" dirty="0" err="1" smtClean="0"/>
              <a:t>kan</a:t>
            </a:r>
            <a:r>
              <a:rPr lang="en-US" sz="3200" i="1" dirty="0" smtClean="0"/>
              <a:t> </a:t>
            </a:r>
            <a:r>
              <a:rPr lang="en-US" sz="3200" i="1" dirty="0" err="1" smtClean="0"/>
              <a:t>være</a:t>
            </a:r>
            <a:r>
              <a:rPr lang="en-US" sz="3200" i="1" dirty="0" smtClean="0"/>
              <a:t> med </a:t>
            </a:r>
            <a:r>
              <a:rPr lang="en-US" sz="3200" i="1" dirty="0" err="1" smtClean="0"/>
              <a:t>på</a:t>
            </a:r>
            <a:r>
              <a:rPr lang="en-US" sz="3200" i="1" dirty="0" smtClean="0"/>
              <a:t> dine tanker </a:t>
            </a:r>
            <a:r>
              <a:rPr lang="en-US" sz="3200" i="1" dirty="0" err="1" smtClean="0"/>
              <a:t>og</a:t>
            </a:r>
            <a:r>
              <a:rPr lang="en-US" sz="3200" i="1" dirty="0" smtClean="0"/>
              <a:t> </a:t>
            </a:r>
            <a:r>
              <a:rPr lang="en-US" sz="3200" i="1" dirty="0" err="1" smtClean="0"/>
              <a:t>løsninger</a:t>
            </a:r>
            <a:r>
              <a:rPr lang="en-US" sz="3200" i="1" dirty="0" smtClean="0"/>
              <a:t>. </a:t>
            </a:r>
            <a:endParaRPr lang="en-US" sz="3200" i="1" dirty="0"/>
          </a:p>
        </p:txBody>
      </p:sp>
    </p:spTree>
    <p:extLst>
      <p:ext uri="{BB962C8B-B14F-4D97-AF65-F5344CB8AC3E}">
        <p14:creationId xmlns:p14="http://schemas.microsoft.com/office/powerpoint/2010/main" val="1103491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40" y="2864485"/>
            <a:ext cx="10515600" cy="1325563"/>
          </a:xfrm>
        </p:spPr>
        <p:txBody>
          <a:bodyPr/>
          <a:lstStyle/>
          <a:p>
            <a:r>
              <a:rPr lang="en-US" b="1" dirty="0" err="1" smtClean="0"/>
              <a:t>Automagien</a:t>
            </a:r>
            <a:r>
              <a:rPr lang="en-US" b="1" dirty="0" smtClean="0"/>
              <a:t> </a:t>
            </a:r>
            <a:r>
              <a:rPr lang="en-US" b="1" dirty="0" err="1" smtClean="0"/>
              <a:t>blir</a:t>
            </a:r>
            <a:r>
              <a:rPr lang="en-US" b="1" dirty="0" smtClean="0"/>
              <a:t> da …..</a:t>
            </a:r>
            <a:endParaRPr lang="en-US" b="1" dirty="0"/>
          </a:p>
        </p:txBody>
      </p:sp>
    </p:spTree>
    <p:extLst>
      <p:ext uri="{BB962C8B-B14F-4D97-AF65-F5344CB8AC3E}">
        <p14:creationId xmlns:p14="http://schemas.microsoft.com/office/powerpoint/2010/main" val="178952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7" y="2409683"/>
            <a:ext cx="10515600" cy="1325563"/>
          </a:xfrm>
        </p:spPr>
        <p:txBody>
          <a:bodyPr/>
          <a:lstStyle/>
          <a:p>
            <a:pPr algn="ctr"/>
            <a:r>
              <a:rPr lang="en-US" b="1" dirty="0" err="1" smtClean="0"/>
              <a:t>Hvem</a:t>
            </a:r>
            <a:r>
              <a:rPr lang="en-US" b="1" dirty="0" smtClean="0"/>
              <a:t>, </a:t>
            </a:r>
            <a:r>
              <a:rPr lang="en-US" b="1" dirty="0" err="1" smtClean="0"/>
              <a:t>hva</a:t>
            </a:r>
            <a:r>
              <a:rPr lang="en-US" b="1" dirty="0" smtClean="0"/>
              <a:t> </a:t>
            </a:r>
            <a:r>
              <a:rPr lang="en-US" b="1" dirty="0" err="1" smtClean="0"/>
              <a:t>og</a:t>
            </a:r>
            <a:r>
              <a:rPr lang="en-US" b="1" dirty="0" smtClean="0"/>
              <a:t> </a:t>
            </a:r>
            <a:r>
              <a:rPr lang="en-US" b="1" dirty="0" err="1" smtClean="0"/>
              <a:t>hvorfor</a:t>
            </a:r>
            <a:r>
              <a:rPr lang="en-US" b="1" dirty="0" smtClean="0"/>
              <a:t>?</a:t>
            </a:r>
            <a:endParaRPr lang="en-US" b="1" dirty="0"/>
          </a:p>
        </p:txBody>
      </p:sp>
    </p:spTree>
    <p:extLst>
      <p:ext uri="{BB962C8B-B14F-4D97-AF65-F5344CB8AC3E}">
        <p14:creationId xmlns:p14="http://schemas.microsoft.com/office/powerpoint/2010/main" val="254640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3240" y="-290445"/>
            <a:ext cx="5318760" cy="7526718"/>
          </a:xfrm>
        </p:spPr>
      </p:pic>
    </p:spTree>
    <p:extLst>
      <p:ext uri="{BB962C8B-B14F-4D97-AF65-F5344CB8AC3E}">
        <p14:creationId xmlns:p14="http://schemas.microsoft.com/office/powerpoint/2010/main" val="417352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03315"/>
          </a:xfrm>
        </p:spPr>
        <p:txBody>
          <a:bodyPr>
            <a:noAutofit/>
          </a:bodyPr>
          <a:lstStyle/>
          <a:p>
            <a:pPr algn="ctr"/>
            <a:r>
              <a:rPr lang="en-US" sz="6000" b="1" dirty="0" err="1" smtClean="0"/>
              <a:t>Bli</a:t>
            </a:r>
            <a:r>
              <a:rPr lang="en-US" sz="6000" b="1" dirty="0" smtClean="0"/>
              <a:t> med meg </a:t>
            </a:r>
            <a:r>
              <a:rPr lang="en-US" sz="6000" b="1" dirty="0" err="1" smtClean="0"/>
              <a:t>å</a:t>
            </a:r>
            <a:r>
              <a:rPr lang="en-US" sz="6000" b="1" dirty="0" smtClean="0"/>
              <a:t> </a:t>
            </a:r>
            <a:r>
              <a:rPr lang="en-US" sz="6000" b="1" dirty="0" err="1" smtClean="0"/>
              <a:t>utvikle</a:t>
            </a:r>
            <a:r>
              <a:rPr lang="en-US" sz="6000" b="1" dirty="0" smtClean="0"/>
              <a:t> </a:t>
            </a:r>
            <a:r>
              <a:rPr lang="en-US" sz="6000" b="1" dirty="0" err="1" smtClean="0"/>
              <a:t>neste</a:t>
            </a:r>
            <a:r>
              <a:rPr lang="en-US" sz="6000" b="1" dirty="0" smtClean="0"/>
              <a:t> </a:t>
            </a:r>
            <a:r>
              <a:rPr lang="en-US" sz="6000" b="1" dirty="0" err="1" smtClean="0"/>
              <a:t>versjon</a:t>
            </a:r>
            <a:r>
              <a:rPr lang="en-US" sz="6000" b="1" dirty="0" smtClean="0"/>
              <a:t>…. </a:t>
            </a:r>
            <a:br>
              <a:rPr lang="en-US" sz="6000" b="1" dirty="0" smtClean="0"/>
            </a:br>
            <a:r>
              <a:rPr lang="en-US" sz="6000" b="1" dirty="0"/>
              <a:t/>
            </a:r>
            <a:br>
              <a:rPr lang="en-US" sz="6000" b="1" dirty="0"/>
            </a:br>
            <a:r>
              <a:rPr lang="en-US" sz="6000" b="1" i="1" dirty="0" err="1" smtClean="0"/>
              <a:t>Uansett</a:t>
            </a:r>
            <a:r>
              <a:rPr lang="en-US" sz="6000" b="1" i="1" dirty="0" smtClean="0"/>
              <a:t> fag, </a:t>
            </a:r>
            <a:r>
              <a:rPr lang="en-US" sz="6000" b="1" i="1" dirty="0" err="1" smtClean="0"/>
              <a:t>institutt</a:t>
            </a:r>
            <a:r>
              <a:rPr lang="en-US" sz="6000" b="1" i="1" dirty="0" smtClean="0"/>
              <a:t>, </a:t>
            </a:r>
            <a:r>
              <a:rPr lang="en-US" sz="6000" b="1" i="1" dirty="0" err="1" smtClean="0"/>
              <a:t>fakultet</a:t>
            </a:r>
            <a:r>
              <a:rPr lang="en-US" sz="6000" b="1" i="1" dirty="0" smtClean="0"/>
              <a:t>….</a:t>
            </a:r>
            <a:endParaRPr lang="en-US" sz="6000" b="1" i="1" dirty="0"/>
          </a:p>
        </p:txBody>
      </p:sp>
    </p:spTree>
    <p:extLst>
      <p:ext uri="{BB962C8B-B14F-4D97-AF65-F5344CB8AC3E}">
        <p14:creationId xmlns:p14="http://schemas.microsoft.com/office/powerpoint/2010/main" val="1139140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0069"/>
            <a:ext cx="6903720" cy="2246769"/>
          </a:xfrm>
          <a:prstGeom prst="rect">
            <a:avLst/>
          </a:prstGeom>
        </p:spPr>
        <p:txBody>
          <a:bodyPr wrap="square">
            <a:spAutoFit/>
          </a:bodyPr>
          <a:lstStyle/>
          <a:p>
            <a:pPr marL="450215" marR="450215" algn="just">
              <a:spcAft>
                <a:spcPts val="0"/>
              </a:spcAft>
            </a:pPr>
            <a:r>
              <a:rPr lang="nb-NO" sz="2000" i="1" dirty="0" smtClean="0">
                <a:effectLst/>
                <a:latin typeface="Calibri" charset="0"/>
                <a:ea typeface="Calibri" charset="0"/>
                <a:cs typeface="Calibri" charset="0"/>
              </a:rPr>
              <a:t>«Jeg synes tilbakemeldingen var nyttig. Jeg synes også eksamen i seg selv var bra og ga stor mulighet for å vise forståelse av faget. Mye av det som nevnes i tilbakemeldingen ble jeg klar over mot slutten av eksamen, men det var greit å få vite fra andre slik at jeg vet hva jeg skal trene på og hvordan jeg kan levere en bedre eksamen videre i studiet.»</a:t>
            </a:r>
            <a:endParaRPr lang="en-US" sz="2000" dirty="0">
              <a:effectLst/>
              <a:latin typeface="Calibri" charset="0"/>
              <a:ea typeface="Calibri" charset="0"/>
              <a:cs typeface="Calibri" charset="0"/>
            </a:endParaRPr>
          </a:p>
        </p:txBody>
      </p:sp>
      <p:sp>
        <p:nvSpPr>
          <p:cNvPr id="5" name="Rectangle 4"/>
          <p:cNvSpPr/>
          <p:nvPr/>
        </p:nvSpPr>
        <p:spPr>
          <a:xfrm>
            <a:off x="6903720" y="530069"/>
            <a:ext cx="5212080" cy="3693319"/>
          </a:xfrm>
          <a:prstGeom prst="rect">
            <a:avLst/>
          </a:prstGeom>
        </p:spPr>
        <p:txBody>
          <a:bodyPr wrap="square">
            <a:spAutoFit/>
          </a:bodyPr>
          <a:lstStyle/>
          <a:p>
            <a:pPr marL="450215" marR="450215" algn="just">
              <a:spcAft>
                <a:spcPts val="0"/>
              </a:spcAft>
            </a:pPr>
            <a:r>
              <a:rPr lang="nb-NO" i="1" dirty="0" smtClean="0">
                <a:effectLst/>
                <a:latin typeface="Calibri" charset="0"/>
                <a:ea typeface="Calibri" charset="0"/>
                <a:cs typeface="Calibri" charset="0"/>
              </a:rPr>
              <a:t>«Jeg er utrolig takknemlig for denne tilbakemeldingen. Den gir meg mer innsikt i hvordan en retter oppfatter en eksamensoppgave, og den gir meg en bedre ide om hvordan jeg vil disponere tiden min neste eksamen. Det fine er også at jeg nå har en reell sjanse til å forbedre meg på ting som jeg ikke visste at var et problem, som håndskrift og struktur. Dette er ting jeg ikke ville ha oppdaget på egenhånd. Jeg stiller mindre motløs til neste eksamen, utrustet med </a:t>
            </a:r>
            <a:r>
              <a:rPr lang="nb-NO" i="1" dirty="0" err="1" smtClean="0">
                <a:effectLst/>
                <a:latin typeface="Calibri" charset="0"/>
                <a:ea typeface="Calibri" charset="0"/>
                <a:cs typeface="Calibri" charset="0"/>
              </a:rPr>
              <a:t>bere</a:t>
            </a:r>
            <a:r>
              <a:rPr lang="nb-NO" i="1" dirty="0" smtClean="0">
                <a:effectLst/>
                <a:latin typeface="Calibri" charset="0"/>
                <a:ea typeface="Calibri" charset="0"/>
                <a:cs typeface="Calibri" charset="0"/>
              </a:rPr>
              <a:t> "våpen". Tusen takk for at du tok deg tid til å gjøre dette.»</a:t>
            </a:r>
            <a:endParaRPr lang="en-US" dirty="0">
              <a:effectLst/>
              <a:latin typeface="Calibri" charset="0"/>
              <a:ea typeface="Calibri" charset="0"/>
              <a:cs typeface="Calibri" charset="0"/>
            </a:endParaRPr>
          </a:p>
        </p:txBody>
      </p:sp>
      <p:sp>
        <p:nvSpPr>
          <p:cNvPr id="6" name="Rectangle 5"/>
          <p:cNvSpPr/>
          <p:nvPr/>
        </p:nvSpPr>
        <p:spPr>
          <a:xfrm>
            <a:off x="0" y="5814536"/>
            <a:ext cx="12115800" cy="646331"/>
          </a:xfrm>
          <a:prstGeom prst="rect">
            <a:avLst/>
          </a:prstGeom>
        </p:spPr>
        <p:txBody>
          <a:bodyPr wrap="square">
            <a:spAutoFit/>
          </a:bodyPr>
          <a:lstStyle/>
          <a:p>
            <a:pPr marL="450215" marR="450215" algn="just">
              <a:spcAft>
                <a:spcPts val="0"/>
              </a:spcAft>
            </a:pPr>
            <a:r>
              <a:rPr lang="nb-NO" i="1" dirty="0" smtClean="0">
                <a:effectLst/>
                <a:latin typeface="Calibri" charset="0"/>
                <a:ea typeface="Calibri" charset="0"/>
                <a:cs typeface="Calibri" charset="0"/>
              </a:rPr>
              <a:t>«Da jeg leste at vi skulle få en personlig tilbakemelding fra eksamen, ble jeg litt paff. Jeg hadde aldri hørt om noe liknende, og gledet meg veldig. Det motiverte meg enda mer til å fortsette med å studere!»</a:t>
            </a:r>
            <a:endParaRPr lang="en-US" dirty="0">
              <a:effectLst/>
              <a:latin typeface="Calibri" charset="0"/>
              <a:ea typeface="Calibri" charset="0"/>
              <a:cs typeface="Calibri" charset="0"/>
            </a:endParaRPr>
          </a:p>
        </p:txBody>
      </p:sp>
      <p:sp>
        <p:nvSpPr>
          <p:cNvPr id="7" name="Rectangle 6"/>
          <p:cNvSpPr/>
          <p:nvPr/>
        </p:nvSpPr>
        <p:spPr>
          <a:xfrm>
            <a:off x="1021080" y="3767821"/>
            <a:ext cx="6096000" cy="1200329"/>
          </a:xfrm>
          <a:prstGeom prst="rect">
            <a:avLst/>
          </a:prstGeom>
        </p:spPr>
        <p:txBody>
          <a:bodyPr>
            <a:spAutoFit/>
          </a:bodyPr>
          <a:lstStyle/>
          <a:p>
            <a:pPr marL="450215" marR="450215" algn="just">
              <a:spcAft>
                <a:spcPts val="0"/>
              </a:spcAft>
            </a:pPr>
            <a:r>
              <a:rPr lang="nb-NO" i="1" smtClean="0">
                <a:effectLst/>
                <a:latin typeface="Calibri" charset="0"/>
                <a:ea typeface="Calibri" charset="0"/>
                <a:cs typeface="Calibri" charset="0"/>
              </a:rPr>
              <a:t>«Det var lite "positivt" i tilbakemeldingen, men jeg synes tonen du har brukt her er utelukkende respektfull og konstruktiv, så det er helt greit å ikke bli strøket med hårene på grunnskole-vis.»</a:t>
            </a:r>
            <a:endParaRPr lang="en-US" dirty="0">
              <a:effectLst/>
              <a:latin typeface="Calibri" charset="0"/>
              <a:ea typeface="Calibri" charset="0"/>
              <a:cs typeface="Calibri" charset="0"/>
            </a:endParaRPr>
          </a:p>
        </p:txBody>
      </p:sp>
    </p:spTree>
    <p:extLst>
      <p:ext uri="{BB962C8B-B14F-4D97-AF65-F5344CB8AC3E}">
        <p14:creationId xmlns:p14="http://schemas.microsoft.com/office/powerpoint/2010/main" val="3001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t>
            </a:r>
            <a:r>
              <a:rPr lang="en-US" b="1" dirty="0" err="1" smtClean="0"/>
              <a:t>Vanlig</a:t>
            </a:r>
            <a:r>
              <a:rPr lang="en-US" b="1" dirty="0" smtClean="0"/>
              <a:t>” retting/</a:t>
            </a:r>
            <a:r>
              <a:rPr lang="en-US" b="1" dirty="0" err="1" smtClean="0"/>
              <a:t>sensurering</a:t>
            </a:r>
            <a:endParaRPr lang="en-US" b="1" dirty="0"/>
          </a:p>
        </p:txBody>
      </p:sp>
      <p:sp>
        <p:nvSpPr>
          <p:cNvPr id="4" name="Right Arrow 3"/>
          <p:cNvSpPr/>
          <p:nvPr/>
        </p:nvSpPr>
        <p:spPr>
          <a:xfrm>
            <a:off x="4860758" y="2425567"/>
            <a:ext cx="3407344" cy="702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55395" y="2240901"/>
            <a:ext cx="2252311" cy="369332"/>
          </a:xfrm>
          <a:prstGeom prst="rect">
            <a:avLst/>
          </a:prstGeom>
          <a:noFill/>
        </p:spPr>
        <p:txBody>
          <a:bodyPr wrap="square" rtlCol="0">
            <a:spAutoFit/>
          </a:bodyPr>
          <a:lstStyle/>
          <a:p>
            <a:r>
              <a:rPr lang="en-US" dirty="0" smtClean="0"/>
              <a:t>Retting </a:t>
            </a:r>
            <a:r>
              <a:rPr lang="en-US" dirty="0" err="1" smtClean="0"/>
              <a:t>pr</a:t>
            </a:r>
            <a:r>
              <a:rPr lang="en-US" dirty="0" smtClean="0"/>
              <a:t> </a:t>
            </a:r>
            <a:r>
              <a:rPr lang="en-US" dirty="0" err="1" smtClean="0"/>
              <a:t>kandidat</a:t>
            </a:r>
            <a:endParaRPr lang="en-US" dirty="0"/>
          </a:p>
        </p:txBody>
      </p:sp>
      <p:sp>
        <p:nvSpPr>
          <p:cNvPr id="9" name="Down Arrow 8"/>
          <p:cNvSpPr/>
          <p:nvPr/>
        </p:nvSpPr>
        <p:spPr>
          <a:xfrm>
            <a:off x="4649003" y="2610233"/>
            <a:ext cx="673768" cy="31456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49516" y="3813738"/>
            <a:ext cx="2079057" cy="369332"/>
          </a:xfrm>
          <a:prstGeom prst="rect">
            <a:avLst/>
          </a:prstGeom>
          <a:noFill/>
        </p:spPr>
        <p:txBody>
          <a:bodyPr wrap="square" rtlCol="0">
            <a:spAutoFit/>
          </a:bodyPr>
          <a:lstStyle/>
          <a:p>
            <a:r>
              <a:rPr lang="en-US" dirty="0" smtClean="0"/>
              <a:t>Retting </a:t>
            </a:r>
            <a:r>
              <a:rPr lang="en-US" dirty="0" err="1" smtClean="0"/>
              <a:t>pr</a:t>
            </a:r>
            <a:r>
              <a:rPr lang="en-US" dirty="0" smtClean="0"/>
              <a:t> </a:t>
            </a:r>
            <a:r>
              <a:rPr lang="en-US" dirty="0" err="1" smtClean="0"/>
              <a:t>oppgave</a:t>
            </a:r>
            <a:endParaRPr lang="en-US" dirty="0"/>
          </a:p>
        </p:txBody>
      </p:sp>
    </p:spTree>
    <p:extLst>
      <p:ext uri="{BB962C8B-B14F-4D97-AF65-F5344CB8AC3E}">
        <p14:creationId xmlns:p14="http://schemas.microsoft.com/office/powerpoint/2010/main" val="510169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6" y="2771441"/>
            <a:ext cx="10515600" cy="1325563"/>
          </a:xfrm>
        </p:spPr>
        <p:txBody>
          <a:bodyPr/>
          <a:lstStyle/>
          <a:p>
            <a:pPr algn="ctr"/>
            <a:r>
              <a:rPr lang="en-US" b="1" dirty="0" err="1" smtClean="0"/>
              <a:t>Finnes</a:t>
            </a:r>
            <a:r>
              <a:rPr lang="en-US" b="1" dirty="0" smtClean="0"/>
              <a:t> </a:t>
            </a:r>
            <a:r>
              <a:rPr lang="en-US" b="1" dirty="0" err="1" smtClean="0"/>
              <a:t>det</a:t>
            </a:r>
            <a:r>
              <a:rPr lang="en-US" b="1" dirty="0" smtClean="0"/>
              <a:t> </a:t>
            </a:r>
            <a:r>
              <a:rPr lang="en-US" b="1" dirty="0" err="1" smtClean="0"/>
              <a:t>en</a:t>
            </a:r>
            <a:r>
              <a:rPr lang="en-US" b="1" dirty="0" smtClean="0"/>
              <a:t> </a:t>
            </a:r>
            <a:r>
              <a:rPr lang="en-US" b="1" dirty="0" err="1" smtClean="0"/>
              <a:t>tredje</a:t>
            </a:r>
            <a:r>
              <a:rPr lang="en-US" b="1" dirty="0" smtClean="0"/>
              <a:t> </a:t>
            </a:r>
            <a:r>
              <a:rPr lang="en-US" b="1" dirty="0" err="1" smtClean="0"/>
              <a:t>dimensjon</a:t>
            </a:r>
            <a:r>
              <a:rPr lang="en-US" b="1" dirty="0" smtClean="0"/>
              <a:t>?</a:t>
            </a:r>
            <a:endParaRPr lang="en-US" b="1" dirty="0"/>
          </a:p>
        </p:txBody>
      </p:sp>
    </p:spTree>
    <p:extLst>
      <p:ext uri="{BB962C8B-B14F-4D97-AF65-F5344CB8AC3E}">
        <p14:creationId xmlns:p14="http://schemas.microsoft.com/office/powerpoint/2010/main" val="763638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830" y="2290178"/>
            <a:ext cx="10515600" cy="1325563"/>
          </a:xfrm>
        </p:spPr>
        <p:txBody>
          <a:bodyPr/>
          <a:lstStyle/>
          <a:p>
            <a:pPr algn="ctr"/>
            <a:r>
              <a:rPr lang="en-US" b="1" dirty="0" smtClean="0"/>
              <a:t>Min </a:t>
            </a:r>
            <a:r>
              <a:rPr lang="en-US" b="1" u="sng" dirty="0" err="1" smtClean="0"/>
              <a:t>følelse</a:t>
            </a:r>
            <a:r>
              <a:rPr lang="en-US" b="1" dirty="0" smtClean="0"/>
              <a:t> </a:t>
            </a:r>
            <a:r>
              <a:rPr lang="en-US" b="1" dirty="0" err="1" smtClean="0"/>
              <a:t>av</a:t>
            </a:r>
            <a:r>
              <a:rPr lang="en-US" b="1" dirty="0" smtClean="0"/>
              <a:t> </a:t>
            </a:r>
            <a:r>
              <a:rPr lang="en-US" b="1" dirty="0" err="1" smtClean="0"/>
              <a:t>besvarelsen</a:t>
            </a:r>
            <a:r>
              <a:rPr lang="en-US" b="1" dirty="0" smtClean="0"/>
              <a:t>…..</a:t>
            </a:r>
            <a:endParaRPr lang="en-US" b="1" dirty="0"/>
          </a:p>
        </p:txBody>
      </p:sp>
    </p:spTree>
    <p:extLst>
      <p:ext uri="{BB962C8B-B14F-4D97-AF65-F5344CB8AC3E}">
        <p14:creationId xmlns:p14="http://schemas.microsoft.com/office/powerpoint/2010/main" val="1807630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8" y="2723314"/>
            <a:ext cx="10515600" cy="1325563"/>
          </a:xfrm>
        </p:spPr>
        <p:txBody>
          <a:bodyPr/>
          <a:lstStyle/>
          <a:p>
            <a:pPr algn="ctr"/>
            <a:r>
              <a:rPr lang="en-US" b="1" dirty="0" err="1" smtClean="0"/>
              <a:t>Hvordan</a:t>
            </a:r>
            <a:r>
              <a:rPr lang="en-US" b="1" dirty="0" smtClean="0"/>
              <a:t> </a:t>
            </a:r>
            <a:r>
              <a:rPr lang="en-US" b="1" dirty="0" err="1" smtClean="0"/>
              <a:t>ivareta</a:t>
            </a:r>
            <a:r>
              <a:rPr lang="en-US" b="1" dirty="0" smtClean="0"/>
              <a:t> den </a:t>
            </a:r>
            <a:r>
              <a:rPr lang="en-US" b="1" dirty="0" err="1" smtClean="0"/>
              <a:t>faglige</a:t>
            </a:r>
            <a:r>
              <a:rPr lang="en-US" b="1" dirty="0" smtClean="0"/>
              <a:t> </a:t>
            </a:r>
            <a:r>
              <a:rPr lang="en-US" b="1" dirty="0" err="1" smtClean="0"/>
              <a:t>tilbakemeldingen</a:t>
            </a:r>
            <a:r>
              <a:rPr lang="en-US" b="1" dirty="0" smtClean="0"/>
              <a:t>?</a:t>
            </a:r>
            <a:endParaRPr lang="en-US" b="1" dirty="0"/>
          </a:p>
        </p:txBody>
      </p:sp>
    </p:spTree>
    <p:extLst>
      <p:ext uri="{BB962C8B-B14F-4D97-AF65-F5344CB8AC3E}">
        <p14:creationId xmlns:p14="http://schemas.microsoft.com/office/powerpoint/2010/main" val="10538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576" y="2578935"/>
            <a:ext cx="10515600" cy="1325563"/>
          </a:xfrm>
        </p:spPr>
        <p:txBody>
          <a:bodyPr/>
          <a:lstStyle/>
          <a:p>
            <a:pPr algn="ctr"/>
            <a:r>
              <a:rPr lang="en-US" i="1" dirty="0" smtClean="0"/>
              <a:t>1) </a:t>
            </a:r>
            <a:r>
              <a:rPr lang="en-US" i="1" dirty="0" err="1" smtClean="0"/>
              <a:t>Avsluttende</a:t>
            </a:r>
            <a:r>
              <a:rPr lang="en-US" i="1" dirty="0" smtClean="0"/>
              <a:t> </a:t>
            </a:r>
            <a:r>
              <a:rPr lang="en-US" i="1" dirty="0" err="1" smtClean="0"/>
              <a:t>karakter</a:t>
            </a:r>
            <a:r>
              <a:rPr lang="en-US" i="1" dirty="0" smtClean="0"/>
              <a:t>   (A-F)</a:t>
            </a:r>
            <a:endParaRPr lang="en-US" i="1" dirty="0"/>
          </a:p>
        </p:txBody>
      </p:sp>
    </p:spTree>
    <p:extLst>
      <p:ext uri="{BB962C8B-B14F-4D97-AF65-F5344CB8AC3E}">
        <p14:creationId xmlns:p14="http://schemas.microsoft.com/office/powerpoint/2010/main" val="1646104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2170"/>
            <a:ext cx="10515600" cy="1325563"/>
          </a:xfrm>
        </p:spPr>
        <p:txBody>
          <a:bodyPr/>
          <a:lstStyle/>
          <a:p>
            <a:pPr algn="ctr"/>
            <a:r>
              <a:rPr lang="en-US" i="1" dirty="0" smtClean="0"/>
              <a:t>2) </a:t>
            </a:r>
            <a:r>
              <a:rPr lang="en-US" i="1" dirty="0" err="1" smtClean="0"/>
              <a:t>Poengfordelingen</a:t>
            </a:r>
            <a:r>
              <a:rPr lang="en-US" i="1" dirty="0" smtClean="0"/>
              <a:t> </a:t>
            </a:r>
            <a:r>
              <a:rPr lang="en-US" i="1" dirty="0" err="1" smtClean="0"/>
              <a:t>pr</a:t>
            </a:r>
            <a:r>
              <a:rPr lang="en-US" i="1" dirty="0" smtClean="0"/>
              <a:t> </a:t>
            </a:r>
            <a:r>
              <a:rPr lang="en-US" i="1" dirty="0" err="1" smtClean="0"/>
              <a:t>deloppgave</a:t>
            </a:r>
            <a:endParaRPr lang="en-US" i="1" dirty="0"/>
          </a:p>
        </p:txBody>
      </p:sp>
      <p:pic>
        <p:nvPicPr>
          <p:cNvPr id="4" name="Content Placeholder 3"/>
          <p:cNvPicPr>
            <a:picLocks noChangeAspect="1"/>
          </p:cNvPicPr>
          <p:nvPr/>
        </p:nvPicPr>
        <p:blipFill>
          <a:blip r:embed="rId2"/>
          <a:stretch>
            <a:fillRect/>
          </a:stretch>
        </p:blipFill>
        <p:spPr>
          <a:xfrm>
            <a:off x="1925654" y="3716079"/>
            <a:ext cx="8648700" cy="1282700"/>
          </a:xfrm>
          <a:prstGeom prst="rect">
            <a:avLst/>
          </a:prstGeom>
        </p:spPr>
      </p:pic>
    </p:spTree>
    <p:extLst>
      <p:ext uri="{BB962C8B-B14F-4D97-AF65-F5344CB8AC3E}">
        <p14:creationId xmlns:p14="http://schemas.microsoft.com/office/powerpoint/2010/main" val="79891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9" y="596131"/>
            <a:ext cx="10515600" cy="1325563"/>
          </a:xfrm>
        </p:spPr>
        <p:txBody>
          <a:bodyPr>
            <a:normAutofit/>
          </a:bodyPr>
          <a:lstStyle/>
          <a:p>
            <a:r>
              <a:rPr lang="en-US" i="1" dirty="0" smtClean="0"/>
              <a:t>3) </a:t>
            </a:r>
            <a:r>
              <a:rPr lang="en-US" sz="3200" i="1" dirty="0" err="1" smtClean="0"/>
              <a:t>Oversikt</a:t>
            </a:r>
            <a:r>
              <a:rPr lang="en-US" sz="3200" i="1" dirty="0" smtClean="0"/>
              <a:t> </a:t>
            </a:r>
            <a:r>
              <a:rPr lang="en-US" sz="3200" i="1" dirty="0" err="1" smtClean="0"/>
              <a:t>på</a:t>
            </a:r>
            <a:r>
              <a:rPr lang="en-US" sz="3200" i="1" dirty="0" smtClean="0"/>
              <a:t> </a:t>
            </a:r>
            <a:r>
              <a:rPr lang="en-US" sz="3200" i="1" dirty="0" err="1" smtClean="0"/>
              <a:t>hvordan</a:t>
            </a:r>
            <a:r>
              <a:rPr lang="en-US" sz="3200" i="1" dirty="0" smtClean="0"/>
              <a:t> man </a:t>
            </a:r>
            <a:r>
              <a:rPr lang="en-US" sz="3200" i="1" dirty="0" err="1" smtClean="0"/>
              <a:t>har</a:t>
            </a:r>
            <a:r>
              <a:rPr lang="en-US" sz="3200" i="1" dirty="0" smtClean="0"/>
              <a:t> </a:t>
            </a:r>
            <a:r>
              <a:rPr lang="en-US" sz="3200" i="1" dirty="0" err="1" smtClean="0"/>
              <a:t>besvart</a:t>
            </a:r>
            <a:r>
              <a:rPr lang="en-US" sz="3200" i="1" dirty="0" smtClean="0"/>
              <a:t> </a:t>
            </a:r>
            <a:r>
              <a:rPr lang="en-US" sz="3200" i="1" dirty="0" err="1" smtClean="0"/>
              <a:t>i</a:t>
            </a:r>
            <a:r>
              <a:rPr lang="en-US" sz="3200" i="1" dirty="0" smtClean="0"/>
              <a:t> </a:t>
            </a:r>
            <a:r>
              <a:rPr lang="en-US" sz="3200" i="1" dirty="0" err="1" smtClean="0"/>
              <a:t>forhold</a:t>
            </a:r>
            <a:r>
              <a:rPr lang="en-US" sz="3200" i="1" dirty="0" smtClean="0"/>
              <a:t> </a:t>
            </a:r>
            <a:r>
              <a:rPr lang="en-US" sz="3200" i="1" dirty="0" err="1" smtClean="0"/>
              <a:t>til</a:t>
            </a:r>
            <a:r>
              <a:rPr lang="en-US" sz="3200" i="1" dirty="0" smtClean="0"/>
              <a:t> de </a:t>
            </a:r>
            <a:r>
              <a:rPr lang="en-US" sz="3200" i="1" dirty="0" err="1" smtClean="0"/>
              <a:t>andre</a:t>
            </a:r>
            <a:endParaRPr lang="en-US" sz="3200" i="1" dirty="0"/>
          </a:p>
        </p:txBody>
      </p:sp>
      <p:graphicFrame>
        <p:nvGraphicFramePr>
          <p:cNvPr id="5" name="Table 4"/>
          <p:cNvGraphicFramePr>
            <a:graphicFrameLocks noGrp="1"/>
          </p:cNvGraphicFramePr>
          <p:nvPr>
            <p:extLst>
              <p:ext uri="{D42A27DB-BD31-4B8C-83A1-F6EECF244321}">
                <p14:modId xmlns:p14="http://schemas.microsoft.com/office/powerpoint/2010/main" val="1502054399"/>
              </p:ext>
            </p:extLst>
          </p:nvPr>
        </p:nvGraphicFramePr>
        <p:xfrm>
          <a:off x="780449" y="2379439"/>
          <a:ext cx="6153287" cy="2462368"/>
        </p:xfrm>
        <a:graphic>
          <a:graphicData uri="http://schemas.openxmlformats.org/drawingml/2006/table">
            <a:tbl>
              <a:tblPr firstRow="1" firstCol="1" bandRow="1"/>
              <a:tblGrid>
                <a:gridCol w="357780"/>
                <a:gridCol w="357122"/>
                <a:gridCol w="357780"/>
                <a:gridCol w="380799"/>
                <a:gridCol w="380799"/>
                <a:gridCol w="357780"/>
                <a:gridCol w="380799"/>
                <a:gridCol w="358437"/>
                <a:gridCol w="357780"/>
                <a:gridCol w="358437"/>
                <a:gridCol w="357780"/>
                <a:gridCol w="357780"/>
                <a:gridCol w="357780"/>
                <a:gridCol w="358437"/>
                <a:gridCol w="357780"/>
                <a:gridCol w="357780"/>
                <a:gridCol w="358437"/>
              </a:tblGrid>
              <a:tr h="378825">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19</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127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69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6</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23</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19</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dirty="0">
                          <a:effectLst/>
                          <a:latin typeface="Calibri" charset="0"/>
                          <a:ea typeface="Calibri" charset="0"/>
                          <a:cs typeface="Calibri" charset="0"/>
                        </a:rPr>
                        <a:t>6</a:t>
                      </a:r>
                      <a:endParaRPr lang="en-US" sz="1100" dirty="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6</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17</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6</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dirty="0">
                          <a:effectLst/>
                          <a:latin typeface="Calibri" charset="0"/>
                          <a:ea typeface="Calibri" charset="0"/>
                          <a:cs typeface="Calibri" charset="0"/>
                        </a:rPr>
                        <a:t>21</a:t>
                      </a:r>
                      <a:endParaRPr lang="en-US" sz="1100" dirty="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6</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6</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18</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12700" cap="flat" cmpd="sng" algn="ctr">
                      <a:solidFill>
                        <a:srgbClr val="BFBFBF"/>
                      </a:solidFill>
                      <a:prstDash val="dot"/>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0</a:t>
                      </a:r>
                      <a:endParaRPr lang="en-US" sz="1100">
                        <a:effectLst/>
                        <a:latin typeface="Calibri" charset="0"/>
                        <a:ea typeface="Calibri" charset="0"/>
                        <a:cs typeface="Calibri" charset="0"/>
                      </a:endParaRPr>
                    </a:p>
                  </a:txBody>
                  <a:tcPr marL="71030" marR="71030" marT="0" marB="0" anchor="b">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12</a:t>
                      </a:r>
                      <a:endParaRPr lang="en-US" sz="1100">
                        <a:effectLst/>
                        <a:latin typeface="Calibri" charset="0"/>
                        <a:ea typeface="Calibri" charset="0"/>
                        <a:cs typeface="Calibri" charset="0"/>
                      </a:endParaRPr>
                    </a:p>
                  </a:txBody>
                  <a:tcPr marL="71030" marR="71030" marT="0" marB="0" anchor="b">
                    <a:lnL w="28575" cap="flat" cmpd="sng" algn="ctr">
                      <a:solidFill>
                        <a:srgbClr val="000000"/>
                      </a:solidFill>
                      <a:prstDash val="solid"/>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23</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39</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7</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11</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34</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52</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nb-NO" sz="1200">
                          <a:effectLst/>
                          <a:latin typeface="Calibri" charset="0"/>
                          <a:ea typeface="Calibri" charset="0"/>
                          <a:cs typeface="Calibri" charset="0"/>
                        </a:rPr>
                        <a:t>35</a:t>
                      </a:r>
                      <a:endParaRPr lang="en-US" sz="1100">
                        <a:effectLst/>
                        <a:latin typeface="Calibri" charset="0"/>
                        <a:ea typeface="Calibri" charset="0"/>
                        <a:cs typeface="Calibri" charset="0"/>
                      </a:endParaRPr>
                    </a:p>
                  </a:txBody>
                  <a:tcPr marL="71030" marR="71030" marT="0" marB="0" anchor="b">
                    <a:lnL w="12700" cap="flat" cmpd="sng" algn="ctr">
                      <a:solidFill>
                        <a:srgbClr val="BFBFBF"/>
                      </a:solidFill>
                      <a:prstDash val="dot"/>
                      <a:round/>
                      <a:headEnd type="none" w="med" len="med"/>
                      <a:tailEnd type="none" w="med" len="med"/>
                    </a:lnL>
                    <a:lnR w="12700" cap="flat" cmpd="sng" algn="ctr">
                      <a:solidFill>
                        <a:srgbClr val="BFBFBF"/>
                      </a:solidFill>
                      <a:prstDash val="dot"/>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89413">
                <a:tc>
                  <a:txBody>
                    <a:bodyPr/>
                    <a:lstStyle/>
                    <a:p>
                      <a:pPr algn="just">
                        <a:spcAft>
                          <a:spcPts val="0"/>
                        </a:spcAft>
                      </a:pPr>
                      <a:r>
                        <a:rPr lang="nb-NO" sz="1200">
                          <a:effectLst/>
                          <a:latin typeface="Calibri" charset="0"/>
                          <a:ea typeface="Calibri" charset="0"/>
                          <a:cs typeface="Calibri" charset="0"/>
                        </a:rPr>
                        <a:t> </a:t>
                      </a:r>
                      <a:endParaRPr lang="en-US" sz="1100">
                        <a:effectLst/>
                        <a:latin typeface="Calibri" charset="0"/>
                        <a:ea typeface="Calibri" charset="0"/>
                        <a:cs typeface="Calibri" charset="0"/>
                      </a:endParaRPr>
                    </a:p>
                  </a:txBody>
                  <a:tcPr marL="71030" marR="71030" marT="0" marB="0" anchor="b">
                    <a:lnL>
                      <a:noFill/>
                    </a:lnL>
                    <a:lnR>
                      <a:noFill/>
                    </a:lnR>
                    <a:lnT>
                      <a:noFill/>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1a</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1b</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1c</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1d</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1e</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2a</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2b</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2c</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2d</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2e</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3</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4a</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4b</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4c</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a:effectLst/>
                          <a:latin typeface="Calibri" charset="0"/>
                          <a:ea typeface="Calibri" charset="0"/>
                          <a:cs typeface="Calibri" charset="0"/>
                        </a:rPr>
                        <a:t>5a</a:t>
                      </a:r>
                      <a:endParaRPr lang="en-US" sz="110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nb-NO" sz="1200" dirty="0">
                          <a:effectLst/>
                          <a:latin typeface="Calibri" charset="0"/>
                          <a:ea typeface="Calibri" charset="0"/>
                          <a:cs typeface="Calibri" charset="0"/>
                        </a:rPr>
                        <a:t>5b</a:t>
                      </a:r>
                      <a:endParaRPr lang="en-US" sz="1100" dirty="0">
                        <a:effectLst/>
                        <a:latin typeface="Calibri" charset="0"/>
                        <a:ea typeface="Calibri" charset="0"/>
                        <a:cs typeface="Calibri" charset="0"/>
                      </a:endParaRPr>
                    </a:p>
                  </a:txBody>
                  <a:tcPr marL="71030" marR="7103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6831008"/>
              </p:ext>
            </p:extLst>
          </p:nvPr>
        </p:nvGraphicFramePr>
        <p:xfrm>
          <a:off x="426162" y="5455727"/>
          <a:ext cx="11387248" cy="479456"/>
        </p:xfrm>
        <a:graphic>
          <a:graphicData uri="http://schemas.openxmlformats.org/drawingml/2006/table">
            <a:tbl>
              <a:tblPr firstRow="1" firstCol="1" bandRow="1">
                <a:tableStyleId>{5C22544A-7EE6-4342-B048-85BDC9FD1C3A}</a:tableStyleId>
              </a:tblPr>
              <a:tblGrid>
                <a:gridCol w="712676"/>
                <a:gridCol w="712676"/>
                <a:gridCol w="711564"/>
                <a:gridCol w="711564"/>
                <a:gridCol w="711564"/>
                <a:gridCol w="711564"/>
                <a:gridCol w="711564"/>
                <a:gridCol w="711564"/>
                <a:gridCol w="711564"/>
                <a:gridCol w="711564"/>
                <a:gridCol w="711564"/>
                <a:gridCol w="711564"/>
                <a:gridCol w="711564"/>
                <a:gridCol w="711564"/>
                <a:gridCol w="711564"/>
                <a:gridCol w="711564"/>
              </a:tblGrid>
              <a:tr h="239728">
                <a:tc>
                  <a:txBody>
                    <a:bodyPr/>
                    <a:lstStyle/>
                    <a:p>
                      <a:pPr algn="just">
                        <a:spcAft>
                          <a:spcPts val="0"/>
                        </a:spcAft>
                      </a:pPr>
                      <a:r>
                        <a:rPr lang="nb-NO" sz="1500">
                          <a:effectLst/>
                        </a:rPr>
                        <a:t>1a</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1b</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1c</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1d</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1e</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2a</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2b</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2c</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2d</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2e</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3</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4a</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4b</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4c</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5a</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5b</a:t>
                      </a:r>
                      <a:endParaRPr lang="en-US" sz="1500">
                        <a:effectLst/>
                        <a:latin typeface="Calibri" charset="0"/>
                        <a:ea typeface="Calibri" charset="0"/>
                        <a:cs typeface="Calibri" charset="0"/>
                      </a:endParaRPr>
                    </a:p>
                  </a:txBody>
                  <a:tcPr marL="89898" marR="89898" marT="0" marB="0" anchor="b"/>
                </a:tc>
              </a:tr>
              <a:tr h="239728">
                <a:tc>
                  <a:txBody>
                    <a:bodyPr/>
                    <a:lstStyle/>
                    <a:p>
                      <a:pPr algn="just">
                        <a:spcAft>
                          <a:spcPts val="0"/>
                        </a:spcAft>
                      </a:pPr>
                      <a:r>
                        <a:rPr lang="nb-NO" sz="1500" dirty="0" smtClean="0">
                          <a:effectLst/>
                        </a:rPr>
                        <a:t>5,95 </a:t>
                      </a:r>
                      <a:endParaRPr lang="en-US" sz="1500" dirty="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dirty="0">
                          <a:effectLst/>
                        </a:rPr>
                        <a:t>7,31 </a:t>
                      </a:r>
                      <a:endParaRPr lang="en-US" sz="1500" dirty="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8,71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8,99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2,24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9,65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4,99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8,13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7,19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2,77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5,55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7,42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4,91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3,31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a:effectLst/>
                        </a:rPr>
                        <a:t>3,65 </a:t>
                      </a:r>
                      <a:endParaRPr lang="en-US" sz="1500">
                        <a:effectLst/>
                        <a:latin typeface="Calibri" charset="0"/>
                        <a:ea typeface="Calibri" charset="0"/>
                        <a:cs typeface="Calibri" charset="0"/>
                      </a:endParaRPr>
                    </a:p>
                  </a:txBody>
                  <a:tcPr marL="89898" marR="89898" marT="0" marB="0" anchor="b"/>
                </a:tc>
                <a:tc>
                  <a:txBody>
                    <a:bodyPr/>
                    <a:lstStyle/>
                    <a:p>
                      <a:pPr algn="just">
                        <a:spcAft>
                          <a:spcPts val="0"/>
                        </a:spcAft>
                      </a:pPr>
                      <a:r>
                        <a:rPr lang="nb-NO" sz="1500" dirty="0">
                          <a:effectLst/>
                        </a:rPr>
                        <a:t>3,77 </a:t>
                      </a:r>
                      <a:endParaRPr lang="en-US" sz="1500" dirty="0">
                        <a:effectLst/>
                        <a:latin typeface="Calibri" charset="0"/>
                        <a:ea typeface="Calibri" charset="0"/>
                        <a:cs typeface="Calibri" charset="0"/>
                      </a:endParaRPr>
                    </a:p>
                  </a:txBody>
                  <a:tcPr marL="89898" marR="89898" marT="0" marB="0" anchor="b"/>
                </a:tc>
              </a:tr>
            </a:tbl>
          </a:graphicData>
        </a:graphic>
      </p:graphicFrame>
      <p:sp>
        <p:nvSpPr>
          <p:cNvPr id="7" name="Rectangle 1"/>
          <p:cNvSpPr>
            <a:spLocks noChangeArrowheads="1"/>
          </p:cNvSpPr>
          <p:nvPr/>
        </p:nvSpPr>
        <p:spPr bwMode="auto">
          <a:xfrm>
            <a:off x="1314382" y="5459997"/>
            <a:ext cx="162847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33078219"/>
              </p:ext>
            </p:extLst>
          </p:nvPr>
        </p:nvGraphicFramePr>
        <p:xfrm>
          <a:off x="7666789" y="2687446"/>
          <a:ext cx="3696632" cy="1932679"/>
        </p:xfrm>
        <a:graphic>
          <a:graphicData uri="http://schemas.openxmlformats.org/drawingml/2006/table">
            <a:tbl>
              <a:tblPr firstRow="1" firstCol="1" bandRow="1">
                <a:tableStyleId>{5C22544A-7EE6-4342-B048-85BDC9FD1C3A}</a:tableStyleId>
              </a:tblPr>
              <a:tblGrid>
                <a:gridCol w="537936"/>
                <a:gridCol w="1091186"/>
                <a:gridCol w="950480"/>
                <a:gridCol w="1117030"/>
              </a:tblGrid>
              <a:tr h="276097">
                <a:tc>
                  <a:txBody>
                    <a:bodyPr/>
                    <a:lstStyle/>
                    <a:p>
                      <a:pPr algn="just">
                        <a:spcAft>
                          <a:spcPts val="0"/>
                        </a:spcAft>
                      </a:pPr>
                      <a:r>
                        <a:rPr lang="nb-NO" sz="1800">
                          <a:effectLst/>
                        </a:rPr>
                        <a:t> </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Poeng</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Antall</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fordeling</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A</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74 – 100</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18</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13%</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B</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64 – 73</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28</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21%</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C</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53 – 63</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39</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29%</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D</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46 – 52</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18</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13%</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E</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40 – 45</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13</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10%</a:t>
                      </a:r>
                      <a:endParaRPr lang="en-US" sz="1700">
                        <a:effectLst/>
                        <a:latin typeface="Calibri" charset="0"/>
                        <a:ea typeface="Calibri" charset="0"/>
                        <a:cs typeface="Calibri" charset="0"/>
                      </a:endParaRPr>
                    </a:p>
                  </a:txBody>
                  <a:tcPr marL="103536" marR="103536" marT="0" marB="0"/>
                </a:tc>
              </a:tr>
              <a:tr h="276097">
                <a:tc>
                  <a:txBody>
                    <a:bodyPr/>
                    <a:lstStyle/>
                    <a:p>
                      <a:pPr algn="just">
                        <a:spcAft>
                          <a:spcPts val="0"/>
                        </a:spcAft>
                      </a:pPr>
                      <a:r>
                        <a:rPr lang="nb-NO" sz="1800">
                          <a:effectLst/>
                        </a:rPr>
                        <a:t>F</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00 – 39</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a:effectLst/>
                        </a:rPr>
                        <a:t>18</a:t>
                      </a:r>
                      <a:endParaRPr lang="en-US" sz="1700">
                        <a:effectLst/>
                        <a:latin typeface="Calibri" charset="0"/>
                        <a:ea typeface="Calibri" charset="0"/>
                        <a:cs typeface="Calibri" charset="0"/>
                      </a:endParaRPr>
                    </a:p>
                  </a:txBody>
                  <a:tcPr marL="103536" marR="103536" marT="0" marB="0"/>
                </a:tc>
                <a:tc>
                  <a:txBody>
                    <a:bodyPr/>
                    <a:lstStyle/>
                    <a:p>
                      <a:pPr algn="just">
                        <a:spcAft>
                          <a:spcPts val="0"/>
                        </a:spcAft>
                      </a:pPr>
                      <a:r>
                        <a:rPr lang="nb-NO" sz="1800" dirty="0">
                          <a:effectLst/>
                        </a:rPr>
                        <a:t>13%</a:t>
                      </a:r>
                      <a:endParaRPr lang="en-US" sz="1700" dirty="0">
                        <a:effectLst/>
                        <a:latin typeface="Calibri" charset="0"/>
                        <a:ea typeface="Calibri" charset="0"/>
                        <a:cs typeface="Calibri" charset="0"/>
                      </a:endParaRPr>
                    </a:p>
                  </a:txBody>
                  <a:tcPr marL="103536" marR="103536" marT="0" marB="0"/>
                </a:tc>
              </a:tr>
            </a:tbl>
          </a:graphicData>
        </a:graphic>
      </p:graphicFrame>
    </p:spTree>
    <p:extLst>
      <p:ext uri="{BB962C8B-B14F-4D97-AF65-F5344CB8AC3E}">
        <p14:creationId xmlns:p14="http://schemas.microsoft.com/office/powerpoint/2010/main" val="1912758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781</Words>
  <Application>Microsoft Macintosh PowerPoint</Application>
  <PresentationFormat>Widescreen</PresentationFormat>
  <Paragraphs>317</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Arial</vt:lpstr>
      <vt:lpstr>Office Theme</vt:lpstr>
      <vt:lpstr>Individuell Automagisk Tilbakemelding (av skriftlig eksamen)</vt:lpstr>
      <vt:lpstr>Hvem, hva og hvorfor?</vt:lpstr>
      <vt:lpstr>“Vanlig” retting/sensurering</vt:lpstr>
      <vt:lpstr>Finnes det en tredje dimensjon?</vt:lpstr>
      <vt:lpstr>Min følelse av besvarelsen…..</vt:lpstr>
      <vt:lpstr>Hvordan ivareta den faglige tilbakemeldingen?</vt:lpstr>
      <vt:lpstr>1) Avsluttende karakter   (A-F)</vt:lpstr>
      <vt:lpstr>2) Poengfordelingen pr deloppgave</vt:lpstr>
      <vt:lpstr>3) Oversikt på hvordan man har besvart i forhold til de andre</vt:lpstr>
      <vt:lpstr>Tilbakemelding  (og helst individuell)</vt:lpstr>
      <vt:lpstr>Feedback Feedforward</vt:lpstr>
      <vt:lpstr>Hvordan gi individuell tilbakemelding uten å bruke hele juleferien, påskeferien og sommerferien?</vt:lpstr>
      <vt:lpstr>Her kommer magien ….</vt:lpstr>
      <vt:lpstr>Kriterievalg</vt:lpstr>
      <vt:lpstr>PowerPoint Presentation</vt:lpstr>
      <vt:lpstr>PowerPoint Presentation</vt:lpstr>
      <vt:lpstr>Omsette til tekst</vt:lpstr>
      <vt:lpstr>Forklaring til tankene:</vt:lpstr>
      <vt:lpstr>Automagien blir da …..</vt:lpstr>
      <vt:lpstr>PowerPoint Presentation</vt:lpstr>
      <vt:lpstr>Bli med meg å utvikle neste versjon….   Uansett fag, institutt, fakultet….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Individuell Automagisk Tilbakemelding (av skriftlig eksamen)</dc:title>
  <dc:creator>Omid Mirmotahari</dc:creator>
  <cp:lastModifiedBy>Omid Mirmotahari</cp:lastModifiedBy>
  <cp:revision>12</cp:revision>
  <dcterms:created xsi:type="dcterms:W3CDTF">2016-10-25T13:36:07Z</dcterms:created>
  <dcterms:modified xsi:type="dcterms:W3CDTF">2016-10-25T20:14:25Z</dcterms:modified>
</cp:coreProperties>
</file>