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6" autoAdjust="0"/>
  </p:normalViewPr>
  <p:slideViewPr>
    <p:cSldViewPr>
      <p:cViewPr>
        <p:scale>
          <a:sx n="90" d="100"/>
          <a:sy n="90" d="100"/>
        </p:scale>
        <p:origin x="-22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8580E-F286-4FE4-A6C4-59E91BDAA82A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6B5EE-3407-431C-8C69-04A82DCDC1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40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37C58-83F0-41FE-B557-10CD6083897C}" type="datetimeFigureOut">
              <a:rPr lang="nb-NO" smtClean="0"/>
              <a:t>15.03.2016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82255-3348-424B-992C-5A69D2FDBF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02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F040-A138-4A0D-8C5B-ABA014DD3805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82255-3348-424B-992C-5A69D2FDBF7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067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82255-3348-424B-992C-5A69D2FDBF7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25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Vi skal utarbeide, forankre og vedta en overordnet visjon for utdanningsvirksomheten ved UiO</a:t>
            </a:r>
          </a:p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Vi skal sette </a:t>
            </a:r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</a:rPr>
              <a:t>førsteårs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-studenten i sentrum</a:t>
            </a:r>
          </a:p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Vi skal få en bedre koordinering av støtteressursene for utdanningsvirksomheten og utvikle en delingskultur</a:t>
            </a:r>
          </a:p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Vi skal pusse opp Sophus Bugges hus og også gjennomføre andre oppgraderinger av de fysiske læringsmiljøene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82255-3348-424B-992C-5A69D2FDBF7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014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6864" cy="432048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7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8247-509B-415E-BF28-957E40501597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3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8680"/>
            <a:ext cx="2057400" cy="55774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8680"/>
            <a:ext cx="6019800" cy="55774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E9D-B1D9-4B4F-B666-245382A7635B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8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9540-15E8-4EC1-BD80-E291F4325AF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92FC-C7E7-43C8-9EA7-CFE174650ADD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8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8B64-D3F5-4E84-B3D2-01240A6EB73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BFFA-61DF-42E1-B998-7B3F24F0A959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DD6C-30FA-42E8-8B33-8424D8DD9040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9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3388-4B19-4344-9087-0B25AC5B1F50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1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5A45-529E-4F8E-AB42-FAF9F6BC2E99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3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5727-751B-4100-ACFF-F8B1475FD5B8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5011"/>
            <a:ext cx="8229600" cy="1039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34CA5F-64BC-4BFF-AA9B-2B4079AB49A8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UiO_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78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7127"/>
            <a:ext cx="7772400" cy="821953"/>
          </a:xfrm>
        </p:spPr>
        <p:txBody>
          <a:bodyPr>
            <a:normAutofit/>
          </a:bodyPr>
          <a:lstStyle/>
          <a:p>
            <a:r>
              <a:rPr lang="nb-NO" sz="3200" dirty="0" smtClean="0"/>
              <a:t>Utdanningskomiteen</a:t>
            </a:r>
            <a:endParaRPr lang="nb-N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15. mars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4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Styringsgruppe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06531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nb-NO" sz="2300" dirty="0"/>
              <a:t>Benedicte </a:t>
            </a:r>
            <a:r>
              <a:rPr lang="nb-NO" sz="2300" dirty="0" smtClean="0"/>
              <a:t>Rustad</a:t>
            </a:r>
            <a:endParaRPr lang="nb-NO" sz="2300" dirty="0"/>
          </a:p>
          <a:p>
            <a:pPr lvl="1"/>
            <a:r>
              <a:rPr lang="nb-NO" sz="1900" dirty="0" smtClean="0"/>
              <a:t>styringsgruppeleder</a:t>
            </a:r>
            <a:r>
              <a:rPr lang="nb-NO" sz="1900" dirty="0"/>
              <a:t>, fakultetsdirektør Det juridiske </a:t>
            </a:r>
            <a:r>
              <a:rPr lang="nb-NO" sz="1900" dirty="0" smtClean="0"/>
              <a:t>fakultet</a:t>
            </a:r>
            <a:endParaRPr lang="nb-NO" sz="1900" dirty="0"/>
          </a:p>
          <a:p>
            <a:pPr lvl="0"/>
            <a:r>
              <a:rPr lang="nb-NO" sz="2300" dirty="0"/>
              <a:t>Solveig </a:t>
            </a:r>
            <a:r>
              <a:rPr lang="nb-NO" sz="2300" dirty="0" smtClean="0"/>
              <a:t>Kristensen</a:t>
            </a:r>
            <a:endParaRPr lang="nb-NO" sz="2300" dirty="0"/>
          </a:p>
          <a:p>
            <a:pPr lvl="1"/>
            <a:r>
              <a:rPr lang="nb-NO" sz="1900" dirty="0" smtClean="0"/>
              <a:t>studiedekan </a:t>
            </a:r>
            <a:r>
              <a:rPr lang="nb-NO" sz="1900" dirty="0"/>
              <a:t>Det matematisk-naturvitenskapelige </a:t>
            </a:r>
            <a:r>
              <a:rPr lang="nb-NO" sz="1900" dirty="0" smtClean="0"/>
              <a:t>fakultet</a:t>
            </a:r>
            <a:endParaRPr lang="nb-NO" sz="1900" dirty="0"/>
          </a:p>
          <a:p>
            <a:pPr lvl="0"/>
            <a:r>
              <a:rPr lang="nb-NO" sz="2300" dirty="0"/>
              <a:t>Ingrid </a:t>
            </a:r>
            <a:r>
              <a:rPr lang="nb-NO" sz="2300" dirty="0" smtClean="0"/>
              <a:t>Os</a:t>
            </a:r>
            <a:endParaRPr lang="nb-NO" sz="2300" dirty="0"/>
          </a:p>
          <a:p>
            <a:pPr lvl="1"/>
            <a:r>
              <a:rPr lang="nb-NO" sz="1900" dirty="0" smtClean="0"/>
              <a:t>studiedekan </a:t>
            </a:r>
            <a:r>
              <a:rPr lang="nb-NO" sz="1900" dirty="0"/>
              <a:t>Det medisinske fakultetet</a:t>
            </a:r>
          </a:p>
          <a:p>
            <a:pPr lvl="0"/>
            <a:r>
              <a:rPr lang="nb-NO" sz="2300" dirty="0"/>
              <a:t>Eirik </a:t>
            </a:r>
            <a:r>
              <a:rPr lang="nb-NO" sz="2300" dirty="0" err="1" smtClean="0"/>
              <a:t>Welo</a:t>
            </a:r>
            <a:endParaRPr lang="nb-NO" sz="2300" dirty="0"/>
          </a:p>
          <a:p>
            <a:pPr lvl="1"/>
            <a:r>
              <a:rPr lang="nb-NO" sz="1900" dirty="0" smtClean="0"/>
              <a:t>studiedekan </a:t>
            </a:r>
            <a:r>
              <a:rPr lang="nb-NO" sz="1900" dirty="0"/>
              <a:t>Det humanistiske fakultet</a:t>
            </a:r>
          </a:p>
          <a:p>
            <a:pPr lvl="0"/>
            <a:r>
              <a:rPr lang="nb-NO" sz="2300" dirty="0"/>
              <a:t>Johannes Falk </a:t>
            </a:r>
            <a:r>
              <a:rPr lang="nb-NO" sz="2300" dirty="0" smtClean="0"/>
              <a:t>Paulsen</a:t>
            </a:r>
          </a:p>
          <a:p>
            <a:pPr lvl="1"/>
            <a:r>
              <a:rPr lang="nb-NO" sz="1900" dirty="0" smtClean="0"/>
              <a:t>strategiansvarlig </a:t>
            </a:r>
            <a:r>
              <a:rPr lang="nb-NO" sz="1900" dirty="0"/>
              <a:t>systemeierskap, Enhet for lederstøtte</a:t>
            </a:r>
          </a:p>
          <a:p>
            <a:pPr lvl="0"/>
            <a:r>
              <a:rPr lang="nb-NO" sz="2300" dirty="0"/>
              <a:t>Lars </a:t>
            </a:r>
            <a:r>
              <a:rPr lang="nb-NO" sz="2300" dirty="0" smtClean="0"/>
              <a:t>Oftedal</a:t>
            </a:r>
          </a:p>
          <a:p>
            <a:pPr lvl="1"/>
            <a:r>
              <a:rPr lang="nb-NO" sz="1900" dirty="0" smtClean="0"/>
              <a:t>IT-direktør USIT</a:t>
            </a:r>
            <a:endParaRPr lang="nb-NO" sz="1900" dirty="0"/>
          </a:p>
          <a:p>
            <a:pPr lvl="0"/>
            <a:r>
              <a:rPr lang="nb-NO" sz="2300" dirty="0"/>
              <a:t>Hanna </a:t>
            </a:r>
            <a:r>
              <a:rPr lang="nb-NO" sz="2300" dirty="0" smtClean="0"/>
              <a:t>Ekeli</a:t>
            </a:r>
          </a:p>
          <a:p>
            <a:pPr lvl="1"/>
            <a:r>
              <a:rPr lang="nb-NO" sz="1900" dirty="0" smtClean="0"/>
              <a:t>avdelingsdirektør</a:t>
            </a:r>
            <a:r>
              <a:rPr lang="nb-NO" sz="1900" dirty="0"/>
              <a:t>, Avdeling for fagstøtte</a:t>
            </a:r>
          </a:p>
          <a:p>
            <a:pPr lvl="0"/>
            <a:r>
              <a:rPr lang="nb-NO" sz="2300" dirty="0"/>
              <a:t>Line </a:t>
            </a:r>
            <a:r>
              <a:rPr lang="nb-NO" sz="2300" dirty="0" smtClean="0"/>
              <a:t>Willersrud</a:t>
            </a:r>
          </a:p>
          <a:p>
            <a:pPr lvl="1"/>
            <a:r>
              <a:rPr lang="nb-NO" sz="1900" dirty="0"/>
              <a:t>studie- og </a:t>
            </a:r>
            <a:r>
              <a:rPr lang="nb-NO" sz="1900" dirty="0" smtClean="0"/>
              <a:t>læringsmiljøansvarlig, Studentparlamentet</a:t>
            </a:r>
            <a:endParaRPr lang="nb-NO" sz="19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9540-15E8-4EC1-BD80-E291F4325AF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39798"/>
              </p:ext>
            </p:extLst>
          </p:nvPr>
        </p:nvGraphicFramePr>
        <p:xfrm>
          <a:off x="251520" y="404664"/>
          <a:ext cx="8568952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1155522"/>
                <a:gridCol w="1868814"/>
                <a:gridCol w="475252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Leveres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Status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Milepæl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Beskrivelse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350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24.06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Vedtatt SG 24.6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1. Planverk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planverket er utarbeidet og godkjent.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45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01.05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OK AU 8.5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2. Statistikk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Når statistikk om vurdering ved UiO er innhentet og bearbeidet.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350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01.07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OK eks.nettverket 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3. Arbeidsflyt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digital arbeidsflyt er utarbeidet og godkjent.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350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15.06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O-sak SG 24.6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4. Infrastruktur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n-NO" sz="1000">
                          <a:effectLst/>
                        </a:rPr>
                        <a:t>Når fysisk infrastruktur for digital skoleeksamen er kartlagt.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45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01.07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Smhg MP 4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5. Kostnader infrastruktur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investeringsbehovet for infrastruktur er kostnadsberegnet.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350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01.07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Vedtak SG 5.10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6. Teknisk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tekniske premisser er utredet.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350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15.09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Redegjort SG 5.10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7. Juridisk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juridiske problemstillinger er utredet.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45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01.11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Vedtak SG 2.11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8. Forvaltningsorganisasjon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forslag til forvaltningsorganisasjon er utarbeidet og godkjent.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47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15.11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Vedtak SG 30.11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9. Testing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testing er gjennomført og erfaringer og resultater er evaluert.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47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15.11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Godkjent SG 14.12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10. Erfaringsinnhenting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vi har innhentet erfaringsgrunnlag fra leverandører, UH-sektoren og eksisterende løsninger ved UiO.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350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15.11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Vedtak SG 30.11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11. Kravspesifikasjon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kravspesifikasjonen er utarbeidet og godkjent.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475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01.12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Godkjent SG 14.12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12. Beslutningsgrunnlag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Når leveransene fra prosjektet er sammenfattet som grunnlag for beslutning for SMP.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  <a:tr h="339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15.12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SMP</a:t>
                      </a:r>
                      <a:endParaRPr lang="nb-NO" sz="100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84217" marR="84217" marT="42109" marB="4210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Når rammer og videre retning for tjenesten UiO digital eksamen er besluttet.</a:t>
                      </a:r>
                      <a:endParaRPr lang="nb-NO" sz="1000" dirty="0">
                        <a:effectLst/>
                        <a:latin typeface="Calibri"/>
                        <a:ea typeface="SimSun"/>
                        <a:cs typeface="Mang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9540-15E8-4EC1-BD80-E291F4325AF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5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69530"/>
              </p:ext>
            </p:extLst>
          </p:nvPr>
        </p:nvGraphicFramePr>
        <p:xfrm>
          <a:off x="611560" y="836712"/>
          <a:ext cx="8280920" cy="590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408"/>
                <a:gridCol w="665431"/>
                <a:gridCol w="4584081"/>
              </a:tblGrid>
              <a:tr h="3600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Behov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OK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Løsning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Plass til bord og stoler for 300 til 550 kandidater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488 kandidater (kan økes med en modul</a:t>
                      </a:r>
                      <a:r>
                        <a:rPr lang="nb-NO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til som gir 172 ekstra plasser, dvs. til 660 kandidater)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Ca. 3,5 kvm pr eksamensplass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4 kvm per eksamensplass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Tilgang til tilstrekkelig antall toaletter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15 toaletter i lokalene samt fellestoaletter i bygget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Lokalene må være disponible for eksamen fra kl. 07.30 – 20.00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Åpent 24 timer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Det må være mulig å lagre låne pc og papir i lokalene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Egne rom for dette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Pauserom for vakter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Egne pauserom i lokalene samt kantine og Waynes 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</a:rPr>
                        <a:t>Coffee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Tilgjengelighet/universell utforming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Lokalene og bygget tilfredsstiller alle krav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Beliggenhet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Sentral beliggenhet, 5 minutter gåtur fra T-bane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God ventilasjon er ekstra viktig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Behovsstyrt ventilasjon som kan styres etter antall brukere i lokalene, settes opp til å håndtere opp mot 550 personer med pc i lokalet</a:t>
                      </a:r>
                      <a:endParaRPr lang="nb-N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Seriøs</a:t>
                      </a:r>
                      <a:r>
                        <a:rPr lang="nb-NO" sz="1400" baseline="0" dirty="0" smtClean="0"/>
                        <a:t> eier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Selvaag Eiendom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Møter</a:t>
                      </a:r>
                      <a:r>
                        <a:rPr lang="nb-NO" sz="1400" baseline="0" dirty="0" smtClean="0"/>
                        <a:t> masterplans miljøkrav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Energiklasse 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Kan</a:t>
                      </a:r>
                      <a:r>
                        <a:rPr lang="nb-NO" sz="1400" baseline="0" dirty="0" smtClean="0"/>
                        <a:t> tas i bruk allerede høst 2016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Lokalene er ikke tatt i bruk</a:t>
                      </a:r>
                      <a:r>
                        <a:rPr lang="nb-NO" sz="1400" baseline="0" dirty="0" smtClean="0">
                          <a:solidFill>
                            <a:schemeClr val="tx1"/>
                          </a:solidFill>
                        </a:rPr>
                        <a:t> slik at de raskt 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</a:rPr>
                        <a:t>kan skreddersys til vårt behov. Klare september</a:t>
                      </a:r>
                      <a:r>
                        <a:rPr lang="nb-NO" sz="1400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  <a:endParaRPr lang="nb-NO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96200" cy="576064"/>
          </a:xfrm>
        </p:spPr>
        <p:txBody>
          <a:bodyPr/>
          <a:lstStyle/>
          <a:p>
            <a:r>
              <a:rPr lang="nb-NO" sz="2400" dirty="0" smtClean="0">
                <a:solidFill>
                  <a:srgbClr val="FF0000"/>
                </a:solidFill>
              </a:rPr>
              <a:t>Silurveien 2 tilfredsstiller prosjektets behov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50640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20966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82688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164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46204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khoel\AppData\Local\Microsoft\Windows\Temporary Internet Files\Content.IE5\4C8MAIDA\512px-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37312"/>
            <a:ext cx="319100" cy="3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c\Dokumenter\Prosjekter\Digital eksamen\2016-02-01 Digital eksamen - presentasjon av alternativer 2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917" r="1980" b="14305"/>
          <a:stretch/>
        </p:blipFill>
        <p:spPr bwMode="auto">
          <a:xfrm>
            <a:off x="-1233112" y="0"/>
            <a:ext cx="10643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pc\Dokumenter\Prosjekter\Digital eksamen\2016-02-01 Digital eksamen - presentasjon av alternativer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69" y="3789040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292080" y="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Silurveien 2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3766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694184"/>
            <a:ext cx="7696200" cy="718592"/>
          </a:xfrm>
        </p:spPr>
        <p:txBody>
          <a:bodyPr>
            <a:normAutofit fontScale="90000"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Silurveien 2, 3. etasje gir oss 488 plasser for digital eksamen på BTA 2579 kvm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84212" y="6053226"/>
            <a:ext cx="283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Bygg B = 177 plasser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915816" y="6053226"/>
            <a:ext cx="283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Bygg C = 139 plasser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084168" y="6053226"/>
            <a:ext cx="283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Bygg D = 172 plasser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384"/>
            <a:ext cx="9252520" cy="35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Uavklarte spørsmål: Fellesfunksjoner og kostnadsdeling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Fellesfunksjoner: </a:t>
            </a:r>
          </a:p>
          <a:p>
            <a:pPr marL="400050" lvl="1" indent="0">
              <a:buNone/>
            </a:pPr>
            <a:r>
              <a:rPr lang="nb-NO" dirty="0" smtClean="0"/>
              <a:t>- 	Stedlig bemanning?</a:t>
            </a:r>
          </a:p>
          <a:p>
            <a:pPr marL="857250" lvl="1" indent="-457200">
              <a:buFontTx/>
              <a:buChar char="-"/>
            </a:pPr>
            <a:r>
              <a:rPr lang="nb-NO" dirty="0" smtClean="0"/>
              <a:t>Felles IT- og eksamensvakter?</a:t>
            </a:r>
          </a:p>
          <a:p>
            <a:pPr marL="857250" lvl="1" indent="-457200">
              <a:buFontTx/>
              <a:buChar char="-"/>
            </a:pPr>
            <a:r>
              <a:rPr lang="nb-NO" dirty="0" smtClean="0"/>
              <a:t>Dugnadsbasert? </a:t>
            </a:r>
          </a:p>
          <a:p>
            <a:pPr marL="857250" lvl="1" indent="-457200">
              <a:buFontTx/>
              <a:buChar char="-"/>
            </a:pPr>
            <a:r>
              <a:rPr lang="nb-NO" dirty="0" smtClean="0"/>
              <a:t>Utredes i samarbeid </a:t>
            </a:r>
            <a:r>
              <a:rPr lang="nb-NO" dirty="0"/>
              <a:t>med </a:t>
            </a:r>
            <a:r>
              <a:rPr lang="nb-NO" dirty="0" smtClean="0"/>
              <a:t>fakultetene: eksamenskontorene, IT- </a:t>
            </a:r>
            <a:r>
              <a:rPr lang="nb-NO" dirty="0"/>
              <a:t>og </a:t>
            </a:r>
            <a:r>
              <a:rPr lang="nb-NO" dirty="0" err="1" smtClean="0"/>
              <a:t>digeks</a:t>
            </a:r>
            <a:r>
              <a:rPr lang="nb-NO" dirty="0" smtClean="0"/>
              <a:t>-koordinatorer</a:t>
            </a:r>
          </a:p>
          <a:p>
            <a:r>
              <a:rPr lang="nb-NO" dirty="0" smtClean="0"/>
              <a:t>Kostnadsfordeling</a:t>
            </a:r>
          </a:p>
          <a:p>
            <a:r>
              <a:rPr lang="nb-NO" dirty="0" smtClean="0"/>
              <a:t>Alternativ </a:t>
            </a:r>
            <a:r>
              <a:rPr lang="nb-NO" dirty="0"/>
              <a:t>bruk av </a:t>
            </a:r>
            <a:r>
              <a:rPr lang="nb-NO" dirty="0" smtClean="0"/>
              <a:t>lokalene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9540-15E8-4EC1-BD80-E291F4325AF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6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Program for digitalt læringsmiljø: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Prosjekt UiO digital eksamen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Prosjekt </a:t>
            </a:r>
            <a:r>
              <a:rPr lang="nb-NO" dirty="0" err="1"/>
              <a:t>FlexEx</a:t>
            </a:r>
            <a:r>
              <a:rPr lang="nb-NO" dirty="0"/>
              <a:t> </a:t>
            </a:r>
            <a:endParaRPr lang="nb-NO" dirty="0" smtClean="0"/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Prosess </a:t>
            </a:r>
            <a:r>
              <a:rPr lang="nb-NO" dirty="0"/>
              <a:t>for anskaffelse av plagiatsystem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Prosess for </a:t>
            </a:r>
            <a:r>
              <a:rPr lang="nb-NO" dirty="0" smtClean="0"/>
              <a:t>evt. anskaffelse </a:t>
            </a:r>
            <a:r>
              <a:rPr lang="nb-NO" dirty="0"/>
              <a:t>av </a:t>
            </a:r>
            <a:r>
              <a:rPr lang="nb-NO" dirty="0" smtClean="0"/>
              <a:t>læringsplattform/LMS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9540-15E8-4EC1-BD80-E291F4325AF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</a:t>
            </a:r>
            <a:r>
              <a:rPr lang="nb-NO" dirty="0" smtClean="0"/>
              <a:t>vorfor program?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Mange </a:t>
            </a:r>
            <a:r>
              <a:rPr lang="nb-NO" dirty="0"/>
              <a:t>aktiviteter på utdanningsfeltet med overlappende funksjonalitet </a:t>
            </a:r>
            <a:endParaRPr lang="nb-NO" dirty="0" smtClean="0"/>
          </a:p>
          <a:p>
            <a:r>
              <a:rPr lang="nb-NO" dirty="0" smtClean="0"/>
              <a:t>Skape </a:t>
            </a:r>
            <a:r>
              <a:rPr lang="nb-NO" dirty="0"/>
              <a:t>helhetlige og integrerte IT-løsninger for studenter og </a:t>
            </a:r>
            <a:r>
              <a:rPr lang="nb-NO" dirty="0" smtClean="0"/>
              <a:t>ansatte</a:t>
            </a:r>
          </a:p>
          <a:p>
            <a:r>
              <a:rPr lang="nb-NO" dirty="0" smtClean="0"/>
              <a:t>Lærings- </a:t>
            </a:r>
            <a:r>
              <a:rPr lang="nb-NO" dirty="0"/>
              <a:t>og </a:t>
            </a:r>
            <a:r>
              <a:rPr lang="nb-NO" dirty="0" smtClean="0"/>
              <a:t>arbeidsmiljøåret</a:t>
            </a:r>
            <a:endParaRPr lang="nb-NO" dirty="0"/>
          </a:p>
          <a:p>
            <a:pPr lvl="0"/>
            <a:r>
              <a:rPr lang="nb-NO" dirty="0" smtClean="0"/>
              <a:t>Bidra </a:t>
            </a:r>
            <a:r>
              <a:rPr lang="nb-NO" dirty="0"/>
              <a:t>til å støtte opp om UiOs mål:  </a:t>
            </a:r>
          </a:p>
          <a:p>
            <a:pPr marL="857250" lvl="2" indent="0">
              <a:buNone/>
            </a:pPr>
            <a:r>
              <a:rPr lang="nb-NO" i="1" dirty="0" smtClean="0"/>
              <a:t>Styrke </a:t>
            </a:r>
            <a:r>
              <a:rPr lang="nb-NO" i="1" dirty="0"/>
              <a:t>studentenes læringsutbytte og utdanningenes arbeidslivsrelevans gjennom mer bruk av nyskapende og studentaktive læringsformer</a:t>
            </a:r>
            <a:endParaRPr lang="nb-NO" dirty="0" smtClean="0"/>
          </a:p>
          <a:p>
            <a:r>
              <a:rPr lang="nb-NO" dirty="0" smtClean="0"/>
              <a:t>Færre og koordinerte bestillinger til fakultetene</a:t>
            </a:r>
          </a:p>
          <a:p>
            <a:r>
              <a:rPr lang="nb-NO" dirty="0" smtClean="0"/>
              <a:t>Felles styringsgruppe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9540-15E8-4EC1-BD80-E291F4325AF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Programkoordinator: Gry Anita Hemsing </a:t>
            </a:r>
          </a:p>
          <a:p>
            <a:pPr lvl="1"/>
            <a:r>
              <a:rPr lang="nb-NO" dirty="0" smtClean="0"/>
              <a:t>Prosjektleder UiO digital eksamen</a:t>
            </a:r>
          </a:p>
          <a:p>
            <a:pPr lvl="1"/>
            <a:r>
              <a:rPr lang="nb-NO" dirty="0" smtClean="0"/>
              <a:t>Prosjektleder </a:t>
            </a:r>
            <a:r>
              <a:rPr lang="nb-NO" dirty="0" err="1" smtClean="0"/>
              <a:t>FlexEx</a:t>
            </a:r>
            <a:endParaRPr lang="nb-NO" dirty="0" smtClean="0"/>
          </a:p>
          <a:p>
            <a:r>
              <a:rPr lang="nb-NO" dirty="0" smtClean="0"/>
              <a:t>Aktivitet LMS: Linda Johnsen</a:t>
            </a:r>
          </a:p>
          <a:p>
            <a:r>
              <a:rPr lang="nb-NO" dirty="0" smtClean="0"/>
              <a:t>Aktivitet plagiat: Johanne Smestad</a:t>
            </a:r>
          </a:p>
          <a:p>
            <a:r>
              <a:rPr lang="nb-NO" b="1" dirty="0" smtClean="0"/>
              <a:t>Referansegruppe: Utdanningskomiteen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9540-15E8-4EC1-BD80-E291F4325AFA}" type="datetime1">
              <a:rPr lang="nb-NO" smtClean="0">
                <a:solidFill>
                  <a:prstClr val="black"/>
                </a:solidFill>
              </a:rPr>
              <a:pPr/>
              <a:t>15.03.2016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Prosjekt UiO digital eksamen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B263-FD1A-4DED-BF83-5EBC7E00E45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igitalEksamenPresentasjonsMal">
  <a:themeElements>
    <a:clrScheme name="DigitalEksamen">
      <a:dk1>
        <a:sysClr val="windowText" lastClr="000000"/>
      </a:dk1>
      <a:lt1>
        <a:sysClr val="window" lastClr="FFFFFF"/>
      </a:lt1>
      <a:dk2>
        <a:srgbClr val="31859B"/>
      </a:dk2>
      <a:lt2>
        <a:srgbClr val="EEECE1"/>
      </a:lt2>
      <a:accent1>
        <a:srgbClr val="31859B"/>
      </a:accent1>
      <a:accent2>
        <a:srgbClr val="B7DDE8"/>
      </a:accent2>
      <a:accent3>
        <a:srgbClr val="FF5050"/>
      </a:accent3>
      <a:accent4>
        <a:srgbClr val="604A7B"/>
      </a:accent4>
      <a:accent5>
        <a:srgbClr val="4BACC6"/>
      </a:accent5>
      <a:accent6>
        <a:srgbClr val="92D050"/>
      </a:accent6>
      <a:hlink>
        <a:srgbClr val="31859B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691</Words>
  <Application>Microsoft Office PowerPoint</Application>
  <PresentationFormat>Skjermfremvisning (4:3)</PresentationFormat>
  <Paragraphs>162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5_DigitalEksamenPresentasjonsMal</vt:lpstr>
      <vt:lpstr>Utdanningskomiteen</vt:lpstr>
      <vt:lpstr>PowerPoint-presentasjon</vt:lpstr>
      <vt:lpstr>Silurveien 2 tilfredsstiller prosjektets behov</vt:lpstr>
      <vt:lpstr>PowerPoint-presentasjon</vt:lpstr>
      <vt:lpstr>Silurveien 2, 3. etasje gir oss 488 plasser for digital eksamen på BTA 2579 kvm</vt:lpstr>
      <vt:lpstr>Uavklarte spørsmål: Fellesfunksjoner og kostnadsdeling</vt:lpstr>
      <vt:lpstr>Program for digitalt læringsmiljø:</vt:lpstr>
      <vt:lpstr>Hvorfor program? </vt:lpstr>
      <vt:lpstr>Organisering</vt:lpstr>
      <vt:lpstr>Styringsgruppe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Rektoratet: Digital eksamen</dc:title>
  <dc:creator>Gry Anita Hemsing</dc:creator>
  <cp:lastModifiedBy>Kirsti Margrethe Mortensen</cp:lastModifiedBy>
  <cp:revision>75</cp:revision>
  <cp:lastPrinted>2015-10-26T16:24:55Z</cp:lastPrinted>
  <dcterms:created xsi:type="dcterms:W3CDTF">2015-10-06T09:50:53Z</dcterms:created>
  <dcterms:modified xsi:type="dcterms:W3CDTF">2016-03-15T15:57:04Z</dcterms:modified>
</cp:coreProperties>
</file>