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0" r:id="rId4"/>
    <p:sldId id="261" r:id="rId5"/>
    <p:sldId id="262" r:id="rId6"/>
    <p:sldId id="258" r:id="rId7"/>
    <p:sldId id="264" r:id="rId8"/>
    <p:sldId id="259" r:id="rId9"/>
  </p:sldIdLst>
  <p:sldSz cx="9144000" cy="6858000" type="screen4x3"/>
  <p:notesSz cx="6794500" cy="9931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BECF"/>
    <a:srgbClr val="ED1C24"/>
    <a:srgbClr val="E20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Sheet1!$A$2:$A$6</c:f>
              <c:numCache>
                <c:formatCode>dd/mm/yyyy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numRef>
              <c:f>Sheet1!$A$2:$A$6</c:f>
              <c:numCache>
                <c:formatCode>dd/mm/yyyy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642112"/>
        <c:axId val="89643648"/>
      </c:areaChart>
      <c:dateAx>
        <c:axId val="89642112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89643648"/>
        <c:crosses val="autoZero"/>
        <c:auto val="1"/>
        <c:lblOffset val="100"/>
        <c:baseTimeUnit val="months"/>
      </c:dateAx>
      <c:valAx>
        <c:axId val="8964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64211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F3F43-9324-4BEE-98B8-238C1ABD70EF}" type="datetimeFigureOut">
              <a:rPr lang="nb-NO" smtClean="0"/>
              <a:t>11.05.2016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0D233-95F3-4794-B021-77CBE3D567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4322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F96E8-40B6-40E6-8DE0-66B933CFD1EA}" type="datetimeFigureOut">
              <a:rPr lang="nb-NO" smtClean="0"/>
              <a:pPr/>
              <a:t>11.05.2016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A1560-47F9-43DF-9DC0-FF4F3D47FBB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10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A1560-47F9-43DF-9DC0-FF4F3D47FBB8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8097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A1560-47F9-43DF-9DC0-FF4F3D47FBB8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3747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A1560-47F9-43DF-9DC0-FF4F3D47FBB8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6701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A1560-47F9-43DF-9DC0-FF4F3D47FBB8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303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A1560-47F9-43DF-9DC0-FF4F3D47FBB8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734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A1560-47F9-43DF-9DC0-FF4F3D47FBB8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1617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A1560-47F9-43DF-9DC0-FF4F3D47FBB8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575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A1560-47F9-43DF-9DC0-FF4F3D47FBB8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668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E28F-6DC2-451B-95B6-CDD6E660F417}" type="datetime1">
              <a:rPr lang="nb-NO" smtClean="0"/>
              <a:pPr/>
              <a:t>11.05.2016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D07-FD3B-4422-ADD6-108E362EDF0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C29B-D52A-452D-9B5B-5AB99DAA46D6}" type="datetime1">
              <a:rPr lang="nb-NO" smtClean="0"/>
              <a:pPr/>
              <a:t>11.05.2016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D07-FD3B-4422-ADD6-108E362EDF0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C7FA-0F18-4AED-AF49-DB8B14FE002C}" type="datetime1">
              <a:rPr lang="nb-NO" smtClean="0"/>
              <a:pPr/>
              <a:t>11.05.2016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D07-FD3B-4422-ADD6-108E362EDF0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0B3-AD9B-4045-95C0-E3ED507A3FD8}" type="datetime1">
              <a:rPr lang="nb-NO" smtClean="0"/>
              <a:pPr/>
              <a:t>11.05.2016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D07-FD3B-4422-ADD6-108E362EDF0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916C-9C3D-4529-9477-6A6CCB0C2A1E}" type="datetime1">
              <a:rPr lang="nb-NO" smtClean="0"/>
              <a:pPr/>
              <a:t>11.05.2016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D07-FD3B-4422-ADD6-108E362EDF0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6E03-D31C-4FA6-8DC7-81250ACA4195}" type="datetime1">
              <a:rPr lang="nb-NO" smtClean="0"/>
              <a:pPr/>
              <a:t>11.05.2016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D07-FD3B-4422-ADD6-108E362EDF0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517D-6BE0-4BD1-968C-F9170550F330}" type="datetime1">
              <a:rPr lang="nb-NO" smtClean="0"/>
              <a:pPr/>
              <a:t>11.05.2016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D07-FD3B-4422-ADD6-108E362EDF0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E34-9ED2-4EEC-B149-7150E2E1CCE1}" type="datetime1">
              <a:rPr lang="nb-NO" smtClean="0"/>
              <a:pPr/>
              <a:t>11.05.2016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D07-FD3B-4422-ADD6-108E362EDF0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A0A3-C210-4194-A7F5-54FF5B22063A}" type="datetime1">
              <a:rPr lang="nb-NO" smtClean="0"/>
              <a:pPr/>
              <a:t>11.05.2016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D07-FD3B-4422-ADD6-108E362EDF0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42EA-81AB-4B0F-BF11-4CC4CE85F113}" type="datetime1">
              <a:rPr lang="nb-NO" smtClean="0"/>
              <a:pPr/>
              <a:t>11.05.2016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D07-FD3B-4422-ADD6-108E362EDF0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F6DC-D076-4720-9D25-9C0075896088}" type="datetime1">
              <a:rPr lang="nb-NO" smtClean="0"/>
              <a:pPr/>
              <a:t>11.05.2016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D07-FD3B-4422-ADD6-108E362EDF0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74-7EFB-4334-B9BA-807D51387623}" type="datetime1">
              <a:rPr lang="nb-NO" smtClean="0"/>
              <a:pPr/>
              <a:t>11.05.2016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BD07-FD3B-4422-ADD6-108E362EDF0D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1152128"/>
          </a:xfrm>
        </p:spPr>
        <p:txBody>
          <a:bodyPr>
            <a:normAutofit/>
          </a:bodyPr>
          <a:lstStyle/>
          <a:p>
            <a:r>
              <a:rPr lang="nb-NO" sz="4500" b="1" dirty="0" err="1" smtClean="0">
                <a:solidFill>
                  <a:schemeClr val="tx2"/>
                </a:solidFill>
                <a:latin typeface="+mn-lt"/>
              </a:rPr>
              <a:t>Examen</a:t>
            </a:r>
            <a:r>
              <a:rPr lang="nb-NO" sz="45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nb-NO" sz="4500" b="1" dirty="0" err="1" smtClean="0">
                <a:solidFill>
                  <a:schemeClr val="tx2"/>
                </a:solidFill>
                <a:latin typeface="+mn-lt"/>
              </a:rPr>
              <a:t>philosophicum</a:t>
            </a:r>
            <a:endParaRPr lang="nb-NO" sz="45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005064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accent2"/>
                </a:solidFill>
              </a:rPr>
              <a:t>Ordning</a:t>
            </a:r>
            <a:endParaRPr lang="nb-NO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b-NO" sz="2800" dirty="0"/>
              <a:t>O</a:t>
            </a:r>
            <a:r>
              <a:rPr lang="nb-NO" sz="2800" dirty="0" smtClean="0"/>
              <a:t>rganisert </a:t>
            </a:r>
            <a:r>
              <a:rPr lang="nb-NO" sz="2800" dirty="0"/>
              <a:t>under IFIKK (Institutt for filosofi, idé- og kunsthistorie og klassiske fag), </a:t>
            </a:r>
            <a:endParaRPr lang="nb-NO" sz="2800" dirty="0" smtClean="0"/>
          </a:p>
          <a:p>
            <a:pPr>
              <a:buFontTx/>
              <a:buChar char="-"/>
            </a:pPr>
            <a:r>
              <a:rPr lang="nb-NO" sz="2800" dirty="0" smtClean="0"/>
              <a:t>Rektor som </a:t>
            </a:r>
            <a:r>
              <a:rPr lang="nb-NO" sz="2800" dirty="0"/>
              <a:t>formelt bestemmer emneplanen </a:t>
            </a:r>
            <a:r>
              <a:rPr lang="nb-NO" sz="2800" dirty="0" smtClean="0"/>
              <a:t>(faglig </a:t>
            </a:r>
            <a:r>
              <a:rPr lang="nb-NO" sz="2800" dirty="0"/>
              <a:t>innhold, undervisnings- og vurderingsform), etter råd fra Utdanningskomitéen. </a:t>
            </a:r>
            <a:endParaRPr lang="nb-NO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accent2"/>
                </a:solidFill>
              </a:rPr>
              <a:t>Ordning</a:t>
            </a:r>
            <a:endParaRPr lang="nb-NO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nb-NO" sz="2800" dirty="0"/>
              <a:t>De overordna rammene for dagens </a:t>
            </a:r>
            <a:r>
              <a:rPr lang="nb-NO" sz="2800" dirty="0" err="1"/>
              <a:t>exphil</a:t>
            </a:r>
            <a:r>
              <a:rPr lang="nb-NO" sz="2800" dirty="0"/>
              <a:t> ved UiO ble vedtatt av Det akademiske kollegium </a:t>
            </a:r>
            <a:r>
              <a:rPr lang="nb-NO" sz="2800" dirty="0" smtClean="0"/>
              <a:t>(Universitetsstyret</a:t>
            </a:r>
            <a:r>
              <a:rPr lang="nb-NO" sz="2800" dirty="0"/>
              <a:t>) i 2002. </a:t>
            </a:r>
            <a:endParaRPr lang="nb-NO" sz="2800" dirty="0" smtClean="0"/>
          </a:p>
          <a:p>
            <a:pPr>
              <a:buFontTx/>
              <a:buChar char="-"/>
            </a:pPr>
            <a:r>
              <a:rPr lang="nb-NO" sz="2800" dirty="0" smtClean="0"/>
              <a:t>Vedtatt med </a:t>
            </a:r>
            <a:r>
              <a:rPr lang="nb-NO" sz="2800" dirty="0"/>
              <a:t>7 mot 6 stemmer at </a:t>
            </a:r>
            <a:r>
              <a:rPr lang="nb-NO" sz="2800" dirty="0" err="1"/>
              <a:t>exphil</a:t>
            </a:r>
            <a:r>
              <a:rPr lang="nb-NO" sz="2800" dirty="0"/>
              <a:t> skulle ha et felles faglig opplegg med filosofi- og vitenskapshistorie og etikk. </a:t>
            </a:r>
            <a:endParaRPr lang="nb-NO" sz="2800" dirty="0" smtClean="0"/>
          </a:p>
          <a:p>
            <a:pPr lvl="1">
              <a:buFontTx/>
              <a:buChar char="-"/>
            </a:pPr>
            <a:r>
              <a:rPr lang="nb-NO" sz="2400" dirty="0" smtClean="0"/>
              <a:t>Det </a:t>
            </a:r>
            <a:r>
              <a:rPr lang="nb-NO" sz="2400" dirty="0"/>
              <a:t>alternative </a:t>
            </a:r>
            <a:r>
              <a:rPr lang="nb-NO" sz="2400" dirty="0" smtClean="0"/>
              <a:t>forslaget: fakultetene utviklet egne </a:t>
            </a:r>
            <a:r>
              <a:rPr lang="nb-NO" sz="2400" dirty="0"/>
              <a:t>varianter av </a:t>
            </a:r>
            <a:r>
              <a:rPr lang="nb-NO" sz="2400" dirty="0" err="1"/>
              <a:t>exphil</a:t>
            </a:r>
            <a:r>
              <a:rPr lang="nb-NO" sz="2400" dirty="0"/>
              <a:t>, der de kunne velge mellom kritisk tenking eller etikk som den andre hoveddelen i undervisningen ved siden av filosofi- og vitskapshistorie.</a:t>
            </a:r>
          </a:p>
          <a:p>
            <a:pPr>
              <a:buFontTx/>
              <a:buChar char="-"/>
            </a:pPr>
            <a:endParaRPr lang="nb-NO" sz="2900" dirty="0"/>
          </a:p>
        </p:txBody>
      </p:sp>
    </p:spTree>
    <p:extLst>
      <p:ext uri="{BB962C8B-B14F-4D97-AF65-F5344CB8AC3E}">
        <p14:creationId xmlns:p14="http://schemas.microsoft.com/office/powerpoint/2010/main" val="13240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accent2"/>
                </a:solidFill>
              </a:rPr>
              <a:t>Varianter av </a:t>
            </a:r>
            <a:r>
              <a:rPr lang="nb-NO" b="1" dirty="0" err="1" smtClean="0">
                <a:solidFill>
                  <a:schemeClr val="accent2"/>
                </a:solidFill>
              </a:rPr>
              <a:t>Ex.phil</a:t>
            </a:r>
            <a:r>
              <a:rPr lang="nb-NO" b="1" dirty="0" smtClean="0">
                <a:solidFill>
                  <a:schemeClr val="accent2"/>
                </a:solidFill>
              </a:rPr>
              <a:t>.</a:t>
            </a:r>
            <a:endParaRPr lang="nb-NO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sz="2800" b="1" dirty="0"/>
              <a:t>Variasjon i </a:t>
            </a:r>
            <a:r>
              <a:rPr lang="nb-NO" sz="2800" b="1" dirty="0" err="1"/>
              <a:t>exphil</a:t>
            </a:r>
            <a:r>
              <a:rPr lang="nb-NO" sz="2800" b="1" dirty="0"/>
              <a:t>-opplegg</a:t>
            </a:r>
            <a:endParaRPr lang="nb-NO" sz="2800" dirty="0"/>
          </a:p>
          <a:p>
            <a:pPr lvl="0"/>
            <a:r>
              <a:rPr lang="nb-NO" sz="2800" dirty="0" smtClean="0"/>
              <a:t>UiT </a:t>
            </a:r>
            <a:r>
              <a:rPr lang="nb-NO" sz="2800" dirty="0"/>
              <a:t>har hjemmeeksamen og muntlig prøve som primær vurderingsform</a:t>
            </a:r>
          </a:p>
          <a:p>
            <a:pPr lvl="0"/>
            <a:r>
              <a:rPr lang="nb-NO" sz="2800" dirty="0" smtClean="0"/>
              <a:t>UiB </a:t>
            </a:r>
            <a:r>
              <a:rPr lang="nb-NO" sz="2800" dirty="0"/>
              <a:t>og </a:t>
            </a:r>
            <a:r>
              <a:rPr lang="nb-NO" sz="2800" dirty="0" err="1"/>
              <a:t>UiS</a:t>
            </a:r>
            <a:r>
              <a:rPr lang="nb-NO" sz="2800" dirty="0"/>
              <a:t> har delt opp </a:t>
            </a:r>
            <a:r>
              <a:rPr lang="nb-NO" sz="2800" dirty="0" err="1"/>
              <a:t>exphil</a:t>
            </a:r>
            <a:r>
              <a:rPr lang="nb-NO" sz="2800" dirty="0"/>
              <a:t> i ulike fagvarianter med ulikt innhold; </a:t>
            </a:r>
            <a:r>
              <a:rPr lang="nb-NO" sz="2800" dirty="0" smtClean="0"/>
              <a:t>NTNU </a:t>
            </a:r>
            <a:r>
              <a:rPr lang="nb-NO" sz="2800" dirty="0"/>
              <a:t>har valgt en mellomløsning med 2/3 felles og 1/3 fagspesifikt opplegg; </a:t>
            </a:r>
            <a:r>
              <a:rPr lang="nb-NO" sz="2800" dirty="0" smtClean="0"/>
              <a:t>UiT </a:t>
            </a:r>
            <a:r>
              <a:rPr lang="nb-NO" sz="2800" dirty="0"/>
              <a:t>har eige pensum for jusstudentene og seminargruppene er delt inn etter fagretning</a:t>
            </a:r>
          </a:p>
          <a:p>
            <a:pPr lvl="0"/>
            <a:r>
              <a:rPr lang="nb-NO" sz="2800" dirty="0"/>
              <a:t>UiB og noen høgskoler legger større vekt på argumentasjonslære/logikk</a:t>
            </a:r>
          </a:p>
          <a:p>
            <a:pPr lvl="0"/>
            <a:r>
              <a:rPr lang="nb-NO" sz="2800" dirty="0"/>
              <a:t>NTNU, NMBU med flere legger større vekt på vitenskapsteori</a:t>
            </a:r>
          </a:p>
          <a:p>
            <a:pPr lvl="0"/>
            <a:r>
              <a:rPr lang="nb-NO" sz="2800" dirty="0"/>
              <a:t>UiB, NTNU, UiT med flere har lite eller ingenting filosofisk originallitteratur på pensum</a:t>
            </a:r>
          </a:p>
          <a:p>
            <a:pPr lvl="0"/>
            <a:r>
              <a:rPr lang="nb-NO" sz="2800" dirty="0"/>
              <a:t>På UiB, UiT og andre steder må studentene (normalt) ta </a:t>
            </a:r>
            <a:r>
              <a:rPr lang="nb-NO" sz="2800" dirty="0" err="1"/>
              <a:t>exphil</a:t>
            </a:r>
            <a:r>
              <a:rPr lang="nb-NO" sz="2800" dirty="0"/>
              <a:t> i første eller andre semester</a:t>
            </a:r>
          </a:p>
          <a:p>
            <a:pPr lvl="0"/>
            <a:r>
              <a:rPr lang="nb-NO" sz="2800" dirty="0" err="1"/>
              <a:t>UiS</a:t>
            </a:r>
            <a:r>
              <a:rPr lang="nb-NO" sz="2800" dirty="0"/>
              <a:t> har </a:t>
            </a:r>
            <a:r>
              <a:rPr lang="nb-NO" sz="2800" dirty="0" smtClean="0"/>
              <a:t>emner </a:t>
            </a:r>
            <a:r>
              <a:rPr lang="nb-NO" sz="2800" dirty="0"/>
              <a:t>som kombinerer </a:t>
            </a:r>
            <a:r>
              <a:rPr lang="nb-NO" sz="2800" dirty="0" err="1"/>
              <a:t>exphil</a:t>
            </a:r>
            <a:r>
              <a:rPr lang="nb-NO" sz="2800" dirty="0"/>
              <a:t> og </a:t>
            </a:r>
            <a:r>
              <a:rPr lang="nb-NO" sz="2800" dirty="0" err="1"/>
              <a:t>exfac</a:t>
            </a:r>
            <a:r>
              <a:rPr lang="nb-NO" sz="2800" dirty="0"/>
              <a:t>/</a:t>
            </a:r>
            <a:r>
              <a:rPr lang="nb-NO" sz="2800" dirty="0" err="1"/>
              <a:t>expaed</a:t>
            </a:r>
            <a:r>
              <a:rPr lang="nb-NO" sz="2800" dirty="0"/>
              <a:t> på 15 studiepoeng</a:t>
            </a:r>
          </a:p>
          <a:p>
            <a:pPr>
              <a:buFontTx/>
              <a:buChar char="-"/>
            </a:pPr>
            <a:endParaRPr lang="nb-NO" sz="2900" dirty="0"/>
          </a:p>
        </p:txBody>
      </p:sp>
    </p:spTree>
    <p:extLst>
      <p:ext uri="{BB962C8B-B14F-4D97-AF65-F5344CB8AC3E}">
        <p14:creationId xmlns:p14="http://schemas.microsoft.com/office/powerpoint/2010/main" val="36039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Bakgrunn for </a:t>
            </a:r>
            <a:r>
              <a:rPr lang="nb-NO" b="1" dirty="0" smtClean="0"/>
              <a:t>forslagene </a:t>
            </a:r>
            <a:r>
              <a:rPr lang="nb-NO" b="1" dirty="0"/>
              <a:t>fra Studentparlamentet</a:t>
            </a:r>
            <a:r>
              <a:rPr lang="nb-NO" dirty="0"/>
              <a:t/>
            </a:r>
            <a:br>
              <a:rPr lang="nb-NO" dirty="0"/>
            </a:br>
            <a:endParaRPr lang="nb-NO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nb-NO" sz="2800" dirty="0" smtClean="0"/>
              <a:t>Det </a:t>
            </a:r>
            <a:r>
              <a:rPr lang="nb-NO" sz="2800" dirty="0"/>
              <a:t>kan være stor variasjon i hvordan undervisningen i seminargruppene er lagt opp og hva studentene opplever å få ut av de.</a:t>
            </a:r>
          </a:p>
          <a:p>
            <a:pPr lvl="0"/>
            <a:r>
              <a:rPr lang="nb-NO" sz="2800" dirty="0"/>
              <a:t>Det kan være vanskelig for mange studenter å se formålet med </a:t>
            </a:r>
            <a:r>
              <a:rPr lang="nb-NO" sz="2800" dirty="0" err="1"/>
              <a:t>exphil</a:t>
            </a:r>
            <a:r>
              <a:rPr lang="nb-NO" sz="2800" dirty="0"/>
              <a:t> og hvordan det henger sammen med studiet for øvrig</a:t>
            </a:r>
          </a:p>
          <a:p>
            <a:pPr lvl="0"/>
            <a:r>
              <a:rPr lang="nb-NO" sz="2800" dirty="0"/>
              <a:t>Det kan være vanskelig å forholde seg til alle originaltekstene </a:t>
            </a:r>
          </a:p>
          <a:p>
            <a:pPr lvl="0"/>
            <a:r>
              <a:rPr lang="nb-NO" sz="2800" dirty="0"/>
              <a:t>En del studenter savner relevante og aktuelle tema på pensum</a:t>
            </a:r>
          </a:p>
          <a:p>
            <a:pPr lvl="0"/>
            <a:r>
              <a:rPr lang="nb-NO" sz="2800" dirty="0"/>
              <a:t>Det er en viktig verdi at </a:t>
            </a:r>
            <a:r>
              <a:rPr lang="nb-NO" sz="2800" dirty="0" err="1"/>
              <a:t>exphil</a:t>
            </a:r>
            <a:r>
              <a:rPr lang="nb-NO" sz="2800" dirty="0"/>
              <a:t> er et felles emne for alle studenter på UiO</a:t>
            </a:r>
          </a:p>
          <a:p>
            <a:pPr lvl="0"/>
            <a:r>
              <a:rPr lang="nb-NO" sz="2800" dirty="0"/>
              <a:t>Det er en viktig verdi at </a:t>
            </a:r>
            <a:r>
              <a:rPr lang="nb-NO" sz="2800" dirty="0" err="1"/>
              <a:t>exphil</a:t>
            </a:r>
            <a:r>
              <a:rPr lang="nb-NO" sz="2800" dirty="0"/>
              <a:t> gir studentene trening i å skrive en selvstendig akademisk tekst og få tilbakemelding, og i å arbeide kritisk med en originaltekst</a:t>
            </a:r>
          </a:p>
          <a:p>
            <a:pPr>
              <a:buFontTx/>
              <a:buChar char="-"/>
            </a:pPr>
            <a:endParaRPr lang="nb-NO" sz="2900" dirty="0" smtClean="0"/>
          </a:p>
        </p:txBody>
      </p:sp>
    </p:spTree>
    <p:extLst>
      <p:ext uri="{BB962C8B-B14F-4D97-AF65-F5344CB8AC3E}">
        <p14:creationId xmlns:p14="http://schemas.microsoft.com/office/powerpoint/2010/main" val="31728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Studentparlamentets anbefalinger 1</a:t>
            </a:r>
            <a:endParaRPr lang="nb-NO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7544" y="1268760"/>
            <a:ext cx="8075240" cy="424847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b-NO" sz="2000" b="1" dirty="0" smtClean="0"/>
              <a:t>Fagets innhold: </a:t>
            </a:r>
          </a:p>
          <a:p>
            <a:pPr lvl="0"/>
            <a:r>
              <a:rPr lang="nb-NO" sz="1700" dirty="0" smtClean="0"/>
              <a:t>Emnet </a:t>
            </a:r>
            <a:r>
              <a:rPr lang="nb-NO" sz="1700" dirty="0"/>
              <a:t>må gi studentene en teoretisk og praktisk innføring i akademisk argumentasjon og språk</a:t>
            </a:r>
            <a:r>
              <a:rPr lang="nb-NO" sz="1700" dirty="0" smtClean="0"/>
              <a:t>.</a:t>
            </a:r>
          </a:p>
          <a:p>
            <a:pPr lvl="0"/>
            <a:r>
              <a:rPr lang="nb-NO" sz="1700" dirty="0"/>
              <a:t>Pensum må konsentrere seg om færre originaltekster som en kan gå dypere inn på, og ha mer sekundærlitteratur som gir oversyn og kontekst</a:t>
            </a:r>
            <a:r>
              <a:rPr lang="nb-NO" sz="1700" dirty="0" smtClean="0"/>
              <a:t>.</a:t>
            </a:r>
          </a:p>
          <a:p>
            <a:r>
              <a:rPr lang="nb-NO" sz="1700" dirty="0"/>
              <a:t>Vitenskapsetikk, vitenskapsteori og logikk må tillegges mer vekt</a:t>
            </a:r>
            <a:r>
              <a:rPr lang="nb-NO" sz="1700" dirty="0" smtClean="0"/>
              <a:t>.</a:t>
            </a:r>
          </a:p>
          <a:p>
            <a:pPr lvl="0"/>
            <a:r>
              <a:rPr lang="nb-NO" sz="1700" dirty="0"/>
              <a:t>Emnet må ta opp bærekraft som etisk og vitenskapelig problem, både som selvstendig tema og som aktuelt eksempel i undervisningen om kunnskapstradisjoner og etiske teorier</a:t>
            </a:r>
            <a:r>
              <a:rPr lang="nb-NO" sz="1700" dirty="0" smtClean="0"/>
              <a:t>.</a:t>
            </a:r>
          </a:p>
          <a:p>
            <a:pPr lvl="0"/>
            <a:r>
              <a:rPr lang="nb-NO" sz="1700" dirty="0"/>
              <a:t>Rolla til </a:t>
            </a:r>
            <a:r>
              <a:rPr lang="nb-NO" sz="1700" dirty="0" err="1"/>
              <a:t>exfac</a:t>
            </a:r>
            <a:r>
              <a:rPr lang="nb-NO" sz="1700" dirty="0"/>
              <a:t> og forholdet mellom </a:t>
            </a:r>
            <a:r>
              <a:rPr lang="nb-NO" sz="1700" dirty="0" err="1"/>
              <a:t>exphil</a:t>
            </a:r>
            <a:r>
              <a:rPr lang="nb-NO" sz="1700" dirty="0"/>
              <a:t> og </a:t>
            </a:r>
            <a:r>
              <a:rPr lang="nb-NO" sz="1700" dirty="0" err="1"/>
              <a:t>exfac</a:t>
            </a:r>
            <a:r>
              <a:rPr lang="nb-NO" sz="1700" dirty="0"/>
              <a:t> må utredes.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b-NO" sz="1700" dirty="0" smtClean="0"/>
              <a:t>Seminargruppene </a:t>
            </a:r>
            <a:r>
              <a:rPr lang="nb-NO" sz="1700" dirty="0"/>
              <a:t>bør være delt inn etter studieprogram/fagområde, og undervisningen og diskusjonene i gruppene må knytte stoffet opp til faget studentene studerer. Forelesinger og pensum må fremdeles være felles for alle studenter.</a:t>
            </a:r>
          </a:p>
          <a:p>
            <a:pPr marL="0" indent="0">
              <a:buNone/>
            </a:pPr>
            <a:endParaRPr lang="nb-NO" sz="2000" dirty="0"/>
          </a:p>
          <a:p>
            <a:pPr>
              <a:buNone/>
            </a:pPr>
            <a:endParaRPr lang="nb-NO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Studentparlamentets anbefalinger 2</a:t>
            </a:r>
            <a:endParaRPr lang="nb-NO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7544" y="1268760"/>
            <a:ext cx="8075240" cy="424847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b-NO" sz="2000" b="1" dirty="0" smtClean="0"/>
              <a:t>Praktisk gjennomføring av faget:</a:t>
            </a:r>
          </a:p>
          <a:p>
            <a:r>
              <a:rPr lang="nb-NO" sz="1700" dirty="0"/>
              <a:t>Emnet bør bli lagt til første studieår og ha et tydeligere definert formål som akademisk introduksjonsemne</a:t>
            </a:r>
            <a:r>
              <a:rPr lang="nb-NO" sz="1700" dirty="0" smtClean="0"/>
              <a:t>.</a:t>
            </a:r>
          </a:p>
          <a:p>
            <a:pPr lvl="0"/>
            <a:r>
              <a:rPr lang="nb-NO" sz="1700" dirty="0" smtClean="0"/>
              <a:t>Det </a:t>
            </a:r>
            <a:r>
              <a:rPr lang="nb-NO" sz="1700" dirty="0"/>
              <a:t>må finnes en felles plan for undervisningen i seminargruppene, og gruppelærerne må ha felles opplæring og en felles arena for pedagogisk og didaktisk videreutvikling. Seminarundervisningen må konsentrere seg om diskusjon, aktualisering og tilbakemelding</a:t>
            </a:r>
            <a:r>
              <a:rPr lang="nb-NO" sz="1700" dirty="0" smtClean="0"/>
              <a:t>.</a:t>
            </a:r>
          </a:p>
          <a:p>
            <a:r>
              <a:rPr lang="nb-NO" sz="1700" dirty="0"/>
              <a:t>Gruppelærerne må ha et samarbeid med fagmiljøet på studieprogrammet studentene på seminargruppa hører til, for å sikre relevans og sammenheng i undervisningen</a:t>
            </a:r>
            <a:r>
              <a:rPr lang="nb-NO" sz="1700" dirty="0" smtClean="0"/>
              <a:t>.</a:t>
            </a:r>
            <a:endParaRPr lang="nb-NO" sz="1700" dirty="0"/>
          </a:p>
          <a:p>
            <a:r>
              <a:rPr lang="nb-NO" sz="1700" dirty="0" smtClean="0"/>
              <a:t>UiO må utrede </a:t>
            </a:r>
            <a:r>
              <a:rPr lang="nb-NO" sz="1700" dirty="0"/>
              <a:t>muligheten for å ta i bruk og oppdatere andre digitale undervisningsformer som </a:t>
            </a:r>
            <a:r>
              <a:rPr lang="nb-NO" sz="1700" dirty="0" err="1"/>
              <a:t>forhåndsinnspilte</a:t>
            </a:r>
            <a:r>
              <a:rPr lang="nb-NO" sz="1700" dirty="0"/>
              <a:t> forelesninger og interaktive undervisningsopplegg</a:t>
            </a:r>
            <a:r>
              <a:rPr lang="nb-NO" sz="1700" dirty="0" smtClean="0"/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b-NO" sz="1700" dirty="0"/>
              <a:t>Seminargruppene bør være delt inn etter studieprogram/fagområde, og undervisningen og diskusjonene i gruppene må knytte stoffet opp til faget studentene studerer. Forelesinger og pensum må fremdeles være felles for alle studenter.</a:t>
            </a:r>
          </a:p>
          <a:p>
            <a:endParaRPr lang="nb-NO" sz="1700" dirty="0"/>
          </a:p>
        </p:txBody>
      </p:sp>
    </p:spTree>
    <p:extLst>
      <p:ext uri="{BB962C8B-B14F-4D97-AF65-F5344CB8AC3E}">
        <p14:creationId xmlns:p14="http://schemas.microsoft.com/office/powerpoint/2010/main" val="13033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</p:nvPr>
        </p:nvGraphicFramePr>
        <p:xfrm>
          <a:off x="4644008" y="2276872"/>
          <a:ext cx="4041775" cy="323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1" name="Picture 10" descr="sis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iontmal">
  <a:themeElements>
    <a:clrScheme name="Studentparlamentet">
      <a:dk1>
        <a:srgbClr val="595959"/>
      </a:dk1>
      <a:lt1>
        <a:srgbClr val="595959"/>
      </a:lt1>
      <a:dk2>
        <a:srgbClr val="FFFFFF"/>
      </a:dk2>
      <a:lt2>
        <a:srgbClr val="595959"/>
      </a:lt2>
      <a:accent1>
        <a:srgbClr val="3F3F3F"/>
      </a:accent1>
      <a:accent2>
        <a:srgbClr val="595959"/>
      </a:accent2>
      <a:accent3>
        <a:srgbClr val="19BECF"/>
      </a:accent3>
      <a:accent4>
        <a:srgbClr val="ED1C24"/>
      </a:accent4>
      <a:accent5>
        <a:srgbClr val="E9E5C3"/>
      </a:accent5>
      <a:accent6>
        <a:srgbClr val="797979"/>
      </a:accent6>
      <a:hlink>
        <a:srgbClr val="A5A5A5"/>
      </a:hlink>
      <a:folHlink>
        <a:srgbClr val="000000"/>
      </a:folHlink>
    </a:clrScheme>
    <a:fontScheme name="Studentparlament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Powerpiontmal</Template>
  <TotalTime>1589</TotalTime>
  <Words>624</Words>
  <Application>Microsoft Office PowerPoint</Application>
  <PresentationFormat>Skjermfremvisning (4:3)</PresentationFormat>
  <Paragraphs>47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Powerpiontmal</vt:lpstr>
      <vt:lpstr>Examen philosophicum</vt:lpstr>
      <vt:lpstr>Ordning</vt:lpstr>
      <vt:lpstr>Ordning</vt:lpstr>
      <vt:lpstr>Varianter av Ex.phil.</vt:lpstr>
      <vt:lpstr>Bakgrunn for forslagene fra Studentparlamentet </vt:lpstr>
      <vt:lpstr>Studentparlamentets anbefalinger 1</vt:lpstr>
      <vt:lpstr>Studentparlamentets anbefalinger 2</vt:lpstr>
      <vt:lpstr>PowerPoint-presentasjon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Examen philosophicum</dc:title>
  <dc:creator>Line Willersrud</dc:creator>
  <cp:lastModifiedBy>Kirsti Margrethe Mortensen</cp:lastModifiedBy>
  <cp:revision>4</cp:revision>
  <cp:lastPrinted>2016-05-10T11:16:42Z</cp:lastPrinted>
  <dcterms:created xsi:type="dcterms:W3CDTF">2016-05-10T09:57:06Z</dcterms:created>
  <dcterms:modified xsi:type="dcterms:W3CDTF">2016-05-11T13:57:28Z</dcterms:modified>
</cp:coreProperties>
</file>