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 id="2147483761" r:id="rId2"/>
    <p:sldMasterId id="2147483774" r:id="rId3"/>
    <p:sldMasterId id="2147483738" r:id="rId4"/>
  </p:sldMasterIdLst>
  <p:notesMasterIdLst>
    <p:notesMasterId r:id="rId18"/>
  </p:notesMasterIdLst>
  <p:handoutMasterIdLst>
    <p:handoutMasterId r:id="rId19"/>
  </p:handoutMasterIdLst>
  <p:sldIdLst>
    <p:sldId id="256" r:id="rId5"/>
    <p:sldId id="264" r:id="rId6"/>
    <p:sldId id="297" r:id="rId7"/>
    <p:sldId id="265" r:id="rId8"/>
    <p:sldId id="288" r:id="rId9"/>
    <p:sldId id="261" r:id="rId10"/>
    <p:sldId id="268" r:id="rId11"/>
    <p:sldId id="296" r:id="rId12"/>
    <p:sldId id="299" r:id="rId13"/>
    <p:sldId id="298" r:id="rId14"/>
    <p:sldId id="293" r:id="rId15"/>
    <p:sldId id="294" r:id="rId16"/>
    <p:sldId id="259" r:id="rId17"/>
  </p:sldIdLst>
  <p:sldSz cx="9144000" cy="6858000" type="screen4x3"/>
  <p:notesSz cx="6794500" cy="99314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e Renneflott" initials="L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2" autoAdjust="0"/>
    <p:restoredTop sz="83120" autoAdjust="0"/>
  </p:normalViewPr>
  <p:slideViewPr>
    <p:cSldViewPr>
      <p:cViewPr>
        <p:scale>
          <a:sx n="120" d="100"/>
          <a:sy n="120" d="100"/>
        </p:scale>
        <p:origin x="-1536" y="888"/>
      </p:cViewPr>
      <p:guideLst>
        <p:guide orient="horz" pos="216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2827B-7526-134A-83CB-BCBD60F39FE4}" type="doc">
      <dgm:prSet loTypeId="urn:microsoft.com/office/officeart/2005/8/layout/hierarchy2" loCatId="" qsTypeId="urn:microsoft.com/office/officeart/2005/8/quickstyle/3D3" qsCatId="3D" csTypeId="urn:microsoft.com/office/officeart/2005/8/colors/accent1_2" csCatId="accent1" phldr="1"/>
      <dgm:spPr/>
      <dgm:t>
        <a:bodyPr/>
        <a:lstStyle/>
        <a:p>
          <a:endParaRPr lang="en-US"/>
        </a:p>
      </dgm:t>
    </dgm:pt>
    <dgm:pt modelId="{98CF47CF-4B7E-9B43-837F-2BDFE04961A2}">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900" dirty="0" err="1" smtClean="0">
              <a:solidFill>
                <a:schemeClr val="tx1"/>
              </a:solidFill>
            </a:rPr>
            <a:t>Styringsgruppe</a:t>
          </a:r>
          <a:r>
            <a:rPr lang="en-US" sz="1900" dirty="0" smtClean="0">
              <a:solidFill>
                <a:schemeClr val="tx1"/>
              </a:solidFill>
            </a:rPr>
            <a:t>:</a:t>
          </a:r>
        </a:p>
        <a:p>
          <a:r>
            <a:rPr lang="en-US" sz="1900" dirty="0" err="1" smtClean="0">
              <a:solidFill>
                <a:schemeClr val="tx1"/>
              </a:solidFill>
            </a:rPr>
            <a:t>Utdanningskomiteen</a:t>
          </a:r>
          <a:endParaRPr lang="en-US" sz="1900" dirty="0" smtClean="0">
            <a:solidFill>
              <a:schemeClr val="tx1"/>
            </a:solidFill>
          </a:endParaRPr>
        </a:p>
        <a:p>
          <a:r>
            <a:rPr lang="en-US" sz="1900" dirty="0" smtClean="0">
              <a:solidFill>
                <a:schemeClr val="tx1"/>
              </a:solidFill>
            </a:rPr>
            <a:t>Hanna Ekeli (</a:t>
          </a:r>
          <a:r>
            <a:rPr lang="en-US" sz="1900" dirty="0" err="1" smtClean="0">
              <a:solidFill>
                <a:schemeClr val="tx1"/>
              </a:solidFill>
            </a:rPr>
            <a:t>prosjekteier</a:t>
          </a:r>
          <a:r>
            <a:rPr lang="en-US" sz="1900" dirty="0" smtClean="0">
              <a:solidFill>
                <a:schemeClr val="tx1"/>
              </a:solidFill>
            </a:rPr>
            <a:t>), </a:t>
          </a:r>
        </a:p>
      </dgm:t>
    </dgm:pt>
    <dgm:pt modelId="{BA341082-F58A-704E-8DDB-4E405B0A4D47}" type="parTrans" cxnId="{D6D25372-E1A9-B64F-9C67-82A414335998}">
      <dgm:prSet/>
      <dgm:spPr/>
      <dgm:t>
        <a:bodyPr/>
        <a:lstStyle/>
        <a:p>
          <a:endParaRPr lang="en-US"/>
        </a:p>
      </dgm:t>
    </dgm:pt>
    <dgm:pt modelId="{996DCE1E-97D7-034D-BA23-13460A16BD3A}" type="sibTrans" cxnId="{D6D25372-E1A9-B64F-9C67-82A414335998}">
      <dgm:prSet/>
      <dgm:spPr/>
      <dgm:t>
        <a:bodyPr/>
        <a:lstStyle/>
        <a:p>
          <a:endParaRPr lang="en-US"/>
        </a:p>
      </dgm:t>
    </dgm:pt>
    <dgm:pt modelId="{43EE8CA8-5391-DC46-8FBD-55646FE05167}">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900" dirty="0" err="1" smtClean="0">
              <a:solidFill>
                <a:schemeClr val="tx1"/>
              </a:solidFill>
            </a:rPr>
            <a:t>Prosjektgruppe</a:t>
          </a:r>
          <a:r>
            <a:rPr lang="en-US" sz="1900" dirty="0" smtClean="0">
              <a:solidFill>
                <a:schemeClr val="tx1"/>
              </a:solidFill>
            </a:rPr>
            <a:t>: Henriette Kleivane (</a:t>
          </a:r>
          <a:r>
            <a:rPr lang="en-US" sz="1900" dirty="0" err="1" smtClean="0">
              <a:solidFill>
                <a:schemeClr val="tx1"/>
              </a:solidFill>
            </a:rPr>
            <a:t>leder</a:t>
          </a:r>
          <a:r>
            <a:rPr lang="en-US" sz="1900" dirty="0" smtClean="0">
              <a:solidFill>
                <a:schemeClr val="tx1"/>
              </a:solidFill>
            </a:rPr>
            <a:t>), Kirsten Brauti, Marius Fuglum, Cecilia Hoel, Marte Rognstad</a:t>
          </a:r>
        </a:p>
      </dgm:t>
    </dgm:pt>
    <dgm:pt modelId="{0FB9E21E-5DA1-D141-B0BA-BBDC5D4AB340}" type="parTrans" cxnId="{A6D0AD44-9B3F-E64F-BC2A-65145C2D5AB7}">
      <dgm:prSet/>
      <dgm:spPr/>
      <dgm:t>
        <a:bodyPr/>
        <a:lstStyle/>
        <a:p>
          <a:endParaRPr lang="en-US"/>
        </a:p>
      </dgm:t>
    </dgm:pt>
    <dgm:pt modelId="{7F8BABA7-82D5-4B47-B4AA-E3F180E26858}" type="sibTrans" cxnId="{A6D0AD44-9B3F-E64F-BC2A-65145C2D5AB7}">
      <dgm:prSet/>
      <dgm:spPr/>
      <dgm:t>
        <a:bodyPr/>
        <a:lstStyle/>
        <a:p>
          <a:endParaRPr lang="en-US"/>
        </a:p>
      </dgm:t>
    </dgm:pt>
    <dgm:pt modelId="{71FD9DE7-ADC0-AC41-AC4A-EC9B1935B5D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200" dirty="0" smtClean="0">
              <a:solidFill>
                <a:srgbClr val="000000"/>
              </a:solidFill>
            </a:rPr>
            <a:t> </a:t>
          </a:r>
          <a:r>
            <a:rPr lang="en-US" sz="1400" b="1" dirty="0" err="1" smtClean="0">
              <a:solidFill>
                <a:srgbClr val="000000"/>
              </a:solidFill>
            </a:rPr>
            <a:t>Interessenter</a:t>
          </a:r>
          <a:r>
            <a:rPr lang="en-US" sz="1400" b="1" dirty="0" smtClean="0">
              <a:solidFill>
                <a:srgbClr val="000000"/>
              </a:solidFill>
            </a:rPr>
            <a:t>: </a:t>
          </a:r>
        </a:p>
        <a:p>
          <a:r>
            <a:rPr lang="nb-NO" sz="1400" dirty="0" smtClean="0">
              <a:solidFill>
                <a:srgbClr val="000000"/>
              </a:solidFill>
            </a:rPr>
            <a:t>Fakulteter og enheter</a:t>
          </a:r>
        </a:p>
        <a:p>
          <a:r>
            <a:rPr lang="nb-NO" sz="1400" dirty="0" smtClean="0">
              <a:solidFill>
                <a:srgbClr val="000000"/>
              </a:solidFill>
            </a:rPr>
            <a:t>Studentene</a:t>
          </a:r>
        </a:p>
        <a:p>
          <a:r>
            <a:rPr lang="nb-NO" sz="1400" dirty="0" smtClean="0">
              <a:solidFill>
                <a:srgbClr val="000000"/>
              </a:solidFill>
            </a:rPr>
            <a:t>Studentombudet</a:t>
          </a:r>
          <a:endParaRPr lang="en-US" sz="1400" dirty="0">
            <a:solidFill>
              <a:srgbClr val="000000"/>
            </a:solidFill>
          </a:endParaRPr>
        </a:p>
      </dgm:t>
    </dgm:pt>
    <dgm:pt modelId="{665C0882-E9FE-8043-87B6-A72DBBA09CC2}" type="parTrans" cxnId="{5497A116-8632-FF4E-82D8-7BA78F68F2E7}">
      <dgm:prSet/>
      <dgm:spPr/>
      <dgm:t>
        <a:bodyPr/>
        <a:lstStyle/>
        <a:p>
          <a:endParaRPr lang="en-US"/>
        </a:p>
      </dgm:t>
    </dgm:pt>
    <dgm:pt modelId="{A73B480B-33E6-4A43-8895-FF775A906F09}" type="sibTrans" cxnId="{5497A116-8632-FF4E-82D8-7BA78F68F2E7}">
      <dgm:prSet/>
      <dgm:spPr/>
      <dgm:t>
        <a:bodyPr/>
        <a:lstStyle/>
        <a:p>
          <a:endParaRPr lang="en-US"/>
        </a:p>
      </dgm:t>
    </dgm:pt>
    <dgm:pt modelId="{58036849-A9D1-AC48-AF3E-C7BD954F101D}">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nb-NO" b="1" dirty="0" smtClean="0">
              <a:solidFill>
                <a:srgbClr val="000000"/>
              </a:solidFill>
            </a:rPr>
            <a:t>Referansegrupper:</a:t>
          </a:r>
        </a:p>
        <a:p>
          <a:r>
            <a:rPr lang="nb-NO" dirty="0" smtClean="0">
              <a:solidFill>
                <a:srgbClr val="000000"/>
              </a:solidFill>
            </a:rPr>
            <a:t>Relevante administrative nettverk</a:t>
          </a:r>
          <a:endParaRPr lang="en-US" dirty="0">
            <a:solidFill>
              <a:srgbClr val="000000"/>
            </a:solidFill>
          </a:endParaRPr>
        </a:p>
      </dgm:t>
    </dgm:pt>
    <dgm:pt modelId="{305DEE5F-04E9-C249-9CCD-E30CAEA5E3A7}" type="parTrans" cxnId="{CAD2E2F0-128A-8941-9B2F-9A69277DFFD9}">
      <dgm:prSet/>
      <dgm:spPr/>
      <dgm:t>
        <a:bodyPr/>
        <a:lstStyle/>
        <a:p>
          <a:endParaRPr lang="en-US"/>
        </a:p>
      </dgm:t>
    </dgm:pt>
    <dgm:pt modelId="{6252027D-8C49-8D49-8B1D-610A2793C8A3}" type="sibTrans" cxnId="{CAD2E2F0-128A-8941-9B2F-9A69277DFFD9}">
      <dgm:prSet/>
      <dgm:spPr/>
      <dgm:t>
        <a:bodyPr/>
        <a:lstStyle/>
        <a:p>
          <a:endParaRPr lang="en-US"/>
        </a:p>
      </dgm:t>
    </dgm:pt>
    <dgm:pt modelId="{DFB98D73-59A6-0643-BFAA-03E81F477E3D}" type="pres">
      <dgm:prSet presAssocID="{CB52827B-7526-134A-83CB-BCBD60F39FE4}" presName="diagram" presStyleCnt="0">
        <dgm:presLayoutVars>
          <dgm:chPref val="1"/>
          <dgm:dir/>
          <dgm:animOne val="branch"/>
          <dgm:animLvl val="lvl"/>
          <dgm:resizeHandles val="exact"/>
        </dgm:presLayoutVars>
      </dgm:prSet>
      <dgm:spPr/>
      <dgm:t>
        <a:bodyPr/>
        <a:lstStyle/>
        <a:p>
          <a:endParaRPr lang="en-US"/>
        </a:p>
      </dgm:t>
    </dgm:pt>
    <dgm:pt modelId="{3CD36129-3A63-284A-82B8-F58339F32EB1}" type="pres">
      <dgm:prSet presAssocID="{98CF47CF-4B7E-9B43-837F-2BDFE04961A2}" presName="root1" presStyleCnt="0"/>
      <dgm:spPr/>
    </dgm:pt>
    <dgm:pt modelId="{F80EECBB-4841-8444-9721-ACE26868107D}" type="pres">
      <dgm:prSet presAssocID="{98CF47CF-4B7E-9B43-837F-2BDFE04961A2}" presName="LevelOneTextNode" presStyleLbl="node0" presStyleIdx="0" presStyleCnt="1" custScaleX="131808" custScaleY="134680">
        <dgm:presLayoutVars>
          <dgm:chPref val="3"/>
        </dgm:presLayoutVars>
      </dgm:prSet>
      <dgm:spPr/>
      <dgm:t>
        <a:bodyPr/>
        <a:lstStyle/>
        <a:p>
          <a:endParaRPr lang="en-US"/>
        </a:p>
      </dgm:t>
    </dgm:pt>
    <dgm:pt modelId="{BDB370FC-CFFE-A44E-91B9-45AAE438351E}" type="pres">
      <dgm:prSet presAssocID="{98CF47CF-4B7E-9B43-837F-2BDFE04961A2}" presName="level2hierChild" presStyleCnt="0"/>
      <dgm:spPr/>
    </dgm:pt>
    <dgm:pt modelId="{E3CA4E04-0949-A84A-8ED2-323AAEAEFD27}" type="pres">
      <dgm:prSet presAssocID="{0FB9E21E-5DA1-D141-B0BA-BBDC5D4AB340}" presName="conn2-1" presStyleLbl="parChTrans1D2" presStyleIdx="0" presStyleCnt="1"/>
      <dgm:spPr/>
      <dgm:t>
        <a:bodyPr/>
        <a:lstStyle/>
        <a:p>
          <a:endParaRPr lang="en-US"/>
        </a:p>
      </dgm:t>
    </dgm:pt>
    <dgm:pt modelId="{050F9B8A-4C4E-7C45-8471-A8C1120EB31D}" type="pres">
      <dgm:prSet presAssocID="{0FB9E21E-5DA1-D141-B0BA-BBDC5D4AB340}" presName="connTx" presStyleLbl="parChTrans1D2" presStyleIdx="0" presStyleCnt="1"/>
      <dgm:spPr/>
      <dgm:t>
        <a:bodyPr/>
        <a:lstStyle/>
        <a:p>
          <a:endParaRPr lang="en-US"/>
        </a:p>
      </dgm:t>
    </dgm:pt>
    <dgm:pt modelId="{86D218AD-98C8-514A-A6D0-9AACAFDCAD14}" type="pres">
      <dgm:prSet presAssocID="{43EE8CA8-5391-DC46-8FBD-55646FE05167}" presName="root2" presStyleCnt="0"/>
      <dgm:spPr/>
    </dgm:pt>
    <dgm:pt modelId="{9436C709-9963-6D4B-89E9-F3441B284B3A}" type="pres">
      <dgm:prSet presAssocID="{43EE8CA8-5391-DC46-8FBD-55646FE05167}" presName="LevelTwoTextNode" presStyleLbl="node2" presStyleIdx="0" presStyleCnt="1" custScaleX="112448" custScaleY="198316">
        <dgm:presLayoutVars>
          <dgm:chPref val="3"/>
        </dgm:presLayoutVars>
      </dgm:prSet>
      <dgm:spPr/>
      <dgm:t>
        <a:bodyPr/>
        <a:lstStyle/>
        <a:p>
          <a:endParaRPr lang="en-US"/>
        </a:p>
      </dgm:t>
    </dgm:pt>
    <dgm:pt modelId="{EA0DFAB5-F820-9448-ABFA-4BEBC0AFE5CC}" type="pres">
      <dgm:prSet presAssocID="{43EE8CA8-5391-DC46-8FBD-55646FE05167}" presName="level3hierChild" presStyleCnt="0"/>
      <dgm:spPr/>
    </dgm:pt>
    <dgm:pt modelId="{0D2F386F-B8B7-D746-A7ED-76FD1FB51E07}" type="pres">
      <dgm:prSet presAssocID="{665C0882-E9FE-8043-87B6-A72DBBA09CC2}" presName="conn2-1" presStyleLbl="parChTrans1D3" presStyleIdx="0" presStyleCnt="2"/>
      <dgm:spPr/>
      <dgm:t>
        <a:bodyPr/>
        <a:lstStyle/>
        <a:p>
          <a:endParaRPr lang="en-US"/>
        </a:p>
      </dgm:t>
    </dgm:pt>
    <dgm:pt modelId="{11763B62-9A26-5F4A-98DE-252728E0F4D1}" type="pres">
      <dgm:prSet presAssocID="{665C0882-E9FE-8043-87B6-A72DBBA09CC2}" presName="connTx" presStyleLbl="parChTrans1D3" presStyleIdx="0" presStyleCnt="2"/>
      <dgm:spPr/>
      <dgm:t>
        <a:bodyPr/>
        <a:lstStyle/>
        <a:p>
          <a:endParaRPr lang="en-US"/>
        </a:p>
      </dgm:t>
    </dgm:pt>
    <dgm:pt modelId="{704CFC1F-EEC0-CE4B-8E04-B958A282F0B7}" type="pres">
      <dgm:prSet presAssocID="{71FD9DE7-ADC0-AC41-AC4A-EC9B1935B5D8}" presName="root2" presStyleCnt="0"/>
      <dgm:spPr/>
    </dgm:pt>
    <dgm:pt modelId="{A969EC52-29A5-6C43-8F18-FD068C62B40B}" type="pres">
      <dgm:prSet presAssocID="{71FD9DE7-ADC0-AC41-AC4A-EC9B1935B5D8}" presName="LevelTwoTextNode" presStyleLbl="node3" presStyleIdx="0" presStyleCnt="2" custScaleX="80223" custScaleY="167610">
        <dgm:presLayoutVars>
          <dgm:chPref val="3"/>
        </dgm:presLayoutVars>
      </dgm:prSet>
      <dgm:spPr/>
      <dgm:t>
        <a:bodyPr/>
        <a:lstStyle/>
        <a:p>
          <a:endParaRPr lang="en-US"/>
        </a:p>
      </dgm:t>
    </dgm:pt>
    <dgm:pt modelId="{892AF468-3892-7B44-8CDE-A046656470ED}" type="pres">
      <dgm:prSet presAssocID="{71FD9DE7-ADC0-AC41-AC4A-EC9B1935B5D8}" presName="level3hierChild" presStyleCnt="0"/>
      <dgm:spPr/>
    </dgm:pt>
    <dgm:pt modelId="{58DBC7E9-BA90-164C-8E9E-0609FCD65013}" type="pres">
      <dgm:prSet presAssocID="{305DEE5F-04E9-C249-9CCD-E30CAEA5E3A7}" presName="conn2-1" presStyleLbl="parChTrans1D3" presStyleIdx="1" presStyleCnt="2"/>
      <dgm:spPr/>
      <dgm:t>
        <a:bodyPr/>
        <a:lstStyle/>
        <a:p>
          <a:endParaRPr lang="en-US"/>
        </a:p>
      </dgm:t>
    </dgm:pt>
    <dgm:pt modelId="{CBF8B325-C9F7-E640-B2C1-73E0C7856D78}" type="pres">
      <dgm:prSet presAssocID="{305DEE5F-04E9-C249-9CCD-E30CAEA5E3A7}" presName="connTx" presStyleLbl="parChTrans1D3" presStyleIdx="1" presStyleCnt="2"/>
      <dgm:spPr/>
      <dgm:t>
        <a:bodyPr/>
        <a:lstStyle/>
        <a:p>
          <a:endParaRPr lang="en-US"/>
        </a:p>
      </dgm:t>
    </dgm:pt>
    <dgm:pt modelId="{08A06DF6-051C-7C4C-AC6C-349B8C78EF7C}" type="pres">
      <dgm:prSet presAssocID="{58036849-A9D1-AC48-AF3E-C7BD954F101D}" presName="root2" presStyleCnt="0"/>
      <dgm:spPr/>
    </dgm:pt>
    <dgm:pt modelId="{39EA92C8-2F36-CC43-94AB-04ADD186A751}" type="pres">
      <dgm:prSet presAssocID="{58036849-A9D1-AC48-AF3E-C7BD954F101D}" presName="LevelTwoTextNode" presStyleLbl="node3" presStyleIdx="1" presStyleCnt="2">
        <dgm:presLayoutVars>
          <dgm:chPref val="3"/>
        </dgm:presLayoutVars>
      </dgm:prSet>
      <dgm:spPr/>
      <dgm:t>
        <a:bodyPr/>
        <a:lstStyle/>
        <a:p>
          <a:endParaRPr lang="en-US"/>
        </a:p>
      </dgm:t>
    </dgm:pt>
    <dgm:pt modelId="{590E8B35-4376-B145-9E23-5E215B6FB0C4}" type="pres">
      <dgm:prSet presAssocID="{58036849-A9D1-AC48-AF3E-C7BD954F101D}" presName="level3hierChild" presStyleCnt="0"/>
      <dgm:spPr/>
    </dgm:pt>
  </dgm:ptLst>
  <dgm:cxnLst>
    <dgm:cxn modelId="{A6D0AD44-9B3F-E64F-BC2A-65145C2D5AB7}" srcId="{98CF47CF-4B7E-9B43-837F-2BDFE04961A2}" destId="{43EE8CA8-5391-DC46-8FBD-55646FE05167}" srcOrd="0" destOrd="0" parTransId="{0FB9E21E-5DA1-D141-B0BA-BBDC5D4AB340}" sibTransId="{7F8BABA7-82D5-4B47-B4AA-E3F180E26858}"/>
    <dgm:cxn modelId="{209465A8-62D4-4546-805B-5417FC3D8922}" type="presOf" srcId="{98CF47CF-4B7E-9B43-837F-2BDFE04961A2}" destId="{F80EECBB-4841-8444-9721-ACE26868107D}" srcOrd="0" destOrd="0" presId="urn:microsoft.com/office/officeart/2005/8/layout/hierarchy2"/>
    <dgm:cxn modelId="{CAD2E2F0-128A-8941-9B2F-9A69277DFFD9}" srcId="{43EE8CA8-5391-DC46-8FBD-55646FE05167}" destId="{58036849-A9D1-AC48-AF3E-C7BD954F101D}" srcOrd="1" destOrd="0" parTransId="{305DEE5F-04E9-C249-9CCD-E30CAEA5E3A7}" sibTransId="{6252027D-8C49-8D49-8B1D-610A2793C8A3}"/>
    <dgm:cxn modelId="{18E96EFF-0A18-6245-A0CC-BB47D582282B}" type="presOf" srcId="{0FB9E21E-5DA1-D141-B0BA-BBDC5D4AB340}" destId="{050F9B8A-4C4E-7C45-8471-A8C1120EB31D}" srcOrd="1" destOrd="0" presId="urn:microsoft.com/office/officeart/2005/8/layout/hierarchy2"/>
    <dgm:cxn modelId="{5497A116-8632-FF4E-82D8-7BA78F68F2E7}" srcId="{43EE8CA8-5391-DC46-8FBD-55646FE05167}" destId="{71FD9DE7-ADC0-AC41-AC4A-EC9B1935B5D8}" srcOrd="0" destOrd="0" parTransId="{665C0882-E9FE-8043-87B6-A72DBBA09CC2}" sibTransId="{A73B480B-33E6-4A43-8895-FF775A906F09}"/>
    <dgm:cxn modelId="{D6D25372-E1A9-B64F-9C67-82A414335998}" srcId="{CB52827B-7526-134A-83CB-BCBD60F39FE4}" destId="{98CF47CF-4B7E-9B43-837F-2BDFE04961A2}" srcOrd="0" destOrd="0" parTransId="{BA341082-F58A-704E-8DDB-4E405B0A4D47}" sibTransId="{996DCE1E-97D7-034D-BA23-13460A16BD3A}"/>
    <dgm:cxn modelId="{11A02139-4CF7-3C47-96D8-1DFC63CC8D2F}" type="presOf" srcId="{0FB9E21E-5DA1-D141-B0BA-BBDC5D4AB340}" destId="{E3CA4E04-0949-A84A-8ED2-323AAEAEFD27}" srcOrd="0" destOrd="0" presId="urn:microsoft.com/office/officeart/2005/8/layout/hierarchy2"/>
    <dgm:cxn modelId="{FF5A3504-6D7E-884C-AA65-3687C5406F45}" type="presOf" srcId="{58036849-A9D1-AC48-AF3E-C7BD954F101D}" destId="{39EA92C8-2F36-CC43-94AB-04ADD186A751}" srcOrd="0" destOrd="0" presId="urn:microsoft.com/office/officeart/2005/8/layout/hierarchy2"/>
    <dgm:cxn modelId="{085463D2-E1ED-BA40-B0DC-7645035E508A}" type="presOf" srcId="{665C0882-E9FE-8043-87B6-A72DBBA09CC2}" destId="{11763B62-9A26-5F4A-98DE-252728E0F4D1}" srcOrd="1" destOrd="0" presId="urn:microsoft.com/office/officeart/2005/8/layout/hierarchy2"/>
    <dgm:cxn modelId="{0A22B1C5-7087-2F48-AE94-FC31C3891169}" type="presOf" srcId="{305DEE5F-04E9-C249-9CCD-E30CAEA5E3A7}" destId="{58DBC7E9-BA90-164C-8E9E-0609FCD65013}" srcOrd="0" destOrd="0" presId="urn:microsoft.com/office/officeart/2005/8/layout/hierarchy2"/>
    <dgm:cxn modelId="{C38E1C5A-9947-B644-BF0D-C7B8AD602589}" type="presOf" srcId="{305DEE5F-04E9-C249-9CCD-E30CAEA5E3A7}" destId="{CBF8B325-C9F7-E640-B2C1-73E0C7856D78}" srcOrd="1" destOrd="0" presId="urn:microsoft.com/office/officeart/2005/8/layout/hierarchy2"/>
    <dgm:cxn modelId="{109C8D4C-E7AF-CC4E-82AE-5217E5DBCAB9}" type="presOf" srcId="{665C0882-E9FE-8043-87B6-A72DBBA09CC2}" destId="{0D2F386F-B8B7-D746-A7ED-76FD1FB51E07}" srcOrd="0" destOrd="0" presId="urn:microsoft.com/office/officeart/2005/8/layout/hierarchy2"/>
    <dgm:cxn modelId="{DF14538E-7E39-4545-B539-9AE5F60F487C}" type="presOf" srcId="{71FD9DE7-ADC0-AC41-AC4A-EC9B1935B5D8}" destId="{A969EC52-29A5-6C43-8F18-FD068C62B40B}" srcOrd="0" destOrd="0" presId="urn:microsoft.com/office/officeart/2005/8/layout/hierarchy2"/>
    <dgm:cxn modelId="{B35DC49B-05CB-404A-9E58-B158EA0DC010}" type="presOf" srcId="{43EE8CA8-5391-DC46-8FBD-55646FE05167}" destId="{9436C709-9963-6D4B-89E9-F3441B284B3A}" srcOrd="0" destOrd="0" presId="urn:microsoft.com/office/officeart/2005/8/layout/hierarchy2"/>
    <dgm:cxn modelId="{D8F82FDE-BFB6-714C-8656-01F313B76C5A}" type="presOf" srcId="{CB52827B-7526-134A-83CB-BCBD60F39FE4}" destId="{DFB98D73-59A6-0643-BFAA-03E81F477E3D}" srcOrd="0" destOrd="0" presId="urn:microsoft.com/office/officeart/2005/8/layout/hierarchy2"/>
    <dgm:cxn modelId="{F0B67C24-C615-3049-84EF-C6DFE528B8A5}" type="presParOf" srcId="{DFB98D73-59A6-0643-BFAA-03E81F477E3D}" destId="{3CD36129-3A63-284A-82B8-F58339F32EB1}" srcOrd="0" destOrd="0" presId="urn:microsoft.com/office/officeart/2005/8/layout/hierarchy2"/>
    <dgm:cxn modelId="{B0240365-0C6C-3545-8657-3574E383720D}" type="presParOf" srcId="{3CD36129-3A63-284A-82B8-F58339F32EB1}" destId="{F80EECBB-4841-8444-9721-ACE26868107D}" srcOrd="0" destOrd="0" presId="urn:microsoft.com/office/officeart/2005/8/layout/hierarchy2"/>
    <dgm:cxn modelId="{3678EEF3-5EBA-9641-87C0-C3B7AD17926E}" type="presParOf" srcId="{3CD36129-3A63-284A-82B8-F58339F32EB1}" destId="{BDB370FC-CFFE-A44E-91B9-45AAE438351E}" srcOrd="1" destOrd="0" presId="urn:microsoft.com/office/officeart/2005/8/layout/hierarchy2"/>
    <dgm:cxn modelId="{0CF4C306-F047-C243-BE34-23B1B8D8221A}" type="presParOf" srcId="{BDB370FC-CFFE-A44E-91B9-45AAE438351E}" destId="{E3CA4E04-0949-A84A-8ED2-323AAEAEFD27}" srcOrd="0" destOrd="0" presId="urn:microsoft.com/office/officeart/2005/8/layout/hierarchy2"/>
    <dgm:cxn modelId="{413FB1C4-BC07-F345-8A84-F48130933FB3}" type="presParOf" srcId="{E3CA4E04-0949-A84A-8ED2-323AAEAEFD27}" destId="{050F9B8A-4C4E-7C45-8471-A8C1120EB31D}" srcOrd="0" destOrd="0" presId="urn:microsoft.com/office/officeart/2005/8/layout/hierarchy2"/>
    <dgm:cxn modelId="{1D2EB209-394B-9F41-8EBE-9EEF593A2629}" type="presParOf" srcId="{BDB370FC-CFFE-A44E-91B9-45AAE438351E}" destId="{86D218AD-98C8-514A-A6D0-9AACAFDCAD14}" srcOrd="1" destOrd="0" presId="urn:microsoft.com/office/officeart/2005/8/layout/hierarchy2"/>
    <dgm:cxn modelId="{85C9F240-2609-5147-8830-C17EAC83F595}" type="presParOf" srcId="{86D218AD-98C8-514A-A6D0-9AACAFDCAD14}" destId="{9436C709-9963-6D4B-89E9-F3441B284B3A}" srcOrd="0" destOrd="0" presId="urn:microsoft.com/office/officeart/2005/8/layout/hierarchy2"/>
    <dgm:cxn modelId="{500F8D9E-4E08-334B-9747-4810C1869155}" type="presParOf" srcId="{86D218AD-98C8-514A-A6D0-9AACAFDCAD14}" destId="{EA0DFAB5-F820-9448-ABFA-4BEBC0AFE5CC}" srcOrd="1" destOrd="0" presId="urn:microsoft.com/office/officeart/2005/8/layout/hierarchy2"/>
    <dgm:cxn modelId="{7C9A8BB5-9C8F-BB46-A355-CE1BB115A1FD}" type="presParOf" srcId="{EA0DFAB5-F820-9448-ABFA-4BEBC0AFE5CC}" destId="{0D2F386F-B8B7-D746-A7ED-76FD1FB51E07}" srcOrd="0" destOrd="0" presId="urn:microsoft.com/office/officeart/2005/8/layout/hierarchy2"/>
    <dgm:cxn modelId="{95158496-AE72-3641-9ACA-5FF30F8D9781}" type="presParOf" srcId="{0D2F386F-B8B7-D746-A7ED-76FD1FB51E07}" destId="{11763B62-9A26-5F4A-98DE-252728E0F4D1}" srcOrd="0" destOrd="0" presId="urn:microsoft.com/office/officeart/2005/8/layout/hierarchy2"/>
    <dgm:cxn modelId="{9210207D-CBA4-D747-88DC-02153E89A9AB}" type="presParOf" srcId="{EA0DFAB5-F820-9448-ABFA-4BEBC0AFE5CC}" destId="{704CFC1F-EEC0-CE4B-8E04-B958A282F0B7}" srcOrd="1" destOrd="0" presId="urn:microsoft.com/office/officeart/2005/8/layout/hierarchy2"/>
    <dgm:cxn modelId="{2C4B455C-C5F2-A045-A108-5F4E717EFA9A}" type="presParOf" srcId="{704CFC1F-EEC0-CE4B-8E04-B958A282F0B7}" destId="{A969EC52-29A5-6C43-8F18-FD068C62B40B}" srcOrd="0" destOrd="0" presId="urn:microsoft.com/office/officeart/2005/8/layout/hierarchy2"/>
    <dgm:cxn modelId="{0D2920F1-AF55-E94F-9375-BD760599AAB5}" type="presParOf" srcId="{704CFC1F-EEC0-CE4B-8E04-B958A282F0B7}" destId="{892AF468-3892-7B44-8CDE-A046656470ED}" srcOrd="1" destOrd="0" presId="urn:microsoft.com/office/officeart/2005/8/layout/hierarchy2"/>
    <dgm:cxn modelId="{C228B8D6-4E1F-9B40-8B77-B35CC6BBAD65}" type="presParOf" srcId="{EA0DFAB5-F820-9448-ABFA-4BEBC0AFE5CC}" destId="{58DBC7E9-BA90-164C-8E9E-0609FCD65013}" srcOrd="2" destOrd="0" presId="urn:microsoft.com/office/officeart/2005/8/layout/hierarchy2"/>
    <dgm:cxn modelId="{6A72942B-4A82-8D47-9CEB-D5275CB60405}" type="presParOf" srcId="{58DBC7E9-BA90-164C-8E9E-0609FCD65013}" destId="{CBF8B325-C9F7-E640-B2C1-73E0C7856D78}" srcOrd="0" destOrd="0" presId="urn:microsoft.com/office/officeart/2005/8/layout/hierarchy2"/>
    <dgm:cxn modelId="{FA2A2FF2-724A-5946-BB6D-72F2B33D02AD}" type="presParOf" srcId="{EA0DFAB5-F820-9448-ABFA-4BEBC0AFE5CC}" destId="{08A06DF6-051C-7C4C-AC6C-349B8C78EF7C}" srcOrd="3" destOrd="0" presId="urn:microsoft.com/office/officeart/2005/8/layout/hierarchy2"/>
    <dgm:cxn modelId="{F920BCA6-9DFC-CB4A-B9D8-4BA05ED89EE8}" type="presParOf" srcId="{08A06DF6-051C-7C4C-AC6C-349B8C78EF7C}" destId="{39EA92C8-2F36-CC43-94AB-04ADD186A751}" srcOrd="0" destOrd="0" presId="urn:microsoft.com/office/officeart/2005/8/layout/hierarchy2"/>
    <dgm:cxn modelId="{F8F0678B-5A55-F041-93EE-CFDDB640244D}" type="presParOf" srcId="{08A06DF6-051C-7C4C-AC6C-349B8C78EF7C}" destId="{590E8B35-4376-B145-9E23-5E215B6FB0C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EECBB-4841-8444-9721-ACE26868107D}">
      <dsp:nvSpPr>
        <dsp:cNvPr id="0" name=""/>
        <dsp:cNvSpPr/>
      </dsp:nvSpPr>
      <dsp:spPr>
        <a:xfrm>
          <a:off x="7500" y="1447801"/>
          <a:ext cx="2386397" cy="1219197"/>
        </a:xfrm>
        <a:prstGeom prst="roundRect">
          <a:avLst>
            <a:gd name="adj" fmla="val 10000"/>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solidFill>
                <a:schemeClr val="tx1"/>
              </a:solidFill>
            </a:rPr>
            <a:t>Styringsgruppe</a:t>
          </a:r>
          <a:r>
            <a:rPr lang="en-US" sz="1900" kern="1200" dirty="0" smtClean="0">
              <a:solidFill>
                <a:schemeClr val="tx1"/>
              </a:solidFill>
            </a:rPr>
            <a:t>:</a:t>
          </a:r>
        </a:p>
        <a:p>
          <a:pPr lvl="0" algn="ctr" defTabSz="844550">
            <a:lnSpc>
              <a:spcPct val="90000"/>
            </a:lnSpc>
            <a:spcBef>
              <a:spcPct val="0"/>
            </a:spcBef>
            <a:spcAft>
              <a:spcPct val="35000"/>
            </a:spcAft>
          </a:pPr>
          <a:r>
            <a:rPr lang="en-US" sz="1900" kern="1200" dirty="0" err="1" smtClean="0">
              <a:solidFill>
                <a:schemeClr val="tx1"/>
              </a:solidFill>
            </a:rPr>
            <a:t>Utdanningskomiteen</a:t>
          </a:r>
          <a:endParaRPr lang="en-US" sz="1900" kern="1200" dirty="0" smtClean="0">
            <a:solidFill>
              <a:schemeClr val="tx1"/>
            </a:solidFill>
          </a:endParaRPr>
        </a:p>
        <a:p>
          <a:pPr lvl="0" algn="ctr" defTabSz="844550">
            <a:lnSpc>
              <a:spcPct val="90000"/>
            </a:lnSpc>
            <a:spcBef>
              <a:spcPct val="0"/>
            </a:spcBef>
            <a:spcAft>
              <a:spcPct val="35000"/>
            </a:spcAft>
          </a:pPr>
          <a:r>
            <a:rPr lang="en-US" sz="1900" kern="1200" dirty="0" smtClean="0">
              <a:solidFill>
                <a:schemeClr val="tx1"/>
              </a:solidFill>
            </a:rPr>
            <a:t>Hanna Ekeli (</a:t>
          </a:r>
          <a:r>
            <a:rPr lang="en-US" sz="1900" kern="1200" dirty="0" err="1" smtClean="0">
              <a:solidFill>
                <a:schemeClr val="tx1"/>
              </a:solidFill>
            </a:rPr>
            <a:t>prosjekteier</a:t>
          </a:r>
          <a:r>
            <a:rPr lang="en-US" sz="1900" kern="1200" dirty="0" smtClean="0">
              <a:solidFill>
                <a:schemeClr val="tx1"/>
              </a:solidFill>
            </a:rPr>
            <a:t>), </a:t>
          </a:r>
        </a:p>
      </dsp:txBody>
      <dsp:txXfrm>
        <a:off x="43209" y="1483510"/>
        <a:ext cx="2314979" cy="1147779"/>
      </dsp:txXfrm>
    </dsp:sp>
    <dsp:sp modelId="{E3CA4E04-0949-A84A-8ED2-323AAEAEFD27}">
      <dsp:nvSpPr>
        <dsp:cNvPr id="0" name=""/>
        <dsp:cNvSpPr/>
      </dsp:nvSpPr>
      <dsp:spPr>
        <a:xfrm>
          <a:off x="2393898" y="2037600"/>
          <a:ext cx="724204" cy="39599"/>
        </a:xfrm>
        <a:custGeom>
          <a:avLst/>
          <a:gdLst/>
          <a:ahLst/>
          <a:cxnLst/>
          <a:rect l="0" t="0" r="0" b="0"/>
          <a:pathLst>
            <a:path>
              <a:moveTo>
                <a:pt x="0" y="19799"/>
              </a:moveTo>
              <a:lnTo>
                <a:pt x="724204" y="19799"/>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37895" y="2039294"/>
        <a:ext cx="36210" cy="36210"/>
      </dsp:txXfrm>
    </dsp:sp>
    <dsp:sp modelId="{9436C709-9963-6D4B-89E9-F3441B284B3A}">
      <dsp:nvSpPr>
        <dsp:cNvPr id="0" name=""/>
        <dsp:cNvSpPr/>
      </dsp:nvSpPr>
      <dsp:spPr>
        <a:xfrm>
          <a:off x="3118102" y="1159767"/>
          <a:ext cx="2035882" cy="1795265"/>
        </a:xfrm>
        <a:prstGeom prst="roundRect">
          <a:avLst>
            <a:gd name="adj" fmla="val 10000"/>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solidFill>
                <a:schemeClr val="tx1"/>
              </a:solidFill>
            </a:rPr>
            <a:t>Prosjektgruppe</a:t>
          </a:r>
          <a:r>
            <a:rPr lang="en-US" sz="1900" kern="1200" dirty="0" smtClean="0">
              <a:solidFill>
                <a:schemeClr val="tx1"/>
              </a:solidFill>
            </a:rPr>
            <a:t>: Henriette Kleivane (</a:t>
          </a:r>
          <a:r>
            <a:rPr lang="en-US" sz="1900" kern="1200" dirty="0" err="1" smtClean="0">
              <a:solidFill>
                <a:schemeClr val="tx1"/>
              </a:solidFill>
            </a:rPr>
            <a:t>leder</a:t>
          </a:r>
          <a:r>
            <a:rPr lang="en-US" sz="1900" kern="1200" dirty="0" smtClean="0">
              <a:solidFill>
                <a:schemeClr val="tx1"/>
              </a:solidFill>
            </a:rPr>
            <a:t>), Kirsten Brauti, Marius Fuglum, Cecilia Hoel, Marte Rognstad</a:t>
          </a:r>
        </a:p>
      </dsp:txBody>
      <dsp:txXfrm>
        <a:off x="3170684" y="1212349"/>
        <a:ext cx="1930718" cy="1690101"/>
      </dsp:txXfrm>
    </dsp:sp>
    <dsp:sp modelId="{0D2F386F-B8B7-D746-A7ED-76FD1FB51E07}">
      <dsp:nvSpPr>
        <dsp:cNvPr id="0" name=""/>
        <dsp:cNvSpPr/>
      </dsp:nvSpPr>
      <dsp:spPr>
        <a:xfrm rot="19457599">
          <a:off x="5070156" y="1777339"/>
          <a:ext cx="891860" cy="39599"/>
        </a:xfrm>
        <a:custGeom>
          <a:avLst/>
          <a:gdLst/>
          <a:ahLst/>
          <a:cxnLst/>
          <a:rect l="0" t="0" r="0" b="0"/>
          <a:pathLst>
            <a:path>
              <a:moveTo>
                <a:pt x="0" y="19799"/>
              </a:moveTo>
              <a:lnTo>
                <a:pt x="891860" y="1979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93790" y="1774842"/>
        <a:ext cx="44593" cy="44593"/>
      </dsp:txXfrm>
    </dsp:sp>
    <dsp:sp modelId="{A969EC52-29A5-6C43-8F18-FD068C62B40B}">
      <dsp:nvSpPr>
        <dsp:cNvPr id="0" name=""/>
        <dsp:cNvSpPr/>
      </dsp:nvSpPr>
      <dsp:spPr>
        <a:xfrm>
          <a:off x="5878188" y="778229"/>
          <a:ext cx="1452445" cy="1517298"/>
        </a:xfrm>
        <a:prstGeom prst="roundRect">
          <a:avLst>
            <a:gd name="adj" fmla="val 10000"/>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 </a:t>
          </a:r>
          <a:r>
            <a:rPr lang="en-US" sz="1400" b="1" kern="1200" dirty="0" err="1" smtClean="0">
              <a:solidFill>
                <a:srgbClr val="000000"/>
              </a:solidFill>
            </a:rPr>
            <a:t>Interessenter</a:t>
          </a:r>
          <a:r>
            <a:rPr lang="en-US" sz="1400" b="1" kern="1200" dirty="0" smtClean="0">
              <a:solidFill>
                <a:srgbClr val="000000"/>
              </a:solidFill>
            </a:rPr>
            <a:t>: </a:t>
          </a:r>
        </a:p>
        <a:p>
          <a:pPr lvl="0" algn="ctr" defTabSz="533400">
            <a:lnSpc>
              <a:spcPct val="90000"/>
            </a:lnSpc>
            <a:spcBef>
              <a:spcPct val="0"/>
            </a:spcBef>
            <a:spcAft>
              <a:spcPct val="35000"/>
            </a:spcAft>
          </a:pPr>
          <a:r>
            <a:rPr lang="nb-NO" sz="1400" kern="1200" dirty="0" smtClean="0">
              <a:solidFill>
                <a:srgbClr val="000000"/>
              </a:solidFill>
            </a:rPr>
            <a:t>Fakulteter og enheter</a:t>
          </a:r>
        </a:p>
        <a:p>
          <a:pPr lvl="0" algn="ctr" defTabSz="533400">
            <a:lnSpc>
              <a:spcPct val="90000"/>
            </a:lnSpc>
            <a:spcBef>
              <a:spcPct val="0"/>
            </a:spcBef>
            <a:spcAft>
              <a:spcPct val="35000"/>
            </a:spcAft>
          </a:pPr>
          <a:r>
            <a:rPr lang="nb-NO" sz="1400" kern="1200" dirty="0" smtClean="0">
              <a:solidFill>
                <a:srgbClr val="000000"/>
              </a:solidFill>
            </a:rPr>
            <a:t>Studentene</a:t>
          </a:r>
        </a:p>
        <a:p>
          <a:pPr lvl="0" algn="ctr" defTabSz="533400">
            <a:lnSpc>
              <a:spcPct val="90000"/>
            </a:lnSpc>
            <a:spcBef>
              <a:spcPct val="0"/>
            </a:spcBef>
            <a:spcAft>
              <a:spcPct val="35000"/>
            </a:spcAft>
          </a:pPr>
          <a:r>
            <a:rPr lang="nb-NO" sz="1400" kern="1200" dirty="0" smtClean="0">
              <a:solidFill>
                <a:srgbClr val="000000"/>
              </a:solidFill>
            </a:rPr>
            <a:t>Studentombudet</a:t>
          </a:r>
          <a:endParaRPr lang="en-US" sz="1400" kern="1200" dirty="0">
            <a:solidFill>
              <a:srgbClr val="000000"/>
            </a:solidFill>
          </a:endParaRPr>
        </a:p>
      </dsp:txBody>
      <dsp:txXfrm>
        <a:off x="5920729" y="820770"/>
        <a:ext cx="1367363" cy="1432216"/>
      </dsp:txXfrm>
    </dsp:sp>
    <dsp:sp modelId="{58DBC7E9-BA90-164C-8E9E-0609FCD65013}">
      <dsp:nvSpPr>
        <dsp:cNvPr id="0" name=""/>
        <dsp:cNvSpPr/>
      </dsp:nvSpPr>
      <dsp:spPr>
        <a:xfrm rot="2926540">
          <a:off x="4966622" y="2450871"/>
          <a:ext cx="1098929" cy="39599"/>
        </a:xfrm>
        <a:custGeom>
          <a:avLst/>
          <a:gdLst/>
          <a:ahLst/>
          <a:cxnLst/>
          <a:rect l="0" t="0" r="0" b="0"/>
          <a:pathLst>
            <a:path>
              <a:moveTo>
                <a:pt x="0" y="19799"/>
              </a:moveTo>
              <a:lnTo>
                <a:pt x="1098929" y="1979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88613" y="2443198"/>
        <a:ext cx="54946" cy="54946"/>
      </dsp:txXfrm>
    </dsp:sp>
    <dsp:sp modelId="{39EA92C8-2F36-CC43-94AB-04ADD186A751}">
      <dsp:nvSpPr>
        <dsp:cNvPr id="0" name=""/>
        <dsp:cNvSpPr/>
      </dsp:nvSpPr>
      <dsp:spPr>
        <a:xfrm>
          <a:off x="5878188" y="2431315"/>
          <a:ext cx="1810510" cy="905255"/>
        </a:xfrm>
        <a:prstGeom prst="roundRect">
          <a:avLst>
            <a:gd name="adj" fmla="val 10000"/>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b-NO" sz="1400" b="1" kern="1200" dirty="0" smtClean="0">
              <a:solidFill>
                <a:srgbClr val="000000"/>
              </a:solidFill>
            </a:rPr>
            <a:t>Referansegrupper:</a:t>
          </a:r>
        </a:p>
        <a:p>
          <a:pPr lvl="0" algn="ctr" defTabSz="622300">
            <a:lnSpc>
              <a:spcPct val="90000"/>
            </a:lnSpc>
            <a:spcBef>
              <a:spcPct val="0"/>
            </a:spcBef>
            <a:spcAft>
              <a:spcPct val="35000"/>
            </a:spcAft>
          </a:pPr>
          <a:r>
            <a:rPr lang="nb-NO" sz="1400" kern="1200" dirty="0" smtClean="0">
              <a:solidFill>
                <a:srgbClr val="000000"/>
              </a:solidFill>
            </a:rPr>
            <a:t>Relevante administrative nettverk</a:t>
          </a:r>
          <a:endParaRPr lang="en-US" sz="1400" kern="1200" dirty="0">
            <a:solidFill>
              <a:srgbClr val="000000"/>
            </a:solidFill>
          </a:endParaRPr>
        </a:p>
      </dsp:txBody>
      <dsp:txXfrm>
        <a:off x="5904702" y="2457829"/>
        <a:ext cx="1757482" cy="8522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pPr>
              <a:defRPr/>
            </a:pPr>
            <a:fld id="{FA90F70F-F073-5E45-93D9-D311F88BF605}" type="datetime1">
              <a:rPr lang="nb-NO"/>
              <a:pPr>
                <a:defRPr/>
              </a:pPr>
              <a:t>24.02.2017</a:t>
            </a:fld>
            <a:endParaRPr lang="nb-NO"/>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pPr>
              <a:defRPr/>
            </a:pPr>
            <a:fld id="{AC069810-1276-FE4C-9C13-496BA63787E8}" type="slidenum">
              <a:rPr lang="nb-NO"/>
              <a:pPr>
                <a:defRPr/>
              </a:pPr>
              <a:t>‹#›</a:t>
            </a:fld>
            <a:endParaRPr lang="nb-NO"/>
          </a:p>
        </p:txBody>
      </p:sp>
    </p:spTree>
    <p:extLst>
      <p:ext uri="{BB962C8B-B14F-4D97-AF65-F5344CB8AC3E}">
        <p14:creationId xmlns:p14="http://schemas.microsoft.com/office/powerpoint/2010/main" val="255773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50217"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5934" y="4717415"/>
            <a:ext cx="4982633" cy="4469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50217"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FCB4F33-0A36-4A46-968A-02FC27E43280}" type="slidenum">
              <a:rPr lang="en-US"/>
              <a:pPr>
                <a:defRPr/>
              </a:pPr>
              <a:t>‹#›</a:t>
            </a:fld>
            <a:endParaRPr lang="en-US"/>
          </a:p>
        </p:txBody>
      </p:sp>
    </p:spTree>
    <p:extLst>
      <p:ext uri="{BB962C8B-B14F-4D97-AF65-F5344CB8AC3E}">
        <p14:creationId xmlns:p14="http://schemas.microsoft.com/office/powerpoint/2010/main" val="357165730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Var sist i Utdanningskomiteen</a:t>
            </a:r>
            <a:r>
              <a:rPr lang="nb-NO" baseline="0" dirty="0" smtClean="0"/>
              <a:t> i desember, og presenterte mandatet som da ble godkjent</a:t>
            </a:r>
          </a:p>
          <a:p>
            <a:r>
              <a:rPr lang="nb-NO" baseline="0" dirty="0" smtClean="0"/>
              <a:t>Prosjektgruppe var da så vidt på plass. Nå har vi kommet noen skritt lenger, og jeg vil presentere status for prosjektet, og ønsker å få en godkjenning av Utdanningskomiteen for veien videre.</a:t>
            </a:r>
            <a:endParaRPr lang="en-US"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2</a:t>
            </a:fld>
            <a:endParaRPr lang="en-US"/>
          </a:p>
        </p:txBody>
      </p:sp>
    </p:spTree>
    <p:extLst>
      <p:ext uri="{BB962C8B-B14F-4D97-AF65-F5344CB8AC3E}">
        <p14:creationId xmlns:p14="http://schemas.microsoft.com/office/powerpoint/2010/main" val="45928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sz="1200" dirty="0" smtClean="0"/>
              <a:t>Fakultetene: brev til fakultetsdirektørene,</a:t>
            </a:r>
            <a:r>
              <a:rPr lang="nb-NO" sz="1200" baseline="0" dirty="0" smtClean="0"/>
              <a:t> hvor vi inviterer oss, men med en </a:t>
            </a:r>
            <a:r>
              <a:rPr lang="nb-NO" sz="1200" dirty="0" smtClean="0"/>
              <a:t>bestilling. Spørsmål vi ønsker at de har forberedt seg på </a:t>
            </a:r>
            <a:r>
              <a:rPr lang="nb-NO" sz="1200" dirty="0" err="1" smtClean="0"/>
              <a:t>på</a:t>
            </a:r>
            <a:r>
              <a:rPr lang="nb-NO" sz="1200" dirty="0" smtClean="0"/>
              <a:t> forhånd</a:t>
            </a: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dirty="0" smtClean="0"/>
              <a:t>Studenter: intervju</a:t>
            </a:r>
            <a:r>
              <a:rPr lang="nb-NO" sz="1200" baseline="0" dirty="0" smtClean="0"/>
              <a:t> med r</a:t>
            </a:r>
            <a:r>
              <a:rPr lang="nb-NO" sz="1200" dirty="0" smtClean="0"/>
              <a:t>epresentativt utvalg. Mulig også gjennom kanaler</a:t>
            </a:r>
            <a:r>
              <a:rPr lang="nb-NO" sz="1200" baseline="0" dirty="0" smtClean="0"/>
              <a:t> i tilretteleggingstjenesten.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baseline="0" dirty="0" smtClean="0"/>
              <a:t>Andre relevante (det har jeg allerede sagt)</a:t>
            </a: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baseline="0" dirty="0" smtClean="0"/>
              <a:t>Studentombudet </a:t>
            </a:r>
            <a:endParaRPr lang="nb-NO"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Regelverk</a:t>
            </a:r>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Sommerskolen</a:t>
            </a:r>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Mottak av internasjonale studenter i Knutepunktet</a:t>
            </a:r>
            <a:endParaRPr lang="en-US"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11</a:t>
            </a:fld>
            <a:endParaRPr lang="en-US"/>
          </a:p>
        </p:txBody>
      </p:sp>
    </p:spTree>
    <p:extLst>
      <p:ext uri="{BB962C8B-B14F-4D97-AF65-F5344CB8AC3E}">
        <p14:creationId xmlns:p14="http://schemas.microsoft.com/office/powerpoint/2010/main" val="2286882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I</a:t>
            </a:r>
            <a:r>
              <a:rPr lang="nb-NO" baseline="0" dirty="0" smtClean="0"/>
              <a:t> mai: foreløpig rapport</a:t>
            </a:r>
          </a:p>
          <a:p>
            <a:endParaRPr lang="nb-NO" baseline="0" dirty="0" smtClean="0"/>
          </a:p>
          <a:p>
            <a:r>
              <a:rPr lang="nb-NO" baseline="0" dirty="0" smtClean="0"/>
              <a:t>Endelig rapport i juni-møtet</a:t>
            </a:r>
          </a:p>
          <a:p>
            <a:endParaRPr lang="nb-NO" baseline="0" dirty="0" smtClean="0"/>
          </a:p>
          <a:p>
            <a:r>
              <a:rPr lang="nb-NO" baseline="0" dirty="0" smtClean="0"/>
              <a:t>Dersom mulig, vil prosjektgruppa begynne å jobbe med tiltak underveis. Vil i så fall endre på tidsplan i statusmøter. Når endelig rapport presenteres i juni, er det viktig for oss å få tilslutning til å jobbe videre med tiltak. –Hvis ikke vil jobben være halvgjort. Skulle gjerne vært i gang allerede, men vi ser at for å gjøre en grundig jobb, og ha mulighet for å lykkes med prosjektet, er det viktig å gjøre et godt grunnarbeid nå. Håper med </a:t>
            </a:r>
            <a:r>
              <a:rPr lang="nb-NO" baseline="0" dirty="0" err="1" smtClean="0"/>
              <a:t>karteggingen</a:t>
            </a:r>
            <a:r>
              <a:rPr lang="nb-NO" baseline="0" dirty="0" smtClean="0"/>
              <a:t> at vi kan skape en enighet om fordelene ved å </a:t>
            </a:r>
          </a:p>
          <a:p>
            <a:endParaRPr lang="nb-NO" baseline="0" dirty="0" smtClean="0"/>
          </a:p>
          <a:p>
            <a:r>
              <a:rPr lang="nb-NO" baseline="0" dirty="0" smtClean="0"/>
              <a:t>Vil ta opp diskusjonssak i eksamensnettverket: bruk av enerom, hva som skal til for å innvilge. Se om det allerede kan være mulig å bli enig om felles prinsipper.</a:t>
            </a:r>
          </a:p>
          <a:p>
            <a:endParaRPr lang="nb-NO" baseline="0" dirty="0" smtClean="0"/>
          </a:p>
          <a:p>
            <a:endParaRPr lang="en-US"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12</a:t>
            </a:fld>
            <a:endParaRPr lang="en-US"/>
          </a:p>
        </p:txBody>
      </p:sp>
    </p:spTree>
    <p:extLst>
      <p:ext uri="{BB962C8B-B14F-4D97-AF65-F5344CB8AC3E}">
        <p14:creationId xmlns:p14="http://schemas.microsoft.com/office/powerpoint/2010/main" val="292795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13</a:t>
            </a:fld>
            <a:endParaRPr lang="en-US"/>
          </a:p>
        </p:txBody>
      </p:sp>
    </p:spTree>
    <p:extLst>
      <p:ext uri="{BB962C8B-B14F-4D97-AF65-F5344CB8AC3E}">
        <p14:creationId xmlns:p14="http://schemas.microsoft.com/office/powerpoint/2010/main" val="120104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14</a:t>
            </a:fld>
            <a:endParaRPr lang="en-US"/>
          </a:p>
        </p:txBody>
      </p:sp>
    </p:spTree>
    <p:extLst>
      <p:ext uri="{BB962C8B-B14F-4D97-AF65-F5344CB8AC3E}">
        <p14:creationId xmlns:p14="http://schemas.microsoft.com/office/powerpoint/2010/main" val="120417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UiO</a:t>
            </a:r>
            <a:r>
              <a:rPr lang="nb-NO" baseline="0" dirty="0" smtClean="0"/>
              <a:t> er forpliktet av både UH-loven og Diskriminerings og tilgjengelighetsloven å tilrettelegge for studenter med funksjonsnedsettelser.</a:t>
            </a:r>
          </a:p>
          <a:p>
            <a:r>
              <a:rPr lang="nb-NO" sz="1200" dirty="0" smtClean="0"/>
              <a:t>Særlig §17 som sier noe om tilrettelegging:</a:t>
            </a:r>
          </a:p>
          <a:p>
            <a:r>
              <a:rPr lang="nb-NO" dirty="0" smtClean="0"/>
              <a:t>§ 17.</a:t>
            </a:r>
            <a:r>
              <a:rPr lang="nb-NO" i="1" dirty="0" smtClean="0"/>
              <a:t>Rett til individuell tilrettelegging i skole- og utdanningsinstitusjoner </a:t>
            </a:r>
            <a:r>
              <a:rPr lang="nb-NO" dirty="0" smtClean="0"/>
              <a:t>Elever og studenter med nedsatt funksjonsevne ved skole- og utdanningsinstitusjoner har rett til egnet individuell tilrettelegging av lærested, undervisning, læremidler og eksamen for å sikre likeverdige opplærings- og utdanningsmuligheter.</a:t>
            </a:r>
          </a:p>
          <a:p>
            <a:r>
              <a:rPr lang="nb-NO" dirty="0" smtClean="0"/>
              <a:t>Retten gjelder tilrettelegging som ikke innebærer en uforholdsmessig byrde. Ved vurderingen av om tilretteleggingen innebærer en uforholdsmessig byrde skal det særlig legges vekt på tilretteleggingens effekt for å nedbygge </a:t>
            </a:r>
            <a:r>
              <a:rPr lang="nb-NO" dirty="0" err="1" smtClean="0"/>
              <a:t>funksjonshemmende</a:t>
            </a:r>
            <a:r>
              <a:rPr lang="nb-NO" dirty="0" smtClean="0"/>
              <a:t> barrierer, de nødvendige kostnadene ved tilretteleggingen og virksomhetens ressurser.</a:t>
            </a:r>
          </a:p>
          <a:p>
            <a:endParaRPr lang="nb-NO" sz="1200" dirty="0" smtClean="0"/>
          </a:p>
          <a:p>
            <a:r>
              <a:rPr lang="nb-NO" sz="1200" dirty="0" smtClean="0"/>
              <a:t>Diskriminering- og tilgjengelighetsloven § 13</a:t>
            </a:r>
          </a:p>
          <a:p>
            <a:r>
              <a:rPr lang="nb-NO" dirty="0" smtClean="0"/>
              <a:t>Offentlige og private virksomheter rettet mot allmennheten har plikt til å sikre universell utforming av virksomhetens alminnelige funksjon så langt det ikke medfører en uforholdsmessig byrde for virksomheten. Ved vurderingen av om utformingen eller tilretteleggingen medfører en uforholdsmessig byrde skal det særlig legges vekt på tilretteleggingens effekt for å nedbygge </a:t>
            </a:r>
            <a:r>
              <a:rPr lang="nb-NO" dirty="0" err="1" smtClean="0"/>
              <a:t>funksjonshemmende</a:t>
            </a:r>
            <a:r>
              <a:rPr lang="nb-NO" dirty="0" smtClean="0"/>
              <a:t> barrierer, hvorvidt virksomhetens alminnelige funksjon er av offentlig art, de nødvendige kostnadene ved tilretteleggingen, virksomhetens ressurser, sikkerhetsmessige hensyn og vernehensyn.</a:t>
            </a:r>
          </a:p>
          <a:p>
            <a:endParaRPr lang="nb-NO" sz="1200" dirty="0" smtClean="0"/>
          </a:p>
          <a:p>
            <a:r>
              <a:rPr lang="nb-NO" dirty="0" smtClean="0"/>
              <a:t>Diskriminerings- og tilgjengelighetsloven</a:t>
            </a:r>
            <a:r>
              <a:rPr lang="nb-NO" baseline="0" dirty="0" smtClean="0"/>
              <a:t> sier også noe om undervisning og læremidler, samt lærested, som jo også vil omfatte bygningsmassen. Dette har vi tidligere sagt at kartleggingen ikke skal omfatte.</a:t>
            </a:r>
            <a:endParaRPr lang="nb-NO" dirty="0" smtClean="0"/>
          </a:p>
          <a:p>
            <a:endParaRPr lang="nb-NO" baseline="0" dirty="0" smtClean="0"/>
          </a:p>
          <a:p>
            <a:r>
              <a:rPr lang="nb-NO" baseline="0" dirty="0" smtClean="0"/>
              <a:t>Det har vært gjennomganger av tilretteleggingsfeltet tidligere. En del felles rutiner er på plass når det gjelder eksamen. Men i årenes løp, har felles rutiner forvitret noe, og en del er personavhengig. Skriftlige rutiner, samt en kompetanseheving bør på plass for å sikre at ansatte føler seg rustet til å møte studentenes behov. Mer og lettere tilgjengelig informasjon på nett, og at det skal være tydelig hva studentene kan forvente av UiO. </a:t>
            </a:r>
          </a:p>
          <a:p>
            <a:endParaRPr lang="nb-NO" baseline="0" dirty="0" smtClean="0"/>
          </a:p>
          <a:p>
            <a:r>
              <a:rPr lang="nb-NO" baseline="0" dirty="0" smtClean="0"/>
              <a:t>Eksempler? Studenter som får ulik tilrettelegging?</a:t>
            </a:r>
            <a:endParaRPr lang="nb-NO" dirty="0" smtClean="0"/>
          </a:p>
          <a:p>
            <a:endParaRPr lang="nb-NO" sz="1200" dirty="0" smtClean="0"/>
          </a:p>
          <a:p>
            <a:endParaRPr lang="nb-NO"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3</a:t>
            </a:fld>
            <a:endParaRPr lang="en-US"/>
          </a:p>
        </p:txBody>
      </p:sp>
    </p:spTree>
    <p:extLst>
      <p:ext uri="{BB962C8B-B14F-4D97-AF65-F5344CB8AC3E}">
        <p14:creationId xmlns:p14="http://schemas.microsoft.com/office/powerpoint/2010/main" val="82132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Mandatet ble presentert for Utdanningskomiteen i desember. Fikk tilslutning til å starte prosjektet med en kartlegging. Har her forsøkt å oppsummere mandatet i 3 setninger. </a:t>
            </a:r>
          </a:p>
          <a:p>
            <a:endParaRPr lang="nb-NO" baseline="0" dirty="0" smtClean="0"/>
          </a:p>
          <a:p>
            <a:r>
              <a:rPr lang="nb-NO" baseline="0" dirty="0" smtClean="0"/>
              <a:t>Mål: </a:t>
            </a:r>
            <a:r>
              <a:rPr lang="nb-NO" baseline="0" dirty="0" err="1" smtClean="0"/>
              <a:t>Uios</a:t>
            </a:r>
            <a:r>
              <a:rPr lang="nb-NO" baseline="0" dirty="0" smtClean="0"/>
              <a:t> studenter skal ha lik mulighet til tilrettelegging uavhengig av fakultet. Vi mener ikke at alle studenter skal få den samme tilretteleggingen, men at lik funksjonsnedsettelse skal gi lik behandling. –med bruk av skjønn. Det vil alltid være ulike grader av funksjonsnedsettelser</a:t>
            </a:r>
          </a:p>
          <a:p>
            <a:endParaRPr lang="nb-NO" baseline="0" dirty="0" smtClean="0"/>
          </a:p>
          <a:p>
            <a:r>
              <a:rPr lang="nb-NO" baseline="0" dirty="0" smtClean="0"/>
              <a:t>Har en idé om hva som kan komme ut av kartleggingen, men vet at de ulike fakultetene kan ha ulike behov. Det er derfor vi ønsker å gjøre en kartlegging, for nettopp å se i hvilken retning vi skal gå når vi foreslår tiltak.</a:t>
            </a:r>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4</a:t>
            </a:fld>
            <a:endParaRPr lang="en-US"/>
          </a:p>
        </p:txBody>
      </p:sp>
    </p:spTree>
    <p:extLst>
      <p:ext uri="{BB962C8B-B14F-4D97-AF65-F5344CB8AC3E}">
        <p14:creationId xmlns:p14="http://schemas.microsoft.com/office/powerpoint/2010/main" val="63605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i="1" dirty="0" smtClean="0"/>
              <a:t>I prosjektrammeverket, er det delt opp i formål, effektmål og resultatmål</a:t>
            </a:r>
          </a:p>
          <a:p>
            <a:pPr marL="0" marR="0" indent="0" algn="l" defTabSz="914400" rtl="0" eaLnBrk="0" fontAlgn="base" latinLnBrk="0" hangingPunct="0">
              <a:lnSpc>
                <a:spcPct val="100000"/>
              </a:lnSpc>
              <a:spcBef>
                <a:spcPct val="30000"/>
              </a:spcBef>
              <a:spcAft>
                <a:spcPct val="0"/>
              </a:spcAft>
              <a:buClrTx/>
              <a:buSzTx/>
              <a:buFontTx/>
              <a:buNone/>
              <a:tabLst/>
              <a:defRPr/>
            </a:pPr>
            <a:endParaRPr lang="nb-NO"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b-NO"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i="1" dirty="0" smtClean="0"/>
              <a:t>Effektmål:</a:t>
            </a:r>
            <a:r>
              <a:rPr lang="nb-NO" i="1" baseline="0" dirty="0" smtClean="0"/>
              <a:t> mer fornøyde studenter og ansatte. Kan gjøre UiO mer attraktiv for studenter med funksjonsnedsettelser.</a:t>
            </a:r>
          </a:p>
          <a:p>
            <a:pPr marL="0" marR="0" indent="0" algn="l" defTabSz="914400" rtl="0" eaLnBrk="0" fontAlgn="base" latinLnBrk="0" hangingPunct="0">
              <a:lnSpc>
                <a:spcPct val="100000"/>
              </a:lnSpc>
              <a:spcBef>
                <a:spcPct val="30000"/>
              </a:spcBef>
              <a:spcAft>
                <a:spcPct val="0"/>
              </a:spcAft>
              <a:buClrTx/>
              <a:buSzTx/>
              <a:buFontTx/>
              <a:buNone/>
              <a:tabLst/>
              <a:defRPr/>
            </a:pPr>
            <a:endParaRPr lang="nb-NO"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i="1" dirty="0" smtClean="0"/>
              <a:t>Mer forutsigbar og transparent</a:t>
            </a:r>
            <a:r>
              <a:rPr lang="nb-NO" i="1" baseline="0" dirty="0" smtClean="0"/>
              <a:t> saksbehandling for både studenter og ansatte</a:t>
            </a:r>
          </a:p>
          <a:p>
            <a:pPr marL="0" marR="0" indent="0" algn="l" defTabSz="914400" rtl="0" eaLnBrk="0" fontAlgn="base" latinLnBrk="0" hangingPunct="0">
              <a:lnSpc>
                <a:spcPct val="100000"/>
              </a:lnSpc>
              <a:spcBef>
                <a:spcPct val="30000"/>
              </a:spcBef>
              <a:spcAft>
                <a:spcPct val="0"/>
              </a:spcAft>
              <a:buClrTx/>
              <a:buSzTx/>
              <a:buFontTx/>
              <a:buNone/>
              <a:tabLst/>
              <a:defRPr/>
            </a:pPr>
            <a:endParaRPr lang="nb-NO" i="1" baseline="0" dirty="0" smtClean="0"/>
          </a:p>
          <a:p>
            <a:r>
              <a:rPr lang="nb-NO" sz="1200" b="1" i="0" u="none" strike="noStrike" kern="1200" baseline="0" dirty="0" smtClean="0">
                <a:solidFill>
                  <a:schemeClr val="tx1"/>
                </a:solidFill>
                <a:latin typeface="Arial" charset="0"/>
                <a:ea typeface="ヒラギノ角ゴ Pro W3" charset="-128"/>
                <a:cs typeface="ヒラギノ角ゴ Pro W3" charset="-128"/>
              </a:rPr>
              <a:t>Av personer </a:t>
            </a:r>
            <a:r>
              <a:rPr lang="nb-NO" sz="1200" b="0" i="0" u="none" strike="noStrike" kern="1200" baseline="0" dirty="0" smtClean="0">
                <a:solidFill>
                  <a:schemeClr val="tx1"/>
                </a:solidFill>
                <a:latin typeface="Arial" charset="0"/>
                <a:ea typeface="ヒラギノ角ゴ Pro W3" charset="-128"/>
                <a:cs typeface="ヒラギノ角ゴ Pro W3" charset="-128"/>
              </a:rPr>
              <a:t>med nedsatt funksjonsevne har 45 prosent ikke utdanning utover grunnskolen, mot 29 prosent i befolkningen for øvrig.</a:t>
            </a:r>
            <a:endParaRPr lang="nb-NO"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b-NO"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b-NO"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b-NO" b="0" i="1" dirty="0">
              <a:solidFill>
                <a:srgbClr val="C00000"/>
              </a:solidFill>
            </a:endParaRPr>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5</a:t>
            </a:fld>
            <a:endParaRPr lang="en-US"/>
          </a:p>
        </p:txBody>
      </p:sp>
    </p:spTree>
    <p:extLst>
      <p:ext uri="{BB962C8B-B14F-4D97-AF65-F5344CB8AC3E}">
        <p14:creationId xmlns:p14="http://schemas.microsoft.com/office/powerpoint/2010/main" val="3627906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dirty="0" smtClean="0"/>
              <a:t>Avgrensning: kommer</a:t>
            </a:r>
            <a:r>
              <a:rPr lang="nb-NO" i="1" baseline="0" dirty="0" smtClean="0"/>
              <a:t> altså ikke til å spørre om dette, men vil selvsagt ta imot innspill dersom det kommer opp. Men det må i så fall tas videre senere.</a:t>
            </a:r>
            <a:endParaRPr lang="nb-NO" i="1"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6</a:t>
            </a:fld>
            <a:endParaRPr lang="en-US"/>
          </a:p>
        </p:txBody>
      </p:sp>
    </p:spTree>
    <p:extLst>
      <p:ext uri="{BB962C8B-B14F-4D97-AF65-F5344CB8AC3E}">
        <p14:creationId xmlns:p14="http://schemas.microsoft.com/office/powerpoint/2010/main" val="725018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i="0" dirty="0" smtClean="0"/>
              <a:t>Fakultetene</a:t>
            </a:r>
            <a:r>
              <a:rPr lang="nb-NO" i="0" baseline="0" dirty="0" smtClean="0"/>
              <a:t> og studentene som er de viktigste interessentene. Studentombudet er også en nyttig kilde (objektivt blikk). Også andre enheter, som f.eks. sommerskolen, mottak av internasjonale studenter i knutepunktet, personer som jobber med regelverk og klagenemnd sentralt</a:t>
            </a:r>
            <a:endParaRPr lang="nb-NO" i="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b-NO" i="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i="0" dirty="0" smtClean="0"/>
              <a:t>Relevante nettverk:</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nb-NO" i="0" dirty="0" smtClean="0"/>
              <a:t>Nettverk for administrative studieledere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nb-NO" i="0" dirty="0" smtClean="0"/>
              <a:t>Eksamensnettverket</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nb-NO" i="0" dirty="0" smtClean="0"/>
          </a:p>
          <a:p>
            <a:endParaRPr lang="en-US"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7</a:t>
            </a:fld>
            <a:endParaRPr lang="en-US"/>
          </a:p>
        </p:txBody>
      </p:sp>
    </p:spTree>
    <p:extLst>
      <p:ext uri="{BB962C8B-B14F-4D97-AF65-F5344CB8AC3E}">
        <p14:creationId xmlns:p14="http://schemas.microsoft.com/office/powerpoint/2010/main" val="288174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Prosjektleder jobber 50% med prosjektet, mens</a:t>
            </a:r>
            <a:r>
              <a:rPr lang="nb-NO" baseline="0" dirty="0" smtClean="0"/>
              <a:t> de øvrige forventes å bidra med 20% (men belastningen vil variere etter hvilke faser vi er i)</a:t>
            </a:r>
          </a:p>
          <a:p>
            <a:endParaRPr lang="nb-NO" baseline="0" dirty="0" smtClean="0"/>
          </a:p>
          <a:p>
            <a:r>
              <a:rPr lang="nb-NO" baseline="0" dirty="0" smtClean="0"/>
              <a:t>Tenke helhetlig</a:t>
            </a:r>
          </a:p>
          <a:p>
            <a:endParaRPr lang="nb-NO" baseline="0" dirty="0" smtClean="0"/>
          </a:p>
          <a:p>
            <a:r>
              <a:rPr lang="nb-NO" baseline="0" dirty="0" smtClean="0"/>
              <a:t>Veldig glad for at fakultetene villig har avgitt ressurser</a:t>
            </a:r>
            <a:endParaRPr lang="en-US"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8</a:t>
            </a:fld>
            <a:endParaRPr lang="en-US"/>
          </a:p>
        </p:txBody>
      </p:sp>
    </p:spTree>
    <p:extLst>
      <p:ext uri="{BB962C8B-B14F-4D97-AF65-F5344CB8AC3E}">
        <p14:creationId xmlns:p14="http://schemas.microsoft.com/office/powerpoint/2010/main" val="2446271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dirty="0" smtClean="0"/>
              <a:t>Møte</a:t>
            </a:r>
            <a:r>
              <a:rPr lang="nb-NO" i="1" baseline="0" dirty="0" smtClean="0"/>
              <a:t> i prosjektgruppa 15. februar for å ferdigstille bestillingen som går ut til fakultetene. </a:t>
            </a:r>
            <a:endParaRPr lang="nb-NO" i="1"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9</a:t>
            </a:fld>
            <a:endParaRPr lang="en-US"/>
          </a:p>
        </p:txBody>
      </p:sp>
    </p:spTree>
    <p:extLst>
      <p:ext uri="{BB962C8B-B14F-4D97-AF65-F5344CB8AC3E}">
        <p14:creationId xmlns:p14="http://schemas.microsoft.com/office/powerpoint/2010/main" val="2022935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UiB og </a:t>
            </a:r>
            <a:r>
              <a:rPr lang="nb-NO" dirty="0" err="1" smtClean="0"/>
              <a:t>HiOA</a:t>
            </a:r>
            <a:r>
              <a:rPr lang="nb-NO" dirty="0" smtClean="0"/>
              <a:t> har sentralisert eksamenskontor, og behandler søknader om tilrettelegging til eksamen 1 sted. Men melder samtidig om noen av de samme utfordringene vi har ang.</a:t>
            </a:r>
            <a:r>
              <a:rPr lang="nb-NO" baseline="0" dirty="0" smtClean="0"/>
              <a:t> tilrettelegging i studiehverdagen og kompetanseheving. </a:t>
            </a:r>
          </a:p>
          <a:p>
            <a:endParaRPr lang="nb-NO" baseline="0" dirty="0" smtClean="0"/>
          </a:p>
          <a:p>
            <a:r>
              <a:rPr lang="nb-NO" baseline="0" dirty="0" smtClean="0"/>
              <a:t>Studentombudet: ikke mange saker. Manglende saksbehandling, ikke klagerett. Lokalt regelverk på fakultet hvor det ikke er tatt hensyn til evt. behov for tilrettelegging. Studenter opplever manglende kompetanse ute på fakultet</a:t>
            </a:r>
            <a:endParaRPr lang="nb-NO" dirty="0" smtClean="0"/>
          </a:p>
          <a:p>
            <a:endParaRPr lang="nb-NO" dirty="0" smtClean="0"/>
          </a:p>
          <a:p>
            <a:r>
              <a:rPr lang="nb-NO" dirty="0" smtClean="0"/>
              <a:t>Ikke direkte i prosjektet, men har vært med på å få på plass enerom i ny etasje i Silurveien. </a:t>
            </a:r>
            <a:endParaRPr lang="en-US"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10</a:t>
            </a:fld>
            <a:endParaRPr lang="en-US"/>
          </a:p>
        </p:txBody>
      </p:sp>
    </p:spTree>
    <p:extLst>
      <p:ext uri="{BB962C8B-B14F-4D97-AF65-F5344CB8AC3E}">
        <p14:creationId xmlns:p14="http://schemas.microsoft.com/office/powerpoint/2010/main" val="320546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smtClean="0"/>
              <a:t>Click to edit Master title style</a:t>
            </a:r>
            <a:endParaRPr lang="en-US"/>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5"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6" name="Rectangle 12"/>
          <p:cNvSpPr>
            <a:spLocks noGrp="1" noChangeArrowheads="1"/>
          </p:cNvSpPr>
          <p:nvPr>
            <p:ph type="sldNum" sz="quarter" idx="12"/>
          </p:nvPr>
        </p:nvSpPr>
        <p:spPr/>
        <p:txBody>
          <a:bodyPr/>
          <a:lstStyle>
            <a:lvl1pPr>
              <a:defRPr/>
            </a:lvl1pPr>
          </a:lstStyle>
          <a:p>
            <a:pPr>
              <a:defRPr/>
            </a:pPr>
            <a:fld id="{C5F2DFC7-E4AE-DA4A-A28F-D90A23F0EC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5"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6" name="Rectangle 12"/>
          <p:cNvSpPr>
            <a:spLocks noGrp="1" noChangeArrowheads="1"/>
          </p:cNvSpPr>
          <p:nvPr>
            <p:ph type="sldNum" sz="quarter" idx="12"/>
          </p:nvPr>
        </p:nvSpPr>
        <p:spPr/>
        <p:txBody>
          <a:bodyPr/>
          <a:lstStyle>
            <a:lvl1pPr>
              <a:defRPr/>
            </a:lvl1pPr>
          </a:lstStyle>
          <a:p>
            <a:pPr>
              <a:defRPr/>
            </a:pPr>
            <a:fld id="{C48F2305-88D2-2F4A-9F64-C9284E824C1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24.02.2017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20923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24.02.2017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18976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AC6341-7E07-4D25-823D-56B55E4595E5}" type="datetimeFigureOut">
              <a:rPr lang="nb-NO" smtClean="0"/>
              <a:t>24.02.2017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873293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37AC6341-7E07-4D25-823D-56B55E4595E5}" type="datetimeFigureOut">
              <a:rPr lang="nb-NO" smtClean="0"/>
              <a:t>24.02.2017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09654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37AC6341-7E07-4D25-823D-56B55E4595E5}" type="datetimeFigureOut">
              <a:rPr lang="nb-NO" smtClean="0"/>
              <a:t>24.02.2017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440953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37AC6341-7E07-4D25-823D-56B55E4595E5}" type="datetimeFigureOut">
              <a:rPr lang="nb-NO" smtClean="0"/>
              <a:t>24.02.2017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94779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C6341-7E07-4D25-823D-56B55E4595E5}" type="datetimeFigureOut">
              <a:rPr lang="nb-NO" smtClean="0"/>
              <a:t>24.02.2017</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255942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C6341-7E07-4D25-823D-56B55E4595E5}" type="datetimeFigureOut">
              <a:rPr lang="nb-NO" smtClean="0"/>
              <a:t>24.02.2017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47650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dirty="0" smtClean="0"/>
              <a:t>3.9.2015</a:t>
            </a:r>
            <a:endParaRPr lang="nb-NO" dirty="0"/>
          </a:p>
        </p:txBody>
      </p:sp>
      <p:sp>
        <p:nvSpPr>
          <p:cNvPr id="5" name="Rectangle 11"/>
          <p:cNvSpPr>
            <a:spLocks noGrp="1" noChangeArrowheads="1"/>
          </p:cNvSpPr>
          <p:nvPr>
            <p:ph type="ftr" sz="quarter" idx="11"/>
          </p:nvPr>
        </p:nvSpPr>
        <p:spPr/>
        <p:txBody>
          <a:bodyPr/>
          <a:lstStyle>
            <a:lvl1pPr>
              <a:defRPr/>
            </a:lvl1pPr>
          </a:lstStyle>
          <a:p>
            <a:pPr>
              <a:defRPr/>
            </a:pPr>
            <a:r>
              <a:rPr lang="en-US" dirty="0" smtClean="0"/>
              <a:t>Mal for </a:t>
            </a:r>
            <a:r>
              <a:rPr lang="en-US" dirty="0" err="1" smtClean="0"/>
              <a:t>styringsdokument</a:t>
            </a:r>
            <a:r>
              <a:rPr lang="en-US" dirty="0" smtClean="0"/>
              <a:t>  </a:t>
            </a:r>
            <a:r>
              <a:rPr lang="en-US" dirty="0" err="1" smtClean="0"/>
              <a:t>september</a:t>
            </a:r>
            <a:r>
              <a:rPr lang="en-US" dirty="0" smtClean="0"/>
              <a:t> 2015</a:t>
            </a:r>
            <a:endParaRPr lang="en-US" dirty="0"/>
          </a:p>
        </p:txBody>
      </p:sp>
      <p:sp>
        <p:nvSpPr>
          <p:cNvPr id="6" name="Rectangle 12"/>
          <p:cNvSpPr>
            <a:spLocks noGrp="1" noChangeArrowheads="1"/>
          </p:cNvSpPr>
          <p:nvPr>
            <p:ph type="sldNum" sz="quarter" idx="12"/>
          </p:nvPr>
        </p:nvSpPr>
        <p:spPr/>
        <p:txBody>
          <a:bodyPr/>
          <a:lstStyle>
            <a:lvl1pPr>
              <a:defRPr/>
            </a:lvl1pPr>
          </a:lstStyle>
          <a:p>
            <a:pPr>
              <a:defRPr/>
            </a:pPr>
            <a:fld id="{3272E124-581F-5C46-A44F-4620125B4F2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C6341-7E07-4D25-823D-56B55E4595E5}" type="datetimeFigureOut">
              <a:rPr lang="nb-NO" smtClean="0"/>
              <a:t>24.02.2017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288354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24.02.2017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400688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24.02.2017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528136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37AC6341-7E07-4D25-823D-56B55E4595E5}" type="datetimeFigureOut">
              <a:rPr lang="nb-NO" smtClean="0"/>
              <a:t>24.02.2017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54918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24.02.2017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750871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24.02.2017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649911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6FB00-ABE1-4363-AF93-9FDD6D80F486}" type="datetimeFigureOut">
              <a:rPr lang="nb-NO" smtClean="0"/>
              <a:t>24.02.2017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307664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7A86FB00-ABE1-4363-AF93-9FDD6D80F486}" type="datetimeFigureOut">
              <a:rPr lang="nb-NO" smtClean="0"/>
              <a:t>24.02.2017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107155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7A86FB00-ABE1-4363-AF93-9FDD6D80F486}" type="datetimeFigureOut">
              <a:rPr lang="nb-NO" smtClean="0"/>
              <a:t>24.02.2017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655184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7A86FB00-ABE1-4363-AF93-9FDD6D80F486}" type="datetimeFigureOut">
              <a:rPr lang="nb-NO" smtClean="0"/>
              <a:t>24.02.2017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33241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endParaRPr lang="nb-NO" dirty="0"/>
          </a:p>
        </p:txBody>
      </p:sp>
      <p:sp>
        <p:nvSpPr>
          <p:cNvPr id="5" name="Rectangle 11"/>
          <p:cNvSpPr>
            <a:spLocks noGrp="1" noChangeArrowheads="1"/>
          </p:cNvSpPr>
          <p:nvPr>
            <p:ph type="ftr" sz="quarter" idx="11"/>
          </p:nvPr>
        </p:nvSpPr>
        <p:spPr/>
        <p:txBody>
          <a:bodyPr/>
          <a:lstStyle>
            <a:lvl1pPr>
              <a:defRPr/>
            </a:lvl1pPr>
          </a:lstStyle>
          <a:p>
            <a:pPr>
              <a:defRPr/>
            </a:pPr>
            <a:r>
              <a:rPr lang="en-US" dirty="0" smtClean="0"/>
              <a:t>Mal for </a:t>
            </a:r>
            <a:r>
              <a:rPr lang="en-US" dirty="0" err="1" smtClean="0"/>
              <a:t>styringsdokument</a:t>
            </a:r>
            <a:r>
              <a:rPr lang="en-US" dirty="0" smtClean="0"/>
              <a:t>  </a:t>
            </a:r>
            <a:r>
              <a:rPr lang="en-US" dirty="0" err="1" smtClean="0"/>
              <a:t>september</a:t>
            </a:r>
            <a:r>
              <a:rPr lang="en-US" dirty="0" smtClean="0"/>
              <a:t> 2015</a:t>
            </a:r>
            <a:endParaRPr lang="en-US" dirty="0"/>
          </a:p>
        </p:txBody>
      </p:sp>
      <p:sp>
        <p:nvSpPr>
          <p:cNvPr id="6" name="Rectangle 12"/>
          <p:cNvSpPr>
            <a:spLocks noGrp="1" noChangeArrowheads="1"/>
          </p:cNvSpPr>
          <p:nvPr>
            <p:ph type="sldNum" sz="quarter" idx="12"/>
          </p:nvPr>
        </p:nvSpPr>
        <p:spPr/>
        <p:txBody>
          <a:bodyPr/>
          <a:lstStyle>
            <a:lvl1pPr>
              <a:defRPr/>
            </a:lvl1pPr>
          </a:lstStyle>
          <a:p>
            <a:pPr>
              <a:defRPr/>
            </a:pPr>
            <a:fld id="{CE0A39E4-BABD-9A42-969D-B4518A7A39D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6FB00-ABE1-4363-AF93-9FDD6D80F486}" type="datetimeFigureOut">
              <a:rPr lang="nb-NO" smtClean="0"/>
              <a:t>24.02.2017</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20039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6FB00-ABE1-4363-AF93-9FDD6D80F486}" type="datetimeFigureOut">
              <a:rPr lang="nb-NO" smtClean="0"/>
              <a:t>24.02.2017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852779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6FB00-ABE1-4363-AF93-9FDD6D80F486}" type="datetimeFigureOut">
              <a:rPr lang="nb-NO" smtClean="0"/>
              <a:t>24.02.2017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931479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24.02.2017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197406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24.02.2017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1353806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goslide">
    <p:spTree>
      <p:nvGrpSpPr>
        <p:cNvPr id="1" name=""/>
        <p:cNvGrpSpPr/>
        <p:nvPr/>
      </p:nvGrpSpPr>
      <p:grpSpPr>
        <a:xfrm>
          <a:off x="0" y="0"/>
          <a:ext cx="0" cy="0"/>
          <a:chOff x="0" y="0"/>
          <a:chExt cx="0" cy="0"/>
        </a:xfrm>
      </p:grpSpPr>
      <p:sp>
        <p:nvSpPr>
          <p:cNvPr id="2" name="Rectangle 1"/>
          <p:cNvSpPr/>
          <p:nvPr userDrawn="1"/>
        </p:nvSpPr>
        <p:spPr>
          <a:xfrm>
            <a:off x="0" y="-14288"/>
            <a:ext cx="9144000" cy="68722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a:lstStyle/>
          <a:p>
            <a:pPr algn="ctr" eaLnBrk="1" hangingPunct="1">
              <a:defRPr/>
            </a:pPr>
            <a:endParaRPr lang="en-GB" sz="1800" dirty="0" err="1">
              <a:solidFill>
                <a:srgbClr val="FFFFFF"/>
              </a:solidFill>
              <a:latin typeface="Arial"/>
            </a:endParaRPr>
          </a:p>
        </p:txBody>
      </p:sp>
      <p:pic>
        <p:nvPicPr>
          <p:cNvPr id="3"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763713" y="130175"/>
            <a:ext cx="7223125" cy="65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003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_blac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3252788"/>
            <a:ext cx="6337300"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
          </p:nvPr>
        </p:nvSpPr>
        <p:spPr>
          <a:xfrm>
            <a:off x="395288" y="3392489"/>
            <a:ext cx="6264276" cy="307777"/>
          </a:xfrm>
        </p:spPr>
        <p:txBody>
          <a:bodyPr>
            <a:spAutoFit/>
          </a:bodyPr>
          <a:lstStyle>
            <a:lvl1pPr marL="0" indent="0">
              <a:buNone/>
              <a:defRPr sz="2000">
                <a:solidFill>
                  <a:schemeClr val="accent5">
                    <a:lumMod val="60000"/>
                    <a:lumOff val="40000"/>
                  </a:schemeClr>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smtClean="0"/>
              <a:t>Click to edit Master text styles</a:t>
            </a:r>
          </a:p>
        </p:txBody>
      </p:sp>
      <p:sp>
        <p:nvSpPr>
          <p:cNvPr id="7" name="Title 1"/>
          <p:cNvSpPr>
            <a:spLocks noGrp="1"/>
          </p:cNvSpPr>
          <p:nvPr>
            <p:ph type="ctrTitle"/>
          </p:nvPr>
        </p:nvSpPr>
        <p:spPr>
          <a:xfrm>
            <a:off x="395288" y="1557338"/>
            <a:ext cx="6337300" cy="1455103"/>
          </a:xfrm>
        </p:spPr>
        <p:txBody>
          <a:bodyPr anchor="b">
            <a:normAutofit/>
          </a:bodyPr>
          <a:lstStyle>
            <a:lvl1pPr>
              <a:defRPr sz="4800" b="1" i="1" baseline="0">
                <a:solidFill>
                  <a:schemeClr val="bg1"/>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3709684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page (white)">
    <p:spTree>
      <p:nvGrpSpPr>
        <p:cNvPr id="1" name=""/>
        <p:cNvGrpSpPr/>
        <p:nvPr/>
      </p:nvGrpSpPr>
      <p:grpSpPr>
        <a:xfrm>
          <a:off x="0" y="0"/>
          <a:ext cx="0" cy="0"/>
          <a:chOff x="0" y="0"/>
          <a:chExt cx="0" cy="0"/>
        </a:xfrm>
      </p:grpSpPr>
      <p:sp>
        <p:nvSpPr>
          <p:cNvPr id="2" name="Title 1"/>
          <p:cNvSpPr>
            <a:spLocks noGrp="1"/>
          </p:cNvSpPr>
          <p:nvPr>
            <p:ph type="title"/>
          </p:nvPr>
        </p:nvSpPr>
        <p:spPr>
          <a:xfrm>
            <a:off x="395288" y="476250"/>
            <a:ext cx="8353425" cy="865188"/>
          </a:xfrm>
        </p:spPr>
        <p:txBody>
          <a:bodyPr>
            <a:normAutofit/>
          </a:bodyPr>
          <a:lstStyle>
            <a:lvl1pPr algn="l">
              <a:lnSpc>
                <a:spcPct val="100000"/>
              </a:lnSpc>
              <a:defRPr sz="3600" b="1" i="1" cap="none" baseline="0">
                <a:solidFill>
                  <a:schemeClr val="accent3"/>
                </a:solidFill>
                <a:latin typeface="Georgia" pitchFamily="18" charset="0"/>
              </a:defRPr>
            </a:lvl1pPr>
          </a:lstStyle>
          <a:p>
            <a:r>
              <a:rPr lang="nb-NO" smtClean="0"/>
              <a:t>Click to edit Master title style</a:t>
            </a:r>
            <a:endParaRPr lang="en-US" dirty="0"/>
          </a:p>
        </p:txBody>
      </p:sp>
      <p:sp>
        <p:nvSpPr>
          <p:cNvPr id="6" name="Text Placeholder 5"/>
          <p:cNvSpPr>
            <a:spLocks noGrp="1"/>
          </p:cNvSpPr>
          <p:nvPr>
            <p:ph type="body" sz="quarter" idx="11"/>
          </p:nvPr>
        </p:nvSpPr>
        <p:spPr>
          <a:xfrm>
            <a:off x="395288" y="188913"/>
            <a:ext cx="8353425" cy="287337"/>
          </a:xfrm>
        </p:spPr>
        <p:txBody>
          <a:bodyPr>
            <a:normAutofit/>
          </a:bodyPr>
          <a:lstStyle>
            <a:lvl1pPr marL="0" indent="0">
              <a:buFontTx/>
              <a:buNone/>
              <a:defRPr sz="1800"/>
            </a:lvl1pPr>
          </a:lstStyle>
          <a:p>
            <a:pPr lvl="0"/>
            <a:r>
              <a:rPr lang="nb-NO" smtClean="0"/>
              <a:t>Click to edit Master text styles</a:t>
            </a:r>
          </a:p>
        </p:txBody>
      </p:sp>
      <p:sp>
        <p:nvSpPr>
          <p:cNvPr id="9" name="Content Placeholder 8"/>
          <p:cNvSpPr>
            <a:spLocks noGrp="1"/>
          </p:cNvSpPr>
          <p:nvPr>
            <p:ph sz="quarter" idx="12"/>
          </p:nvPr>
        </p:nvSpPr>
        <p:spPr>
          <a:xfrm>
            <a:off x="395288" y="1844675"/>
            <a:ext cx="8353425" cy="3960813"/>
          </a:xfrm>
        </p:spPr>
        <p:txBody>
          <a:bodyPr>
            <a:normAutofit/>
          </a:bodyPr>
          <a:lstStyle>
            <a:lvl1pPr>
              <a:defRPr sz="2000"/>
            </a:lvl1pPr>
            <a:lvl2pPr>
              <a:defRPr sz="2000"/>
            </a:lvl2pPr>
            <a:lvl3pPr>
              <a:defRPr sz="2000"/>
            </a:lvl3pPr>
            <a:lvl4pPr>
              <a:defRPr sz="2000"/>
            </a:lvl4pPr>
            <a:lvl5pPr>
              <a:defRPr sz="2000"/>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Tree>
    <p:extLst>
      <p:ext uri="{BB962C8B-B14F-4D97-AF65-F5344CB8AC3E}">
        <p14:creationId xmlns:p14="http://schemas.microsoft.com/office/powerpoint/2010/main" val="1931747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page 2 column (white)">
    <p:spTree>
      <p:nvGrpSpPr>
        <p:cNvPr id="1" name=""/>
        <p:cNvGrpSpPr/>
        <p:nvPr/>
      </p:nvGrpSpPr>
      <p:grpSpPr>
        <a:xfrm>
          <a:off x="0" y="0"/>
          <a:ext cx="0" cy="0"/>
          <a:chOff x="0" y="0"/>
          <a:chExt cx="0" cy="0"/>
        </a:xfrm>
      </p:grpSpPr>
      <p:sp>
        <p:nvSpPr>
          <p:cNvPr id="2" name="Title 1"/>
          <p:cNvSpPr>
            <a:spLocks noGrp="1"/>
          </p:cNvSpPr>
          <p:nvPr>
            <p:ph type="title"/>
          </p:nvPr>
        </p:nvSpPr>
        <p:spPr>
          <a:xfrm>
            <a:off x="395289" y="476251"/>
            <a:ext cx="8353424" cy="865188"/>
          </a:xfrm>
        </p:spPr>
        <p:txBody>
          <a:bodyPr>
            <a:normAutofit/>
          </a:bodyPr>
          <a:lstStyle>
            <a:lvl1pPr algn="l">
              <a:lnSpc>
                <a:spcPct val="100000"/>
              </a:lnSpc>
              <a:defRPr sz="3600" b="1" i="1" cap="none" baseline="0">
                <a:solidFill>
                  <a:schemeClr val="accent3"/>
                </a:solidFill>
                <a:latin typeface="Georgia" pitchFamily="18" charset="0"/>
              </a:defRPr>
            </a:lvl1pPr>
          </a:lstStyle>
          <a:p>
            <a:r>
              <a:rPr lang="nb-NO" smtClean="0"/>
              <a:t>Click to edit Master title style</a:t>
            </a:r>
            <a:endParaRPr lang="en-US" dirty="0"/>
          </a:p>
        </p:txBody>
      </p:sp>
      <p:sp>
        <p:nvSpPr>
          <p:cNvPr id="6" name="Text Placeholder 5"/>
          <p:cNvSpPr>
            <a:spLocks noGrp="1"/>
          </p:cNvSpPr>
          <p:nvPr>
            <p:ph type="body" sz="quarter" idx="12"/>
          </p:nvPr>
        </p:nvSpPr>
        <p:spPr>
          <a:xfrm>
            <a:off x="395288" y="188641"/>
            <a:ext cx="8353425" cy="287610"/>
          </a:xfrm>
        </p:spPr>
        <p:txBody>
          <a:bodyPr>
            <a:normAutofit/>
          </a:bodyPr>
          <a:lstStyle>
            <a:lvl1pPr marL="0" indent="0">
              <a:buFontTx/>
              <a:buNone/>
              <a:defRPr sz="1800"/>
            </a:lvl1pPr>
          </a:lstStyle>
          <a:p>
            <a:pPr lvl="0"/>
            <a:r>
              <a:rPr lang="nb-NO" smtClean="0"/>
              <a:t>Click to edit Master text styles</a:t>
            </a:r>
          </a:p>
        </p:txBody>
      </p:sp>
      <p:sp>
        <p:nvSpPr>
          <p:cNvPr id="11" name="Text Placeholder 10"/>
          <p:cNvSpPr>
            <a:spLocks noGrp="1"/>
          </p:cNvSpPr>
          <p:nvPr>
            <p:ph type="body" sz="quarter" idx="13"/>
          </p:nvPr>
        </p:nvSpPr>
        <p:spPr>
          <a:xfrm>
            <a:off x="395288" y="1844675"/>
            <a:ext cx="4032250" cy="3960813"/>
          </a:xfrm>
        </p:spPr>
        <p:txBody>
          <a:bodyPr>
            <a:normAutofit/>
          </a:bodyPr>
          <a:lstStyle>
            <a:lvl1pPr>
              <a:defRPr sz="2000"/>
            </a:lvl1pPr>
            <a:lvl2pPr>
              <a:defRPr sz="2000"/>
            </a:lvl2pPr>
            <a:lvl3pPr>
              <a:defRPr sz="2000"/>
            </a:lvl3pPr>
            <a:lvl4pPr>
              <a:defRPr sz="2000"/>
            </a:lvl4pPr>
            <a:lvl5pPr>
              <a:defRPr sz="2000"/>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
        <p:nvSpPr>
          <p:cNvPr id="15" name="Content Placeholder 14"/>
          <p:cNvSpPr>
            <a:spLocks noGrp="1"/>
          </p:cNvSpPr>
          <p:nvPr>
            <p:ph sz="quarter" idx="14"/>
          </p:nvPr>
        </p:nvSpPr>
        <p:spPr>
          <a:xfrm>
            <a:off x="4716463" y="1844675"/>
            <a:ext cx="4032250" cy="3960813"/>
          </a:xfrm>
        </p:spPr>
        <p:txBody>
          <a:bodyPr>
            <a:normAutofit/>
          </a:bodyPr>
          <a:lstStyle>
            <a:lvl1pPr>
              <a:defRPr sz="2000"/>
            </a:lvl1pPr>
            <a:lvl2pPr>
              <a:defRPr sz="2000"/>
            </a:lvl2pPr>
            <a:lvl3pPr>
              <a:defRPr sz="2000"/>
            </a:lvl3pPr>
            <a:lvl4pPr>
              <a:defRPr sz="2000"/>
            </a:lvl4pPr>
            <a:lvl5pPr>
              <a:defRPr sz="2000"/>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Tree>
    <p:extLst>
      <p:ext uri="{BB962C8B-B14F-4D97-AF65-F5344CB8AC3E}">
        <p14:creationId xmlns:p14="http://schemas.microsoft.com/office/powerpoint/2010/main" val="3281476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llustration (white)">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smtClean="0"/>
              <a:t>Click to edit Master text styles</a:t>
            </a:r>
          </a:p>
        </p:txBody>
      </p:sp>
      <p:sp>
        <p:nvSpPr>
          <p:cNvPr id="6"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29820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6" name="Rectangle 11"/>
          <p:cNvSpPr>
            <a:spLocks noGrp="1" noChangeArrowheads="1"/>
          </p:cNvSpPr>
          <p:nvPr>
            <p:ph type="ftr" sz="quarter" idx="11"/>
          </p:nvPr>
        </p:nvSpPr>
        <p:spPr/>
        <p:txBody>
          <a:bodyPr/>
          <a:lstStyle>
            <a:lvl1pPr>
              <a:defRPr/>
            </a:lvl1pPr>
          </a:lstStyle>
          <a:p>
            <a:pPr>
              <a:defRPr/>
            </a:pPr>
            <a:r>
              <a:rPr lang="en-US" dirty="0" smtClean="0"/>
              <a:t>Mal for </a:t>
            </a:r>
            <a:r>
              <a:rPr lang="en-US" dirty="0" err="1" smtClean="0"/>
              <a:t>styringsdokument</a:t>
            </a:r>
            <a:r>
              <a:rPr lang="en-US" dirty="0" smtClean="0"/>
              <a:t> </a:t>
            </a:r>
            <a:r>
              <a:rPr lang="en-US" dirty="0" err="1" smtClean="0"/>
              <a:t>sep</a:t>
            </a:r>
            <a:r>
              <a:rPr lang="en-US" dirty="0" smtClean="0"/>
              <a:t> 2015</a:t>
            </a:r>
            <a:endParaRPr lang="en-US" dirty="0"/>
          </a:p>
        </p:txBody>
      </p:sp>
      <p:sp>
        <p:nvSpPr>
          <p:cNvPr id="7" name="Rectangle 12"/>
          <p:cNvSpPr>
            <a:spLocks noGrp="1" noChangeArrowheads="1"/>
          </p:cNvSpPr>
          <p:nvPr>
            <p:ph type="sldNum" sz="quarter" idx="12"/>
          </p:nvPr>
        </p:nvSpPr>
        <p:spPr/>
        <p:txBody>
          <a:bodyPr/>
          <a:lstStyle>
            <a:lvl1pPr>
              <a:defRPr/>
            </a:lvl1pPr>
          </a:lstStyle>
          <a:p>
            <a:pPr>
              <a:defRPr/>
            </a:pPr>
            <a:fld id="{DADA7560-D567-954F-82D9-BB1E4970CB0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_hvit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2924175"/>
            <a:ext cx="6408737"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p:nvPr>
        </p:nvSpPr>
        <p:spPr>
          <a:xfrm>
            <a:off x="395287" y="1557338"/>
            <a:ext cx="6408737" cy="1211977"/>
          </a:xfrm>
        </p:spPr>
        <p:txBody>
          <a:bodyPr anchor="b">
            <a:normAutofit/>
          </a:bodyPr>
          <a:lstStyle>
            <a:lvl1pPr>
              <a:defRPr sz="4000" b="1" i="1">
                <a:solidFill>
                  <a:schemeClr val="tx1"/>
                </a:solidFill>
                <a:latin typeface="Georgia" pitchFamily="18" charset="0"/>
              </a:defRPr>
            </a:lvl1pPr>
          </a:lstStyle>
          <a:p>
            <a:r>
              <a:rPr lang="nb-NO" smtClean="0"/>
              <a:t>Click to edit Master title style</a:t>
            </a:r>
            <a:endParaRPr lang="en-US" dirty="0"/>
          </a:p>
        </p:txBody>
      </p:sp>
      <p:sp>
        <p:nvSpPr>
          <p:cNvPr id="14" name="Text Placeholder 2"/>
          <p:cNvSpPr>
            <a:spLocks noGrp="1"/>
          </p:cNvSpPr>
          <p:nvPr>
            <p:ph type="body" idx="1"/>
          </p:nvPr>
        </p:nvSpPr>
        <p:spPr>
          <a:xfrm>
            <a:off x="395288" y="3068638"/>
            <a:ext cx="6264276" cy="307777"/>
          </a:xfrm>
        </p:spPr>
        <p:txBody>
          <a:bodyPr>
            <a:spAutoFit/>
          </a:bodyPr>
          <a:lstStyle>
            <a:lvl1pPr marL="0" indent="0">
              <a:buNone/>
              <a:defRPr sz="2000">
                <a:solidFill>
                  <a:schemeClr val="accent3"/>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smtClean="0"/>
              <a:t>Click to edit Master text styles</a:t>
            </a:r>
          </a:p>
        </p:txBody>
      </p:sp>
    </p:spTree>
    <p:extLst>
      <p:ext uri="{BB962C8B-B14F-4D97-AF65-F5344CB8AC3E}">
        <p14:creationId xmlns:p14="http://schemas.microsoft.com/office/powerpoint/2010/main" val="3762120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_blac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2924175"/>
            <a:ext cx="6408737"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ctrTitle"/>
          </p:nvPr>
        </p:nvSpPr>
        <p:spPr>
          <a:xfrm>
            <a:off x="395287" y="1557339"/>
            <a:ext cx="6408737" cy="1223962"/>
          </a:xfrm>
        </p:spPr>
        <p:txBody>
          <a:bodyPr anchor="b">
            <a:normAutofit/>
          </a:bodyPr>
          <a:lstStyle>
            <a:lvl1pPr>
              <a:defRPr sz="4000" b="1" i="1">
                <a:solidFill>
                  <a:schemeClr val="bg1"/>
                </a:solidFill>
                <a:latin typeface="Georgia" pitchFamily="18" charset="0"/>
              </a:defRPr>
            </a:lvl1pPr>
          </a:lstStyle>
          <a:p>
            <a:r>
              <a:rPr lang="nb-NO" smtClean="0"/>
              <a:t>Click to edit Master title style</a:t>
            </a:r>
            <a:endParaRPr lang="en-US" dirty="0"/>
          </a:p>
        </p:txBody>
      </p:sp>
      <p:sp>
        <p:nvSpPr>
          <p:cNvPr id="15" name="Text Placeholder 2"/>
          <p:cNvSpPr>
            <a:spLocks noGrp="1"/>
          </p:cNvSpPr>
          <p:nvPr>
            <p:ph type="body" idx="1"/>
          </p:nvPr>
        </p:nvSpPr>
        <p:spPr>
          <a:xfrm>
            <a:off x="395288" y="3068638"/>
            <a:ext cx="6264276" cy="307777"/>
          </a:xfrm>
        </p:spPr>
        <p:txBody>
          <a:bodyPr>
            <a:spAutoFit/>
          </a:bodyPr>
          <a:lstStyle>
            <a:lvl1pPr marL="0" indent="0">
              <a:buNone/>
              <a:defRPr sz="2000">
                <a:solidFill>
                  <a:schemeClr val="accent5">
                    <a:lumMod val="60000"/>
                    <a:lumOff val="40000"/>
                  </a:schemeClr>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smtClean="0"/>
              <a:t>Click to edit Master text styles</a:t>
            </a:r>
          </a:p>
        </p:txBody>
      </p:sp>
    </p:spTree>
    <p:extLst>
      <p:ext uri="{BB962C8B-B14F-4D97-AF65-F5344CB8AC3E}">
        <p14:creationId xmlns:p14="http://schemas.microsoft.com/office/powerpoint/2010/main" val="3737423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llustration (grey)">
    <p:bg>
      <p:bgRef idx="1001">
        <a:schemeClr val="bg2"/>
      </p:bgRef>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smtClean="0"/>
              <a:t>Click to edit Master text styles</a:t>
            </a:r>
          </a:p>
        </p:txBody>
      </p:sp>
      <p:sp>
        <p:nvSpPr>
          <p:cNvPr id="9" name="Title 1"/>
          <p:cNvSpPr>
            <a:spLocks noGrp="1"/>
          </p:cNvSpPr>
          <p:nvPr>
            <p:ph type="title"/>
          </p:nvPr>
        </p:nvSpPr>
        <p:spPr>
          <a:xfrm>
            <a:off x="395288" y="475200"/>
            <a:ext cx="8353425" cy="648000"/>
          </a:xfrm>
        </p:spPr>
        <p:txBody>
          <a:bodyPr>
            <a:normAutofit/>
          </a:bodyPr>
          <a:lstStyle>
            <a:lvl1pPr algn="l">
              <a:lnSpc>
                <a:spcPct val="100000"/>
              </a:lnSpc>
              <a:defRPr sz="3600" b="1" i="1" cap="none" baseline="0">
                <a:solidFill>
                  <a:schemeClr val="tx1"/>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177339103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llustration (sand)">
    <p:bg>
      <p:bgPr>
        <a:solidFill>
          <a:srgbClr val="F6ECE2"/>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smtClean="0"/>
              <a:t>Click to edit Master text styles</a:t>
            </a:r>
          </a:p>
        </p:txBody>
      </p:sp>
      <p:sp>
        <p:nvSpPr>
          <p:cNvPr id="9"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265709055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Illustration (light green)">
    <p:bg>
      <p:bgPr>
        <a:solidFill>
          <a:srgbClr val="DBF1ED"/>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smtClean="0"/>
              <a:t>Click to edit Master text styles</a:t>
            </a:r>
          </a:p>
        </p:txBody>
      </p:sp>
      <p:sp>
        <p:nvSpPr>
          <p:cNvPr id="5"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354274177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grey)">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l="1962" t="2754" r="1962" b="2754"/>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684212" y="476250"/>
            <a:ext cx="7775575" cy="5329237"/>
          </a:xfrm>
        </p:spPr>
        <p:txBody>
          <a:bodyPr anchor="ctr">
            <a:normAutofit/>
          </a:bodyPr>
          <a:lstStyle>
            <a:lvl1pPr marL="0" indent="0" algn="ctr">
              <a:lnSpc>
                <a:spcPct val="110000"/>
              </a:lnSpc>
              <a:spcBef>
                <a:spcPts val="0"/>
              </a:spcBef>
              <a:spcAft>
                <a:spcPts val="0"/>
              </a:spcAft>
              <a:buNone/>
              <a:defRPr sz="2400">
                <a:solidFill>
                  <a:schemeClr val="bg1"/>
                </a:solidFill>
              </a:defRPr>
            </a:lvl1pPr>
          </a:lstStyle>
          <a:p>
            <a:pPr lvl="0"/>
            <a:r>
              <a:rPr lang="nb-NO" smtClean="0"/>
              <a:t>Click to edit Master text styles</a:t>
            </a:r>
          </a:p>
        </p:txBody>
      </p:sp>
    </p:spTree>
    <p:extLst>
      <p:ext uri="{BB962C8B-B14F-4D97-AF65-F5344CB8AC3E}">
        <p14:creationId xmlns:p14="http://schemas.microsoft.com/office/powerpoint/2010/main" val="129425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Quote (black)">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screen">
            <a:extLst>
              <a:ext uri="{28A0092B-C50C-407E-A947-70E740481C1C}">
                <a14:useLocalDpi xmlns:a14="http://schemas.microsoft.com/office/drawing/2010/main"/>
              </a:ext>
            </a:extLst>
          </a:blip>
          <a:srcRect l="1962" t="2754" r="1962" b="2754"/>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0"/>
          </p:nvPr>
        </p:nvSpPr>
        <p:spPr>
          <a:xfrm>
            <a:off x="684212" y="476250"/>
            <a:ext cx="7775575" cy="5329237"/>
          </a:xfrm>
        </p:spPr>
        <p:txBody>
          <a:bodyPr anchor="ctr">
            <a:normAutofit/>
          </a:bodyPr>
          <a:lstStyle>
            <a:lvl1pPr marL="0" indent="0" algn="ctr">
              <a:lnSpc>
                <a:spcPct val="110000"/>
              </a:lnSpc>
              <a:spcBef>
                <a:spcPts val="0"/>
              </a:spcBef>
              <a:spcAft>
                <a:spcPts val="0"/>
              </a:spcAft>
              <a:buNone/>
              <a:defRPr sz="2400">
                <a:solidFill>
                  <a:schemeClr val="bg1"/>
                </a:solidFill>
              </a:defRPr>
            </a:lvl1pPr>
          </a:lstStyle>
          <a:p>
            <a:pPr lvl="0"/>
            <a:r>
              <a:rPr lang="nb-NO" smtClean="0"/>
              <a:t>Click to edit Master text styles</a:t>
            </a:r>
          </a:p>
        </p:txBody>
      </p:sp>
    </p:spTree>
    <p:extLst>
      <p:ext uri="{BB962C8B-B14F-4D97-AF65-F5344CB8AC3E}">
        <p14:creationId xmlns:p14="http://schemas.microsoft.com/office/powerpoint/2010/main" val="314255712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clusion (white)">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tx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smtClean="0"/>
              <a:t>Click to edit Master text styles</a:t>
            </a:r>
          </a:p>
        </p:txBody>
      </p:sp>
      <p:sp>
        <p:nvSpPr>
          <p:cNvPr id="10"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tx1"/>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4162545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clusion (bordeaux)">
    <p:bg>
      <p:bgPr>
        <a:solidFill>
          <a:schemeClr val="accent3"/>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smtClean="0"/>
              <a:t>Click to edit Master text styles</a:t>
            </a:r>
          </a:p>
        </p:txBody>
      </p:sp>
      <p:sp>
        <p:nvSpPr>
          <p:cNvPr id="5"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2749805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clusion (green)">
    <p:bg>
      <p:bgPr>
        <a:solidFill>
          <a:schemeClr val="accent4"/>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smtClean="0"/>
              <a:t>Click to edit Master text styles</a:t>
            </a:r>
          </a:p>
        </p:txBody>
      </p:sp>
      <p:sp>
        <p:nvSpPr>
          <p:cNvPr id="5"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318815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8"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9" name="Rectangle 12"/>
          <p:cNvSpPr>
            <a:spLocks noGrp="1" noChangeArrowheads="1"/>
          </p:cNvSpPr>
          <p:nvPr>
            <p:ph type="sldNum" sz="quarter" idx="12"/>
          </p:nvPr>
        </p:nvSpPr>
        <p:spPr/>
        <p:txBody>
          <a:bodyPr/>
          <a:lstStyle>
            <a:lvl1pPr>
              <a:defRPr/>
            </a:lvl1pPr>
          </a:lstStyle>
          <a:p>
            <a:pPr>
              <a:defRPr/>
            </a:pPr>
            <a:fld id="{D17EC2BD-4BA6-B24A-A2C4-893A6966CF8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clusion (black pattern)">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80400" y="6223000"/>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smtClean="0"/>
              <a:t>Click to edit Master title style</a:t>
            </a:r>
            <a:endParaRPr lang="en-US" dirty="0"/>
          </a:p>
        </p:txBody>
      </p:sp>
      <p:sp>
        <p:nvSpPr>
          <p:cNvPr id="10"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smtClean="0"/>
              <a:t>Click to edit Master text styles</a:t>
            </a:r>
          </a:p>
        </p:txBody>
      </p:sp>
    </p:spTree>
    <p:extLst>
      <p:ext uri="{BB962C8B-B14F-4D97-AF65-F5344CB8AC3E}">
        <p14:creationId xmlns:p14="http://schemas.microsoft.com/office/powerpoint/2010/main" val="3769633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with logo (black)">
    <p:bg>
      <p:bgPr>
        <a:solidFill>
          <a:schemeClr val="accent1">
            <a:lumMod val="85000"/>
            <a:lumOff val="15000"/>
          </a:schemeClr>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33434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with logo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481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Quote_pri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nb-NO" sz="1800" dirty="0" err="1">
              <a:solidFill>
                <a:srgbClr val="FFFFFF"/>
              </a:solidFill>
              <a:latin typeface="Arial"/>
            </a:endParaRPr>
          </a:p>
        </p:txBody>
      </p:sp>
      <p:cxnSp>
        <p:nvCxnSpPr>
          <p:cNvPr id="5" name="Rett linje 10"/>
          <p:cNvCxnSpPr/>
          <p:nvPr userDrawn="1"/>
        </p:nvCxnSpPr>
        <p:spPr>
          <a:xfrm rot="5400000" flipH="1" flipV="1">
            <a:off x="-366712" y="4090987"/>
            <a:ext cx="3124200" cy="1311275"/>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43863" y="6100763"/>
            <a:ext cx="5572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750" y="549275"/>
            <a:ext cx="7524750" cy="4751933"/>
          </a:xfrm>
        </p:spPr>
        <p:txBody>
          <a:bodyPr anchor="ctr">
            <a:normAutofit/>
          </a:bodyPr>
          <a:lstStyle>
            <a:lvl1pPr algn="l">
              <a:lnSpc>
                <a:spcPct val="150000"/>
              </a:lnSpc>
              <a:defRPr sz="7200" b="0" cap="none" baseline="0">
                <a:solidFill>
                  <a:schemeClr val="tx2">
                    <a:lumMod val="50000"/>
                  </a:schemeClr>
                </a:solidFill>
                <a:latin typeface="Georgia" pitchFamily="18" charset="0"/>
              </a:defRPr>
            </a:lvl1pPr>
          </a:lstStyle>
          <a:p>
            <a:r>
              <a:rPr lang="nb-NO" smtClean="0"/>
              <a:t>Click to edit Master title style</a:t>
            </a:r>
            <a:endParaRPr lang="en-US" dirty="0"/>
          </a:p>
        </p:txBody>
      </p:sp>
      <p:sp>
        <p:nvSpPr>
          <p:cNvPr id="9" name="Content Placeholder 14"/>
          <p:cNvSpPr>
            <a:spLocks noGrp="1"/>
          </p:cNvSpPr>
          <p:nvPr>
            <p:ph sz="quarter" idx="11"/>
          </p:nvPr>
        </p:nvSpPr>
        <p:spPr>
          <a:xfrm>
            <a:off x="719138" y="6111065"/>
            <a:ext cx="7201234" cy="287338"/>
          </a:xfrm>
        </p:spPr>
        <p:txBody>
          <a:bodyPr>
            <a:noAutofit/>
          </a:bodyPr>
          <a:lstStyle>
            <a:lvl1pPr>
              <a:buNone/>
              <a:defRPr sz="1600" b="1">
                <a:solidFill>
                  <a:schemeClr val="accent3"/>
                </a:solidFill>
                <a:latin typeface="+mn-lt"/>
              </a:defRPr>
            </a:lvl1pPr>
            <a:lvl2pPr>
              <a:buNone/>
              <a:defRPr sz="1600" b="1">
                <a:solidFill>
                  <a:schemeClr val="accent3"/>
                </a:solidFill>
                <a:latin typeface="+mn-lt"/>
              </a:defRPr>
            </a:lvl2pPr>
            <a:lvl3pPr>
              <a:buNone/>
              <a:defRPr sz="1600" b="1">
                <a:solidFill>
                  <a:schemeClr val="accent3"/>
                </a:solidFill>
                <a:latin typeface="+mn-lt"/>
              </a:defRPr>
            </a:lvl3pPr>
            <a:lvl4pPr>
              <a:buNone/>
              <a:defRPr sz="1600" b="1">
                <a:solidFill>
                  <a:schemeClr val="accent3"/>
                </a:solidFill>
                <a:latin typeface="+mn-lt"/>
              </a:defRPr>
            </a:lvl4pPr>
            <a:lvl5pPr>
              <a:buNone/>
              <a:defRPr sz="1600" b="1">
                <a:solidFill>
                  <a:schemeClr val="accent3"/>
                </a:solidFill>
                <a:latin typeface="+mn-lt"/>
              </a:defRPr>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Tree>
    <p:extLst>
      <p:ext uri="{BB962C8B-B14F-4D97-AF65-F5344CB8AC3E}">
        <p14:creationId xmlns:p14="http://schemas.microsoft.com/office/powerpoint/2010/main" val="317323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p:spTree>
      <p:nvGrpSpPr>
        <p:cNvPr id="1" name=""/>
        <p:cNvGrpSpPr/>
        <p:nvPr/>
      </p:nvGrpSpPr>
      <p:grpSpPr>
        <a:xfrm>
          <a:off x="0" y="0"/>
          <a:ext cx="0" cy="0"/>
          <a:chOff x="0" y="0"/>
          <a:chExt cx="0" cy="0"/>
        </a:xfrm>
      </p:grpSpPr>
      <p:sp>
        <p:nvSpPr>
          <p:cNvPr id="7" name="Rektangel 6"/>
          <p:cNvSpPr/>
          <p:nvPr userDrawn="1"/>
        </p:nvSpPr>
        <p:spPr>
          <a:xfrm>
            <a:off x="1"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t"/>
          <a:lstStyle/>
          <a:p>
            <a:pPr algn="ctr" eaLnBrk="1" hangingPunct="1"/>
            <a:endParaRPr lang="nb-NO" sz="2400" dirty="0" err="1">
              <a:solidFill>
                <a:srgbClr val="FFFFFF"/>
              </a:solidFill>
              <a:latin typeface="Arial"/>
            </a:endParaRPr>
          </a:p>
        </p:txBody>
      </p:sp>
      <p:pic>
        <p:nvPicPr>
          <p:cNvPr id="3"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12833" y="6109832"/>
            <a:ext cx="645392" cy="633869"/>
          </a:xfrm>
          <a:prstGeom prst="rect">
            <a:avLst/>
          </a:prstGeom>
          <a:noFill/>
          <a:ln w="9525">
            <a:noFill/>
            <a:miter lim="800000"/>
            <a:headEnd/>
            <a:tailEnd/>
          </a:ln>
        </p:spPr>
      </p:pic>
    </p:spTree>
    <p:extLst>
      <p:ext uri="{BB962C8B-B14F-4D97-AF65-F5344CB8AC3E}">
        <p14:creationId xmlns:p14="http://schemas.microsoft.com/office/powerpoint/2010/main" val="92832263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Blank with logo (grey)">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t"/>
          <a:lstStyle/>
          <a:p>
            <a:pPr algn="ctr" eaLnBrk="1" hangingPunct="1"/>
            <a:endParaRPr lang="en-GB" sz="2400" dirty="0" err="1" smtClean="0">
              <a:solidFill>
                <a:srgbClr val="FFFFFF"/>
              </a:solidFill>
              <a:latin typeface="Aria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8467" y="6219566"/>
            <a:ext cx="516952" cy="468000"/>
          </a:xfrm>
          <a:prstGeom prst="rect">
            <a:avLst/>
          </a:prstGeom>
        </p:spPr>
      </p:pic>
    </p:spTree>
    <p:extLst>
      <p:ext uri="{BB962C8B-B14F-4D97-AF65-F5344CB8AC3E}">
        <p14:creationId xmlns:p14="http://schemas.microsoft.com/office/powerpoint/2010/main" val="41170565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3659" y="-27384"/>
            <a:ext cx="9223127" cy="698477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38467" y="6219566"/>
            <a:ext cx="516952" cy="468000"/>
          </a:xfrm>
          <a:prstGeom prst="rect">
            <a:avLst/>
          </a:prstGeom>
        </p:spPr>
      </p:pic>
    </p:spTree>
    <p:extLst>
      <p:ext uri="{BB962C8B-B14F-4D97-AF65-F5344CB8AC3E}">
        <p14:creationId xmlns:p14="http://schemas.microsoft.com/office/powerpoint/2010/main" val="33222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4"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5" name="Rectangle 12"/>
          <p:cNvSpPr>
            <a:spLocks noGrp="1" noChangeArrowheads="1"/>
          </p:cNvSpPr>
          <p:nvPr>
            <p:ph type="sldNum" sz="quarter" idx="12"/>
          </p:nvPr>
        </p:nvSpPr>
        <p:spPr/>
        <p:txBody>
          <a:bodyPr/>
          <a:lstStyle>
            <a:lvl1pPr>
              <a:defRPr/>
            </a:lvl1pPr>
          </a:lstStyle>
          <a:p>
            <a:pPr>
              <a:defRPr/>
            </a:pPr>
            <a:fld id="{07C975BE-194E-0D4B-8A8D-7A3924C9CA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3"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4" name="Rectangle 12"/>
          <p:cNvSpPr>
            <a:spLocks noGrp="1" noChangeArrowheads="1"/>
          </p:cNvSpPr>
          <p:nvPr>
            <p:ph type="sldNum" sz="quarter" idx="12"/>
          </p:nvPr>
        </p:nvSpPr>
        <p:spPr/>
        <p:txBody>
          <a:bodyPr/>
          <a:lstStyle>
            <a:lvl1pPr>
              <a:defRPr/>
            </a:lvl1pPr>
          </a:lstStyle>
          <a:p>
            <a:pPr>
              <a:defRPr/>
            </a:pPr>
            <a:fld id="{CA695648-21E9-4045-A53E-31B6D20C9C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6"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7" name="Rectangle 12"/>
          <p:cNvSpPr>
            <a:spLocks noGrp="1" noChangeArrowheads="1"/>
          </p:cNvSpPr>
          <p:nvPr>
            <p:ph type="sldNum" sz="quarter" idx="12"/>
          </p:nvPr>
        </p:nvSpPr>
        <p:spPr/>
        <p:txBody>
          <a:bodyPr/>
          <a:lstStyle>
            <a:lvl1pPr>
              <a:defRPr/>
            </a:lvl1pPr>
          </a:lstStyle>
          <a:p>
            <a:pPr>
              <a:defRPr/>
            </a:pPr>
            <a:fld id="{4AD72F49-CC1A-6D40-AD19-21EFC6D2BB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6"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7" name="Rectangle 12"/>
          <p:cNvSpPr>
            <a:spLocks noGrp="1" noChangeArrowheads="1"/>
          </p:cNvSpPr>
          <p:nvPr>
            <p:ph type="sldNum" sz="quarter" idx="12"/>
          </p:nvPr>
        </p:nvSpPr>
        <p:spPr/>
        <p:txBody>
          <a:bodyPr/>
          <a:lstStyle>
            <a:lvl1pPr>
              <a:defRPr/>
            </a:lvl1pPr>
          </a:lstStyle>
          <a:p>
            <a:pPr>
              <a:defRPr/>
            </a:pPr>
            <a:fld id="{0E73D237-50B1-A542-816F-BE831EA1DF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3.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4.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4" name="Rectangle 10"/>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nb-NO" smtClean="0"/>
              <a:t>11. april 2011</a:t>
            </a:r>
            <a:endParaRPr lang="nb-NO"/>
          </a:p>
        </p:txBody>
      </p:sp>
      <p:sp>
        <p:nvSpPr>
          <p:cNvPr id="1035" name="Rectangle 11"/>
          <p:cNvSpPr>
            <a:spLocks noGrp="1" noChangeArrowheads="1"/>
          </p:cNvSpPr>
          <p:nvPr>
            <p:ph type="ftr" sz="quarter" idx="3"/>
          </p:nvPr>
        </p:nvSpPr>
        <p:spPr bwMode="auto">
          <a:xfrm>
            <a:off x="3048000" y="62484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en-US" smtClean="0"/>
              <a:t>Mal for styringsdokument mars 2015</a:t>
            </a:r>
            <a:endParaRPr lang="en-US"/>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45701889-BFCA-DD44-9982-59E386C3FCF5}" type="slidenum">
              <a:rPr lang="en-US"/>
              <a:pPr>
                <a:defRPr/>
              </a:pPr>
              <a:t>‹#›</a:t>
            </a:fld>
            <a:endParaRPr lang="en-US"/>
          </a:p>
        </p:txBody>
      </p:sp>
      <p:pic>
        <p:nvPicPr>
          <p:cNvPr id="1031" name="Picture 6" descr="UiO_A.png"/>
          <p:cNvPicPr>
            <a:picLocks noChangeAspect="1"/>
          </p:cNvPicPr>
          <p:nvPr/>
        </p:nvPicPr>
        <p:blipFill>
          <a:blip r:embed="rId13"/>
          <a:srcRect/>
          <a:stretch>
            <a:fillRect/>
          </a:stretch>
        </p:blipFill>
        <p:spPr bwMode="auto">
          <a:xfrm>
            <a:off x="304800" y="228600"/>
            <a:ext cx="2300288" cy="14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C6341-7E07-4D25-823D-56B55E4595E5}" type="datetimeFigureOut">
              <a:rPr lang="nb-NO" smtClean="0"/>
              <a:t>24.02.2017</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CDB91-49ED-4007-B6E9-FBBAEB1A5654}" type="slidenum">
              <a:rPr lang="nb-NO" smtClean="0"/>
              <a:t>‹#›</a:t>
            </a:fld>
            <a:endParaRPr lang="nb-NO"/>
          </a:p>
        </p:txBody>
      </p:sp>
    </p:spTree>
    <p:extLst>
      <p:ext uri="{BB962C8B-B14F-4D97-AF65-F5344CB8AC3E}">
        <p14:creationId xmlns:p14="http://schemas.microsoft.com/office/powerpoint/2010/main" val="22327153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6FB00-ABE1-4363-AF93-9FDD6D80F486}" type="datetimeFigureOut">
              <a:rPr lang="nb-NO" smtClean="0"/>
              <a:t>24.02.2017</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EBB9C-99D2-4E4B-98D1-224508236009}" type="slidenum">
              <a:rPr lang="nb-NO" smtClean="0"/>
              <a:t>‹#›</a:t>
            </a:fld>
            <a:endParaRPr lang="nb-NO"/>
          </a:p>
        </p:txBody>
      </p:sp>
    </p:spTree>
    <p:extLst>
      <p:ext uri="{BB962C8B-B14F-4D97-AF65-F5344CB8AC3E}">
        <p14:creationId xmlns:p14="http://schemas.microsoft.com/office/powerpoint/2010/main" val="82454936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95288" y="474663"/>
            <a:ext cx="83518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b-NO" smtClean="0"/>
              <a:t>Click to edit Master title style</a:t>
            </a:r>
            <a:endParaRPr lang="en-US"/>
          </a:p>
        </p:txBody>
      </p:sp>
      <p:sp>
        <p:nvSpPr>
          <p:cNvPr id="1027" name="Rectangle 4"/>
          <p:cNvSpPr>
            <a:spLocks noGrp="1" noChangeArrowheads="1"/>
          </p:cNvSpPr>
          <p:nvPr>
            <p:ph type="body" idx="1"/>
          </p:nvPr>
        </p:nvSpPr>
        <p:spPr bwMode="auto">
          <a:xfrm>
            <a:off x="395288" y="1843088"/>
            <a:ext cx="83518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pic>
        <p:nvPicPr>
          <p:cNvPr id="1028" name="Picture 4"/>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70910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Lst>
  <p:timing>
    <p:tnLst>
      <p:par>
        <p:cTn id="1" dur="indefinite" restart="never" nodeType="tmRoot"/>
      </p:par>
    </p:tnLst>
  </p:timing>
  <p:hf hdr="0" dt="0"/>
  <p:txStyles>
    <p:titleStyle>
      <a:lvl1pPr algn="l" rtl="0" eaLnBrk="1" fontAlgn="base" hangingPunct="1">
        <a:spcBef>
          <a:spcPct val="0"/>
        </a:spcBef>
        <a:spcAft>
          <a:spcPct val="0"/>
        </a:spcAft>
        <a:defRPr sz="3600" b="1" i="1">
          <a:solidFill>
            <a:srgbClr val="5D0749"/>
          </a:solidFill>
          <a:latin typeface="+mj-lt"/>
          <a:ea typeface="ＭＳ Ｐゴシック" charset="0"/>
          <a:cs typeface="Times New Roman" pitchFamily="18" charset="0"/>
        </a:defRPr>
      </a:lvl1pPr>
      <a:lvl2pPr algn="l" rtl="0" eaLnBrk="1" fontAlgn="base" hangingPunct="1">
        <a:spcBef>
          <a:spcPct val="0"/>
        </a:spcBef>
        <a:spcAft>
          <a:spcPct val="0"/>
        </a:spcAft>
        <a:defRPr sz="3600" b="1" i="1">
          <a:solidFill>
            <a:srgbClr val="5D0749"/>
          </a:solidFill>
          <a:latin typeface="Georgia" charset="0"/>
          <a:ea typeface="ＭＳ Ｐゴシック" charset="0"/>
        </a:defRPr>
      </a:lvl2pPr>
      <a:lvl3pPr algn="l" rtl="0" eaLnBrk="1" fontAlgn="base" hangingPunct="1">
        <a:spcBef>
          <a:spcPct val="0"/>
        </a:spcBef>
        <a:spcAft>
          <a:spcPct val="0"/>
        </a:spcAft>
        <a:defRPr sz="3600" b="1" i="1">
          <a:solidFill>
            <a:srgbClr val="5D0749"/>
          </a:solidFill>
          <a:latin typeface="Georgia" charset="0"/>
          <a:ea typeface="ＭＳ Ｐゴシック" charset="0"/>
        </a:defRPr>
      </a:lvl3pPr>
      <a:lvl4pPr algn="l" rtl="0" eaLnBrk="1" fontAlgn="base" hangingPunct="1">
        <a:spcBef>
          <a:spcPct val="0"/>
        </a:spcBef>
        <a:spcAft>
          <a:spcPct val="0"/>
        </a:spcAft>
        <a:defRPr sz="3600" b="1" i="1">
          <a:solidFill>
            <a:srgbClr val="5D0749"/>
          </a:solidFill>
          <a:latin typeface="Georgia" charset="0"/>
          <a:ea typeface="ＭＳ Ｐゴシック" charset="0"/>
        </a:defRPr>
      </a:lvl4pPr>
      <a:lvl5pPr algn="l" rtl="0" eaLnBrk="1" fontAlgn="base" hangingPunct="1">
        <a:spcBef>
          <a:spcPct val="0"/>
        </a:spcBef>
        <a:spcAft>
          <a:spcPct val="0"/>
        </a:spcAft>
        <a:defRPr sz="3600" b="1" i="1">
          <a:solidFill>
            <a:srgbClr val="5D0749"/>
          </a:solidFill>
          <a:latin typeface="Georgia" charset="0"/>
          <a:ea typeface="ＭＳ Ｐゴシック" charset="0"/>
        </a:defRPr>
      </a:lvl5pPr>
      <a:lvl6pPr marL="511980" algn="l" rtl="0" eaLnBrk="1" fontAlgn="base" hangingPunct="1">
        <a:spcBef>
          <a:spcPct val="0"/>
        </a:spcBef>
        <a:spcAft>
          <a:spcPct val="0"/>
        </a:spcAft>
        <a:defRPr sz="4000">
          <a:solidFill>
            <a:srgbClr val="333333"/>
          </a:solidFill>
          <a:latin typeface="Helvetica 65 Medium" pitchFamily="34" charset="0"/>
        </a:defRPr>
      </a:lvl6pPr>
      <a:lvl7pPr marL="1023960" algn="l" rtl="0" eaLnBrk="1" fontAlgn="base" hangingPunct="1">
        <a:spcBef>
          <a:spcPct val="0"/>
        </a:spcBef>
        <a:spcAft>
          <a:spcPct val="0"/>
        </a:spcAft>
        <a:defRPr sz="4000">
          <a:solidFill>
            <a:srgbClr val="333333"/>
          </a:solidFill>
          <a:latin typeface="Helvetica 65 Medium" pitchFamily="34" charset="0"/>
        </a:defRPr>
      </a:lvl7pPr>
      <a:lvl8pPr marL="1535940" algn="l" rtl="0" eaLnBrk="1" fontAlgn="base" hangingPunct="1">
        <a:spcBef>
          <a:spcPct val="0"/>
        </a:spcBef>
        <a:spcAft>
          <a:spcPct val="0"/>
        </a:spcAft>
        <a:defRPr sz="4000">
          <a:solidFill>
            <a:srgbClr val="333333"/>
          </a:solidFill>
          <a:latin typeface="Helvetica 65 Medium" pitchFamily="34" charset="0"/>
        </a:defRPr>
      </a:lvl8pPr>
      <a:lvl9pPr marL="2047920" algn="l" rtl="0" eaLnBrk="1" fontAlgn="base" hangingPunct="1">
        <a:spcBef>
          <a:spcPct val="0"/>
        </a:spcBef>
        <a:spcAft>
          <a:spcPct val="0"/>
        </a:spcAft>
        <a:defRPr sz="4000">
          <a:solidFill>
            <a:srgbClr val="333333"/>
          </a:solidFill>
          <a:latin typeface="Helvetica 65 Medium" pitchFamily="34" charset="0"/>
        </a:defRPr>
      </a:lvl9pPr>
    </p:titleStyle>
    <p:bodyStyle>
      <a:lvl1pPr marL="266700" indent="-266700" algn="l" rtl="0" eaLnBrk="1" fontAlgn="base" hangingPunct="1">
        <a:spcBef>
          <a:spcPts val="338"/>
        </a:spcBef>
        <a:spcAft>
          <a:spcPts val="338"/>
        </a:spcAft>
        <a:buFont typeface="Arial" charset="0"/>
        <a:buChar char="•"/>
        <a:defRPr sz="2000">
          <a:solidFill>
            <a:srgbClr val="080808"/>
          </a:solidFill>
          <a:latin typeface="+mn-lt"/>
          <a:ea typeface="ＭＳ Ｐゴシック" charset="0"/>
          <a:cs typeface="Arial" pitchFamily="34" charset="0"/>
        </a:defRPr>
      </a:lvl1pPr>
      <a:lvl2pPr marL="542925" indent="-276225" algn="l" rtl="0" eaLnBrk="1" fontAlgn="base" hangingPunct="1">
        <a:spcBef>
          <a:spcPts val="450"/>
        </a:spcBef>
        <a:spcAft>
          <a:spcPts val="450"/>
        </a:spcAft>
        <a:buChar char="–"/>
        <a:defRPr sz="2000">
          <a:solidFill>
            <a:srgbClr val="080808"/>
          </a:solidFill>
          <a:latin typeface="+mn-lt"/>
          <a:ea typeface="ＭＳ Ｐゴシック" charset="0"/>
          <a:cs typeface="Arial" pitchFamily="34" charset="0"/>
        </a:defRPr>
      </a:lvl2pPr>
      <a:lvl3pPr marL="903288" indent="-296863"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3pPr>
      <a:lvl4pPr marL="1309688" indent="-307975"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4pPr>
      <a:lvl5pPr marL="1701800" indent="-298450"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5pPr>
      <a:lvl6pPr marL="2815890" indent="-255990" algn="l" rtl="0" eaLnBrk="1" fontAlgn="base" hangingPunct="1">
        <a:spcBef>
          <a:spcPct val="20000"/>
        </a:spcBef>
        <a:spcAft>
          <a:spcPct val="0"/>
        </a:spcAft>
        <a:buChar char="»"/>
        <a:defRPr sz="2300">
          <a:solidFill>
            <a:srgbClr val="333333"/>
          </a:solidFill>
          <a:latin typeface="+mn-lt"/>
        </a:defRPr>
      </a:lvl6pPr>
      <a:lvl7pPr marL="3327871" indent="-255990" algn="l" rtl="0" eaLnBrk="1" fontAlgn="base" hangingPunct="1">
        <a:spcBef>
          <a:spcPct val="20000"/>
        </a:spcBef>
        <a:spcAft>
          <a:spcPct val="0"/>
        </a:spcAft>
        <a:buChar char="»"/>
        <a:defRPr sz="2300">
          <a:solidFill>
            <a:srgbClr val="333333"/>
          </a:solidFill>
          <a:latin typeface="+mn-lt"/>
        </a:defRPr>
      </a:lvl7pPr>
      <a:lvl8pPr marL="3839850" indent="-255990" algn="l" rtl="0" eaLnBrk="1" fontAlgn="base" hangingPunct="1">
        <a:spcBef>
          <a:spcPct val="20000"/>
        </a:spcBef>
        <a:spcAft>
          <a:spcPct val="0"/>
        </a:spcAft>
        <a:buChar char="»"/>
        <a:defRPr sz="2300">
          <a:solidFill>
            <a:srgbClr val="333333"/>
          </a:solidFill>
          <a:latin typeface="+mn-lt"/>
        </a:defRPr>
      </a:lvl8pPr>
      <a:lvl9pPr marL="4351830" indent="-255990" algn="l" rtl="0" eaLnBrk="1" fontAlgn="base" hangingPunct="1">
        <a:spcBef>
          <a:spcPct val="20000"/>
        </a:spcBef>
        <a:spcAft>
          <a:spcPct val="0"/>
        </a:spcAft>
        <a:buChar char="»"/>
        <a:defRPr sz="2300">
          <a:solidFill>
            <a:srgbClr val="333333"/>
          </a:solidFill>
          <a:latin typeface="+mn-lt"/>
        </a:defRPr>
      </a:lvl9pPr>
    </p:bodyStyle>
    <p:otherStyle>
      <a:defPPr>
        <a:defRPr lang="en-US"/>
      </a:defPPr>
      <a:lvl1pPr marL="0" algn="l" defTabSz="1023960" rtl="0" eaLnBrk="1" latinLnBrk="0" hangingPunct="1">
        <a:defRPr sz="2000" kern="1200">
          <a:solidFill>
            <a:schemeClr val="tx1"/>
          </a:solidFill>
          <a:latin typeface="+mn-lt"/>
          <a:ea typeface="+mn-ea"/>
          <a:cs typeface="+mn-cs"/>
        </a:defRPr>
      </a:lvl1pPr>
      <a:lvl2pPr marL="511980" algn="l" defTabSz="1023960" rtl="0" eaLnBrk="1" latinLnBrk="0" hangingPunct="1">
        <a:defRPr sz="2000" kern="1200">
          <a:solidFill>
            <a:schemeClr val="tx1"/>
          </a:solidFill>
          <a:latin typeface="+mn-lt"/>
          <a:ea typeface="+mn-ea"/>
          <a:cs typeface="+mn-cs"/>
        </a:defRPr>
      </a:lvl2pPr>
      <a:lvl3pPr marL="1023960" algn="l" defTabSz="1023960" rtl="0" eaLnBrk="1" latinLnBrk="0" hangingPunct="1">
        <a:defRPr sz="2000" kern="1200">
          <a:solidFill>
            <a:schemeClr val="tx1"/>
          </a:solidFill>
          <a:latin typeface="+mn-lt"/>
          <a:ea typeface="+mn-ea"/>
          <a:cs typeface="+mn-cs"/>
        </a:defRPr>
      </a:lvl3pPr>
      <a:lvl4pPr marL="1535940" algn="l" defTabSz="1023960" rtl="0" eaLnBrk="1" latinLnBrk="0" hangingPunct="1">
        <a:defRPr sz="2000" kern="1200">
          <a:solidFill>
            <a:schemeClr val="tx1"/>
          </a:solidFill>
          <a:latin typeface="+mn-lt"/>
          <a:ea typeface="+mn-ea"/>
          <a:cs typeface="+mn-cs"/>
        </a:defRPr>
      </a:lvl4pPr>
      <a:lvl5pPr marL="2047920" algn="l" defTabSz="1023960" rtl="0" eaLnBrk="1" latinLnBrk="0" hangingPunct="1">
        <a:defRPr sz="2000" kern="1200">
          <a:solidFill>
            <a:schemeClr val="tx1"/>
          </a:solidFill>
          <a:latin typeface="+mn-lt"/>
          <a:ea typeface="+mn-ea"/>
          <a:cs typeface="+mn-cs"/>
        </a:defRPr>
      </a:lvl5pPr>
      <a:lvl6pPr marL="2559901" algn="l" defTabSz="1023960" rtl="0" eaLnBrk="1" latinLnBrk="0" hangingPunct="1">
        <a:defRPr sz="2000" kern="1200">
          <a:solidFill>
            <a:schemeClr val="tx1"/>
          </a:solidFill>
          <a:latin typeface="+mn-lt"/>
          <a:ea typeface="+mn-ea"/>
          <a:cs typeface="+mn-cs"/>
        </a:defRPr>
      </a:lvl6pPr>
      <a:lvl7pPr marL="3071880" algn="l" defTabSz="1023960" rtl="0" eaLnBrk="1" latinLnBrk="0" hangingPunct="1">
        <a:defRPr sz="2000" kern="1200">
          <a:solidFill>
            <a:schemeClr val="tx1"/>
          </a:solidFill>
          <a:latin typeface="+mn-lt"/>
          <a:ea typeface="+mn-ea"/>
          <a:cs typeface="+mn-cs"/>
        </a:defRPr>
      </a:lvl7pPr>
      <a:lvl8pPr marL="3583860" algn="l" defTabSz="1023960" rtl="0" eaLnBrk="1" latinLnBrk="0" hangingPunct="1">
        <a:defRPr sz="2000" kern="1200">
          <a:solidFill>
            <a:schemeClr val="tx1"/>
          </a:solidFill>
          <a:latin typeface="+mn-lt"/>
          <a:ea typeface="+mn-ea"/>
          <a:cs typeface="+mn-cs"/>
        </a:defRPr>
      </a:lvl8pPr>
      <a:lvl9pPr marL="4095841" algn="l" defTabSz="102396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971600" y="2996952"/>
            <a:ext cx="7543800" cy="1752600"/>
          </a:xfrm>
        </p:spPr>
        <p:txBody>
          <a:bodyPr/>
          <a:lstStyle/>
          <a:p>
            <a:pPr eaLnBrk="1" hangingPunct="1"/>
            <a:r>
              <a:rPr lang="nb-NO" sz="2000" b="1" dirty="0" smtClean="0"/>
              <a:t>Styringsdokument </a:t>
            </a:r>
          </a:p>
          <a:p>
            <a:pPr eaLnBrk="1" hangingPunct="1"/>
            <a:r>
              <a:rPr lang="nb-NO" sz="2000" b="1" dirty="0" smtClean="0"/>
              <a:t>møte i Utdanningskomiteen 14. februar 2017</a:t>
            </a:r>
          </a:p>
          <a:p>
            <a:pPr eaLnBrk="1" hangingPunct="1"/>
            <a:r>
              <a:rPr lang="nb-NO" sz="3200" b="1" dirty="0" smtClean="0"/>
              <a:t>Kartlegging av tilretteleggingsfeltet ved UiO</a:t>
            </a:r>
          </a:p>
          <a:p>
            <a:pPr eaLnBrk="1" hangingPunct="1"/>
            <a:endParaRPr lang="nb-NO" sz="32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Beslutningspunkter</a:t>
            </a:r>
            <a:endParaRPr lang="en-US" dirty="0"/>
          </a:p>
        </p:txBody>
      </p:sp>
      <p:sp>
        <p:nvSpPr>
          <p:cNvPr id="3" name="Content Placeholder 2"/>
          <p:cNvSpPr>
            <a:spLocks noGrp="1"/>
          </p:cNvSpPr>
          <p:nvPr>
            <p:ph idx="1"/>
          </p:nvPr>
        </p:nvSpPr>
        <p:spPr/>
        <p:txBody>
          <a:bodyPr/>
          <a:lstStyle/>
          <a:p>
            <a:pPr marL="0" indent="0">
              <a:buNone/>
            </a:pPr>
            <a:r>
              <a:rPr lang="nb-NO" sz="2000" b="1" dirty="0" smtClean="0"/>
              <a:t>Kartlegging</a:t>
            </a:r>
          </a:p>
          <a:p>
            <a:pPr marL="0" indent="0">
              <a:buNone/>
            </a:pPr>
            <a:endParaRPr lang="nb-NO" sz="1200" dirty="0"/>
          </a:p>
          <a:p>
            <a:pPr marL="0" indent="0">
              <a:buNone/>
            </a:pPr>
            <a:r>
              <a:rPr lang="nb-NO" sz="2000" dirty="0" err="1" smtClean="0"/>
              <a:t>Fakultetsvis</a:t>
            </a:r>
            <a:r>
              <a:rPr lang="nb-NO" sz="2000" dirty="0" smtClean="0"/>
              <a:t> kartlegging:</a:t>
            </a:r>
          </a:p>
          <a:p>
            <a:pPr>
              <a:buFontTx/>
              <a:buChar char="-"/>
            </a:pPr>
            <a:r>
              <a:rPr lang="nb-NO" sz="2000" dirty="0" smtClean="0"/>
              <a:t>Studiedekan, administrativ studieleder, person(er) som jobber med tilrettelegging</a:t>
            </a:r>
          </a:p>
          <a:p>
            <a:pPr marL="0" indent="0">
              <a:buNone/>
            </a:pPr>
            <a:endParaRPr lang="nb-NO" sz="1200" dirty="0" smtClean="0"/>
          </a:p>
          <a:p>
            <a:pPr marL="0" indent="0">
              <a:buNone/>
            </a:pPr>
            <a:r>
              <a:rPr lang="nb-NO" sz="2000" dirty="0" smtClean="0"/>
              <a:t>Kartlegging studenter:</a:t>
            </a:r>
          </a:p>
          <a:p>
            <a:pPr marL="0" indent="0">
              <a:buNone/>
            </a:pPr>
            <a:r>
              <a:rPr lang="nb-NO" sz="2000" dirty="0" smtClean="0"/>
              <a:t>- Studentparlamentet</a:t>
            </a:r>
          </a:p>
          <a:p>
            <a:pPr marL="0" indent="0">
              <a:buNone/>
            </a:pPr>
            <a:r>
              <a:rPr lang="nb-NO" sz="2000" dirty="0" smtClean="0"/>
              <a:t>- Kontakt via fakultet</a:t>
            </a:r>
          </a:p>
          <a:p>
            <a:pPr marL="0" indent="0">
              <a:buNone/>
            </a:pPr>
            <a:endParaRPr lang="nb-NO" sz="1200" dirty="0"/>
          </a:p>
          <a:p>
            <a:pPr marL="0" indent="0">
              <a:buNone/>
            </a:pPr>
            <a:r>
              <a:rPr lang="nb-NO" sz="2000" dirty="0" smtClean="0"/>
              <a:t>Kartlegging andre:</a:t>
            </a:r>
          </a:p>
          <a:p>
            <a:pPr>
              <a:buFontTx/>
              <a:buChar char="-"/>
            </a:pPr>
            <a:r>
              <a:rPr lang="nb-NO" sz="2000" dirty="0" smtClean="0"/>
              <a:t>Studentombudet</a:t>
            </a:r>
          </a:p>
          <a:p>
            <a:pPr>
              <a:buFontTx/>
              <a:buChar char="-"/>
            </a:pPr>
            <a:r>
              <a:rPr lang="nb-NO" sz="2000" dirty="0" smtClean="0"/>
              <a:t>Andre relevante enheter ved UiO</a:t>
            </a:r>
          </a:p>
          <a:p>
            <a:pPr>
              <a:buFontTx/>
              <a:buChar char="-"/>
            </a:pPr>
            <a:r>
              <a:rPr lang="nb-NO" sz="2000" dirty="0" smtClean="0"/>
              <a:t>Andre utdanningsinstitusjoner</a:t>
            </a:r>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11</a:t>
            </a:fld>
            <a:endParaRPr lang="en-US"/>
          </a:p>
        </p:txBody>
      </p:sp>
    </p:spTree>
    <p:extLst>
      <p:ext uri="{BB962C8B-B14F-4D97-AF65-F5344CB8AC3E}">
        <p14:creationId xmlns:p14="http://schemas.microsoft.com/office/powerpoint/2010/main" val="2414810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Beslutningspunkter</a:t>
            </a:r>
            <a:endParaRPr lang="nb-NO" dirty="0"/>
          </a:p>
        </p:txBody>
      </p:sp>
      <p:sp>
        <p:nvSpPr>
          <p:cNvPr id="3" name="Plassholder for innhold 2"/>
          <p:cNvSpPr>
            <a:spLocks noGrp="1"/>
          </p:cNvSpPr>
          <p:nvPr>
            <p:ph idx="1"/>
          </p:nvPr>
        </p:nvSpPr>
        <p:spPr/>
        <p:txBody>
          <a:bodyPr/>
          <a:lstStyle/>
          <a:p>
            <a:r>
              <a:rPr lang="nb-NO" dirty="0" smtClean="0"/>
              <a:t>Tidsplan</a:t>
            </a:r>
          </a:p>
          <a:p>
            <a:pPr lvl="1"/>
            <a:r>
              <a:rPr lang="nb-NO" dirty="0" smtClean="0"/>
              <a:t>Kartlegging fra februar- mai</a:t>
            </a:r>
          </a:p>
          <a:p>
            <a:pPr lvl="1"/>
            <a:r>
              <a:rPr lang="nb-NO" dirty="0" smtClean="0"/>
              <a:t>Status i Utdanningskomiteen i møtene i mars og mai </a:t>
            </a:r>
          </a:p>
          <a:p>
            <a:pPr lvl="1"/>
            <a:r>
              <a:rPr lang="nb-NO" dirty="0" smtClean="0"/>
              <a:t>Endelig rapport klar 19. juni</a:t>
            </a:r>
            <a:endParaRPr lang="nb-NO" dirty="0"/>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12</a:t>
            </a:fld>
            <a:endParaRPr lang="en-US"/>
          </a:p>
        </p:txBody>
      </p:sp>
    </p:spTree>
    <p:extLst>
      <p:ext uri="{BB962C8B-B14F-4D97-AF65-F5344CB8AC3E}">
        <p14:creationId xmlns:p14="http://schemas.microsoft.com/office/powerpoint/2010/main" val="1601716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7584" y="548680"/>
            <a:ext cx="7696200" cy="1143000"/>
          </a:xfrm>
        </p:spPr>
        <p:txBody>
          <a:bodyPr/>
          <a:lstStyle/>
          <a:p>
            <a:r>
              <a:rPr lang="nb-NO" dirty="0" smtClean="0"/>
              <a:t>Oppsummering av veien videre</a:t>
            </a:r>
            <a:endParaRPr lang="nb-NO" dirty="0"/>
          </a:p>
        </p:txBody>
      </p:sp>
      <p:sp>
        <p:nvSpPr>
          <p:cNvPr id="3" name="Plassholder for innhold 2"/>
          <p:cNvSpPr>
            <a:spLocks noGrp="1"/>
          </p:cNvSpPr>
          <p:nvPr>
            <p:ph idx="1"/>
          </p:nvPr>
        </p:nvSpPr>
        <p:spPr>
          <a:xfrm>
            <a:off x="827584" y="1700808"/>
            <a:ext cx="7696200" cy="4114800"/>
          </a:xfrm>
        </p:spPr>
        <p:txBody>
          <a:bodyPr/>
          <a:lstStyle/>
          <a:p>
            <a:pPr marL="0" indent="0">
              <a:buNone/>
            </a:pPr>
            <a:r>
              <a:rPr lang="nb-NO" sz="1600" dirty="0" smtClean="0"/>
              <a:t>Neste møte 28. mars: </a:t>
            </a:r>
          </a:p>
          <a:p>
            <a:pPr marL="0" indent="0">
              <a:buNone/>
            </a:pPr>
            <a:endParaRPr lang="nb-NO" sz="1600" dirty="0"/>
          </a:p>
          <a:p>
            <a:r>
              <a:rPr lang="nb-NO" sz="1800" dirty="0" smtClean="0"/>
              <a:t>Status for kartleggingen så langt</a:t>
            </a:r>
          </a:p>
          <a:p>
            <a:r>
              <a:rPr lang="nb-NO" sz="1800" dirty="0" smtClean="0"/>
              <a:t>Eventuell identifisering av områder det allerede kan arbeides med</a:t>
            </a:r>
            <a:endParaRPr lang="nb-NO" sz="1800" dirty="0"/>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13</a:t>
            </a:fld>
            <a:endParaRPr lang="en-US"/>
          </a:p>
        </p:txBody>
      </p:sp>
    </p:spTree>
    <p:extLst>
      <p:ext uri="{BB962C8B-B14F-4D97-AF65-F5344CB8AC3E}">
        <p14:creationId xmlns:p14="http://schemas.microsoft.com/office/powerpoint/2010/main" val="1142542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p:txBody>
          <a:bodyPr/>
          <a:lstStyle/>
          <a:p>
            <a:r>
              <a:rPr lang="en-US" b="1" i="1" dirty="0"/>
              <a:t>"Everybody is a genius. But if you judge a fish by its ability to climb a tree, it will live its whole life believing that it is stupid</a:t>
            </a:r>
            <a:r>
              <a:rPr lang="en-US" b="1" i="1" dirty="0" smtClean="0"/>
              <a:t>.“</a:t>
            </a:r>
          </a:p>
          <a:p>
            <a:r>
              <a:rPr lang="nb-NO" b="1" i="1" dirty="0" smtClean="0"/>
              <a:t>- Albert Einstein</a:t>
            </a:r>
            <a:endParaRPr lang="en-US" dirty="0"/>
          </a:p>
        </p:txBody>
      </p:sp>
      <p:sp>
        <p:nvSpPr>
          <p:cNvPr id="9" name="Slide Number Placeholder 8"/>
          <p:cNvSpPr>
            <a:spLocks noGrp="1"/>
          </p:cNvSpPr>
          <p:nvPr>
            <p:ph type="sldNum" sz="quarter" idx="12"/>
          </p:nvPr>
        </p:nvSpPr>
        <p:spPr/>
        <p:txBody>
          <a:bodyPr/>
          <a:lstStyle/>
          <a:p>
            <a:pPr>
              <a:defRPr/>
            </a:pPr>
            <a:fld id="{D17EC2BD-4BA6-B24A-A2C4-893A6966CF86}" type="slidenum">
              <a:rPr lang="en-US" smtClean="0"/>
              <a:pPr>
                <a:defRPr/>
              </a:pPr>
              <a:t>14</a:t>
            </a:fld>
            <a:endParaRPr lang="en-US"/>
          </a:p>
        </p:txBody>
      </p:sp>
      <p:sp>
        <p:nvSpPr>
          <p:cNvPr id="7" name="Title 9"/>
          <p:cNvSpPr txBox="1">
            <a:spLocks/>
          </p:cNvSpPr>
          <p:nvPr/>
        </p:nvSpPr>
        <p:spPr bwMode="auto">
          <a:xfrm>
            <a:off x="611560" y="548680"/>
            <a:ext cx="8352928" cy="75600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a:lstStyle>
          <a:p>
            <a:endParaRPr lang="en-US" sz="1600" b="0" i="1" kern="0" dirty="0"/>
          </a:p>
        </p:txBody>
      </p:sp>
      <p:pic>
        <p:nvPicPr>
          <p:cNvPr id="17" name="Picture Placeholder 16"/>
          <p:cNvPicPr>
            <a:picLocks noGrp="1" noChangeAspect="1"/>
          </p:cNvPicPr>
          <p:nvPr>
            <p:ph type="pic" idx="1"/>
          </p:nvPr>
        </p:nvPicPr>
        <p:blipFill>
          <a:blip r:embed="rId3">
            <a:extLst>
              <a:ext uri="{28A0092B-C50C-407E-A947-70E740481C1C}">
                <a14:useLocalDpi xmlns:a14="http://schemas.microsoft.com/office/drawing/2010/main" val="0"/>
              </a:ext>
            </a:extLst>
          </a:blip>
          <a:srcRect l="2319" r="2319"/>
          <a:stretch>
            <a:fillRect/>
          </a:stretch>
        </p:blipFill>
        <p:spPr>
          <a:xfrm>
            <a:off x="1187450" y="554038"/>
            <a:ext cx="6380163" cy="4616450"/>
          </a:xfrm>
        </p:spPr>
      </p:pic>
    </p:spTree>
    <p:extLst>
      <p:ext uri="{BB962C8B-B14F-4D97-AF65-F5344CB8AC3E}">
        <p14:creationId xmlns:p14="http://schemas.microsoft.com/office/powerpoint/2010/main" val="2730608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696200" cy="1143000"/>
          </a:xfrm>
        </p:spPr>
        <p:txBody>
          <a:bodyPr/>
          <a:lstStyle/>
          <a:p>
            <a:pPr marL="0" indent="0"/>
            <a:r>
              <a:rPr lang="nb-NO" dirty="0"/>
              <a:t>Bakgrunn og </a:t>
            </a:r>
            <a:r>
              <a:rPr lang="nb-NO" dirty="0" smtClean="0"/>
              <a:t>begrunnelse</a:t>
            </a:r>
            <a:endParaRPr lang="nb-NO" dirty="0"/>
          </a:p>
        </p:txBody>
      </p:sp>
      <p:sp>
        <p:nvSpPr>
          <p:cNvPr id="3" name="Content Placeholder 2"/>
          <p:cNvSpPr>
            <a:spLocks noGrp="1"/>
          </p:cNvSpPr>
          <p:nvPr>
            <p:ph idx="1"/>
          </p:nvPr>
        </p:nvSpPr>
        <p:spPr>
          <a:xfrm>
            <a:off x="539552" y="1412776"/>
            <a:ext cx="7696200" cy="4114800"/>
          </a:xfrm>
        </p:spPr>
        <p:txBody>
          <a:bodyPr/>
          <a:lstStyle/>
          <a:p>
            <a:pPr marL="0" indent="0">
              <a:buNone/>
            </a:pPr>
            <a:endParaRPr lang="nb-NO" sz="2000" dirty="0"/>
          </a:p>
          <a:p>
            <a:r>
              <a:rPr lang="nb-NO" sz="2000" dirty="0" smtClean="0"/>
              <a:t>UH-loven </a:t>
            </a:r>
            <a:r>
              <a:rPr lang="nb-NO" sz="2000" dirty="0"/>
              <a:t>§4.3 punkt </a:t>
            </a:r>
            <a:r>
              <a:rPr lang="nb-NO" sz="2000" dirty="0" smtClean="0"/>
              <a:t>5: </a:t>
            </a:r>
            <a:r>
              <a:rPr lang="nb-NO" sz="2000" i="1" dirty="0" smtClean="0"/>
              <a:t>Institusjonen </a:t>
            </a:r>
            <a:r>
              <a:rPr lang="nb-NO" sz="2000" i="1" dirty="0"/>
              <a:t>skal, så langt det er mulig </a:t>
            </a:r>
            <a:r>
              <a:rPr lang="nb-NO" sz="2000" i="1" dirty="0" smtClean="0"/>
              <a:t>og </a:t>
            </a:r>
            <a:r>
              <a:rPr lang="en-US" sz="2000" i="1" dirty="0" err="1" smtClean="0"/>
              <a:t>rimelig</a:t>
            </a:r>
            <a:r>
              <a:rPr lang="en-US" sz="2000" i="1" dirty="0"/>
              <a:t>, </a:t>
            </a:r>
            <a:r>
              <a:rPr lang="en-US" sz="2000" i="1" dirty="0" err="1"/>
              <a:t>legge</a:t>
            </a:r>
            <a:r>
              <a:rPr lang="en-US" sz="2000" i="1" dirty="0"/>
              <a:t> </a:t>
            </a:r>
            <a:r>
              <a:rPr lang="en-US" sz="2000" i="1" dirty="0" err="1"/>
              <a:t>studiesituasjonen</a:t>
            </a:r>
            <a:r>
              <a:rPr lang="en-US" sz="2000" i="1" dirty="0"/>
              <a:t> </a:t>
            </a:r>
            <a:r>
              <a:rPr lang="en-US" sz="2000" i="1" dirty="0" err="1"/>
              <a:t>til</a:t>
            </a:r>
            <a:r>
              <a:rPr lang="en-US" sz="2000" i="1" dirty="0"/>
              <a:t> </a:t>
            </a:r>
            <a:r>
              <a:rPr lang="en-US" sz="2000" i="1" dirty="0" err="1"/>
              <a:t>rette</a:t>
            </a:r>
            <a:r>
              <a:rPr lang="en-US" sz="2000" i="1" dirty="0"/>
              <a:t> for </a:t>
            </a:r>
            <a:r>
              <a:rPr lang="en-US" sz="2000" i="1" dirty="0" err="1"/>
              <a:t>studenter</a:t>
            </a:r>
            <a:r>
              <a:rPr lang="en-US" sz="2000" i="1" dirty="0"/>
              <a:t> med </a:t>
            </a:r>
            <a:r>
              <a:rPr lang="en-US" sz="2000" i="1" dirty="0" err="1"/>
              <a:t>særskilte</a:t>
            </a:r>
            <a:r>
              <a:rPr lang="en-US" sz="2000" i="1" dirty="0"/>
              <a:t> </a:t>
            </a:r>
            <a:r>
              <a:rPr lang="en-US" sz="2000" i="1" dirty="0" err="1"/>
              <a:t>behov</a:t>
            </a:r>
            <a:r>
              <a:rPr lang="en-US" sz="2000" i="1" dirty="0"/>
              <a:t>. </a:t>
            </a:r>
            <a:r>
              <a:rPr lang="en-US" sz="2000" i="1" dirty="0" err="1"/>
              <a:t>Tilretteleggingen</a:t>
            </a:r>
            <a:r>
              <a:rPr lang="en-US" sz="2000" i="1" dirty="0"/>
              <a:t> </a:t>
            </a:r>
            <a:r>
              <a:rPr lang="en-US" sz="2000" i="1" dirty="0" err="1"/>
              <a:t>må</a:t>
            </a:r>
            <a:r>
              <a:rPr lang="en-US" sz="2000" i="1" dirty="0"/>
              <a:t> </a:t>
            </a:r>
            <a:r>
              <a:rPr lang="en-US" sz="2000" i="1" dirty="0" err="1" smtClean="0"/>
              <a:t>ikke</a:t>
            </a:r>
            <a:r>
              <a:rPr lang="en-US" sz="2000" i="1" dirty="0"/>
              <a:t> </a:t>
            </a:r>
            <a:r>
              <a:rPr lang="nb-NO" sz="2000" i="1" dirty="0" smtClean="0"/>
              <a:t>føre </a:t>
            </a:r>
            <a:r>
              <a:rPr lang="nb-NO" sz="2000" i="1" dirty="0"/>
              <a:t>til en reduksjon av de faglige krav som stilles ved det enkelte </a:t>
            </a:r>
            <a:r>
              <a:rPr lang="nb-NO" sz="2000" i="1" dirty="0" smtClean="0"/>
              <a:t>studium</a:t>
            </a:r>
            <a:r>
              <a:rPr lang="nb-NO" sz="2000" dirty="0" smtClean="0"/>
              <a:t>.</a:t>
            </a:r>
          </a:p>
          <a:p>
            <a:r>
              <a:rPr lang="nb-NO" sz="2000" dirty="0" smtClean="0"/>
              <a:t>Diskriminerings- og tilgjengelighetsloven §17: </a:t>
            </a:r>
            <a:r>
              <a:rPr lang="nb-NO" sz="2000" i="1" dirty="0" smtClean="0"/>
              <a:t>rett til individuell tilrettelegging i skole- og utdanningsinstitusjoner</a:t>
            </a:r>
          </a:p>
          <a:p>
            <a:pPr marL="0" indent="0">
              <a:buNone/>
            </a:pPr>
            <a:endParaRPr lang="nb-NO" sz="2000" dirty="0" smtClean="0"/>
          </a:p>
          <a:p>
            <a:r>
              <a:rPr lang="nb-NO" sz="2000" dirty="0" smtClean="0"/>
              <a:t>Gjennom </a:t>
            </a:r>
            <a:r>
              <a:rPr lang="nb-NO" sz="2000" dirty="0"/>
              <a:t>S</a:t>
            </a:r>
            <a:r>
              <a:rPr lang="nb-NO" sz="2000" dirty="0" smtClean="0"/>
              <a:t>tudentparlamentet, styringsgruppen </a:t>
            </a:r>
            <a:r>
              <a:rPr lang="nb-NO" sz="2000" dirty="0"/>
              <a:t>for digitalt læringsmiljø og </a:t>
            </a:r>
            <a:r>
              <a:rPr lang="nb-NO" sz="2000" dirty="0" smtClean="0"/>
              <a:t>Læringsmiljøutvalget har studenter </a:t>
            </a:r>
            <a:r>
              <a:rPr lang="nb-NO" sz="2000" dirty="0"/>
              <a:t>og ansatte </a:t>
            </a:r>
            <a:r>
              <a:rPr lang="nb-NO" sz="2000" dirty="0" smtClean="0"/>
              <a:t>etterspurt større fokus på tilretteleggingsfeltet. Det er et ønske om mer felles rutiner og praksis på tvers av fakultetene, og et behov for kompetanseheving for ansatte som jobber med feltet.</a:t>
            </a:r>
            <a:endParaRPr lang="en-US" sz="2000"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3</a:t>
            </a:fld>
            <a:endParaRPr lang="en-US"/>
          </a:p>
        </p:txBody>
      </p:sp>
    </p:spTree>
    <p:extLst>
      <p:ext uri="{BB962C8B-B14F-4D97-AF65-F5344CB8AC3E}">
        <p14:creationId xmlns:p14="http://schemas.microsoft.com/office/powerpoint/2010/main" val="2585325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Mandat</a:t>
            </a:r>
            <a:endParaRPr lang="en-US" dirty="0"/>
          </a:p>
        </p:txBody>
      </p:sp>
      <p:sp>
        <p:nvSpPr>
          <p:cNvPr id="3" name="Content Placeholder 2"/>
          <p:cNvSpPr>
            <a:spLocks noGrp="1"/>
          </p:cNvSpPr>
          <p:nvPr>
            <p:ph idx="1"/>
          </p:nvPr>
        </p:nvSpPr>
        <p:spPr/>
        <p:txBody>
          <a:bodyPr/>
          <a:lstStyle/>
          <a:p>
            <a:r>
              <a:rPr lang="nb-NO" dirty="0" smtClean="0"/>
              <a:t>Gjøre en kartlegging av tilretteleggingsfeltet ved UiO, og på bakgrunn av denne foreslå tiltak for videre arbeid. Målet er at UiOs enheter har felles </a:t>
            </a:r>
            <a:r>
              <a:rPr lang="nb-NO" dirty="0"/>
              <a:t>rutiner/praksis som sikrer </a:t>
            </a:r>
            <a:r>
              <a:rPr lang="nb-NO" dirty="0" smtClean="0"/>
              <a:t>enhetlig </a:t>
            </a:r>
            <a:r>
              <a:rPr lang="nb-NO" dirty="0"/>
              <a:t>behandling av </a:t>
            </a:r>
            <a:r>
              <a:rPr lang="nb-NO" dirty="0" smtClean="0"/>
              <a:t>tilretteleggingssaker, og et system for kompetanseheving av ansatte. Informasjon skal være tydelig og tilgjengelig for studenter og ansatte</a:t>
            </a:r>
          </a:p>
          <a:p>
            <a:endParaRPr lang="nb-NO" dirty="0" smtClean="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4</a:t>
            </a:fld>
            <a:endParaRPr lang="en-US"/>
          </a:p>
        </p:txBody>
      </p:sp>
    </p:spTree>
    <p:extLst>
      <p:ext uri="{BB962C8B-B14F-4D97-AF65-F5344CB8AC3E}">
        <p14:creationId xmlns:p14="http://schemas.microsoft.com/office/powerpoint/2010/main" val="3076205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696200" cy="1143000"/>
          </a:xfrm>
        </p:spPr>
        <p:txBody>
          <a:bodyPr/>
          <a:lstStyle/>
          <a:p>
            <a:r>
              <a:rPr lang="nb-NO" dirty="0" smtClean="0"/>
              <a:t>Mål og ønskede gevinster</a:t>
            </a:r>
            <a:endParaRPr lang="en-US"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812275773"/>
              </p:ext>
            </p:extLst>
          </p:nvPr>
        </p:nvGraphicFramePr>
        <p:xfrm>
          <a:off x="467544" y="1528491"/>
          <a:ext cx="7992888" cy="5282221"/>
        </p:xfrm>
        <a:graphic>
          <a:graphicData uri="http://schemas.openxmlformats.org/drawingml/2006/table">
            <a:tbl>
              <a:tblPr firstRow="1" bandRow="1">
                <a:tableStyleId>{21E4AEA4-8DFA-4A89-87EB-49C32662AFE0}</a:tableStyleId>
              </a:tblPr>
              <a:tblGrid>
                <a:gridCol w="1485404"/>
                <a:gridCol w="3843188"/>
                <a:gridCol w="2664296"/>
              </a:tblGrid>
              <a:tr h="471918">
                <a:tc>
                  <a:txBody>
                    <a:bodyPr/>
                    <a:lstStyle/>
                    <a:p>
                      <a:r>
                        <a:rPr lang="nb-NO" dirty="0" smtClean="0"/>
                        <a:t>Nivå</a:t>
                      </a:r>
                      <a:endParaRPr lang="nb-NO" dirty="0"/>
                    </a:p>
                  </a:txBody>
                  <a:tcPr>
                    <a:solidFill>
                      <a:srgbClr val="43A375"/>
                    </a:solidFill>
                  </a:tcPr>
                </a:tc>
                <a:tc>
                  <a:txBody>
                    <a:bodyPr/>
                    <a:lstStyle/>
                    <a:p>
                      <a:r>
                        <a:rPr lang="nb-NO" dirty="0" smtClean="0"/>
                        <a:t>Beskrivelse</a:t>
                      </a:r>
                      <a:endParaRPr lang="nb-NO" dirty="0"/>
                    </a:p>
                  </a:txBody>
                  <a:tcPr>
                    <a:solidFill>
                      <a:srgbClr val="43A375"/>
                    </a:solidFill>
                  </a:tcPr>
                </a:tc>
                <a:tc>
                  <a:txBody>
                    <a:bodyPr/>
                    <a:lstStyle/>
                    <a:p>
                      <a:r>
                        <a:rPr lang="nb-NO" dirty="0" smtClean="0"/>
                        <a:t>Suksesskriterier</a:t>
                      </a:r>
                      <a:endParaRPr lang="nb-NO" dirty="0"/>
                    </a:p>
                  </a:txBody>
                  <a:tcPr>
                    <a:solidFill>
                      <a:srgbClr val="43A375"/>
                    </a:solidFill>
                  </a:tcPr>
                </a:tc>
              </a:tr>
              <a:tr h="2004655">
                <a:tc>
                  <a:txBody>
                    <a:bodyPr/>
                    <a:lstStyle/>
                    <a:p>
                      <a:r>
                        <a:rPr lang="nb-NO" sz="1800" dirty="0" smtClean="0"/>
                        <a:t>Formål</a:t>
                      </a:r>
                    </a:p>
                    <a:p>
                      <a:r>
                        <a:rPr lang="nb-NO" sz="1800" dirty="0" smtClean="0"/>
                        <a:t>(for UiO)</a:t>
                      </a:r>
                      <a:endParaRPr lang="nb-NO" sz="1800" dirty="0"/>
                    </a:p>
                  </a:txBody>
                  <a:tcPr>
                    <a:solidFill>
                      <a:srgbClr val="43A375"/>
                    </a:solidFill>
                  </a:tcPr>
                </a:tc>
                <a:tc>
                  <a:txBody>
                    <a:bodyPr/>
                    <a:lstStyle/>
                    <a:p>
                      <a:r>
                        <a:rPr lang="nb-NO" sz="1600" b="0" i="0" u="none" strike="noStrike" kern="1200" baseline="0" dirty="0" smtClean="0">
                          <a:solidFill>
                            <a:schemeClr val="dk1"/>
                          </a:solidFill>
                          <a:latin typeface="+mn-lt"/>
                          <a:ea typeface="+mn-ea"/>
                          <a:cs typeface="+mn-cs"/>
                        </a:rPr>
                        <a:t>Det skal være enkelt for studentene å finne den informasjonen de trenger, og det skal være tydelig hva UiO kan tilby. </a:t>
                      </a:r>
                      <a:r>
                        <a:rPr lang="en-US" sz="1600" b="0" i="0" u="none" strike="noStrike" kern="1200" baseline="0" dirty="0" err="1" smtClean="0">
                          <a:solidFill>
                            <a:schemeClr val="dk1"/>
                          </a:solidFill>
                          <a:latin typeface="+mn-lt"/>
                          <a:ea typeface="+mn-ea"/>
                          <a:cs typeface="+mn-cs"/>
                        </a:rPr>
                        <a:t>Det</a:t>
                      </a:r>
                      <a:r>
                        <a:rPr lang="en-US" sz="1600" b="0" i="0" u="none" strike="noStrike" kern="1200" baseline="0" dirty="0" smtClean="0">
                          <a:solidFill>
                            <a:schemeClr val="dk1"/>
                          </a:solidFill>
                          <a:latin typeface="+mn-lt"/>
                          <a:ea typeface="+mn-ea"/>
                          <a:cs typeface="+mn-cs"/>
                        </a:rPr>
                        <a:t> </a:t>
                      </a:r>
                      <a:r>
                        <a:rPr lang="en-US" sz="1600" b="0" i="0" u="none" strike="noStrike" kern="1200" baseline="0" dirty="0" err="1" smtClean="0">
                          <a:solidFill>
                            <a:schemeClr val="dk1"/>
                          </a:solidFill>
                          <a:latin typeface="+mn-lt"/>
                          <a:ea typeface="+mn-ea"/>
                          <a:cs typeface="+mn-cs"/>
                        </a:rPr>
                        <a:t>skal</a:t>
                      </a:r>
                      <a:r>
                        <a:rPr lang="en-US" sz="1600" b="0" i="0" u="none" strike="noStrike" kern="1200" baseline="0" dirty="0" smtClean="0">
                          <a:solidFill>
                            <a:schemeClr val="dk1"/>
                          </a:solidFill>
                          <a:latin typeface="+mn-lt"/>
                          <a:ea typeface="+mn-ea"/>
                          <a:cs typeface="+mn-cs"/>
                        </a:rPr>
                        <a:t> </a:t>
                      </a:r>
                      <a:r>
                        <a:rPr lang="en-US" sz="1600" b="0" i="0" u="none" strike="noStrike" kern="1200" baseline="0" dirty="0" err="1" smtClean="0">
                          <a:solidFill>
                            <a:schemeClr val="dk1"/>
                          </a:solidFill>
                          <a:latin typeface="+mn-lt"/>
                          <a:ea typeface="+mn-ea"/>
                          <a:cs typeface="+mn-cs"/>
                        </a:rPr>
                        <a:t>være</a:t>
                      </a:r>
                      <a:r>
                        <a:rPr lang="en-US" sz="1600" b="0" i="0" u="none" strike="noStrike" kern="1200" baseline="0" dirty="0" smtClean="0">
                          <a:solidFill>
                            <a:schemeClr val="dk1"/>
                          </a:solidFill>
                          <a:latin typeface="+mn-lt"/>
                          <a:ea typeface="+mn-ea"/>
                          <a:cs typeface="+mn-cs"/>
                        </a:rPr>
                        <a:t> </a:t>
                      </a:r>
                      <a:r>
                        <a:rPr lang="en-US" sz="1600" b="0" i="0" u="none" strike="noStrike" kern="1200" baseline="0" dirty="0" err="1" smtClean="0">
                          <a:solidFill>
                            <a:schemeClr val="dk1"/>
                          </a:solidFill>
                          <a:latin typeface="+mn-lt"/>
                          <a:ea typeface="+mn-ea"/>
                          <a:cs typeface="+mn-cs"/>
                        </a:rPr>
                        <a:t>tydelige</a:t>
                      </a:r>
                      <a:r>
                        <a:rPr lang="en-US" sz="1600" b="0" i="0" u="none" strike="noStrike" kern="1200" baseline="0" dirty="0" smtClean="0">
                          <a:solidFill>
                            <a:schemeClr val="dk1"/>
                          </a:solidFill>
                          <a:latin typeface="+mn-lt"/>
                          <a:ea typeface="+mn-ea"/>
                          <a:cs typeface="+mn-cs"/>
                        </a:rPr>
                        <a:t> </a:t>
                      </a:r>
                      <a:r>
                        <a:rPr lang="en-US" sz="1600" b="0" i="0" u="none" strike="noStrike" kern="1200" baseline="0" dirty="0" err="1" smtClean="0">
                          <a:solidFill>
                            <a:schemeClr val="dk1"/>
                          </a:solidFill>
                          <a:latin typeface="+mn-lt"/>
                          <a:ea typeface="+mn-ea"/>
                          <a:cs typeface="+mn-cs"/>
                        </a:rPr>
                        <a:t>retningslinjer</a:t>
                      </a:r>
                      <a:r>
                        <a:rPr lang="en-US" sz="1600" b="0" i="0" u="none" strike="noStrike" kern="1200" baseline="0" dirty="0" smtClean="0">
                          <a:solidFill>
                            <a:schemeClr val="dk1"/>
                          </a:solidFill>
                          <a:latin typeface="+mn-lt"/>
                          <a:ea typeface="+mn-ea"/>
                          <a:cs typeface="+mn-cs"/>
                        </a:rPr>
                        <a:t> </a:t>
                      </a:r>
                      <a:r>
                        <a:rPr lang="en-US" sz="1600" b="0" i="0" u="none" strike="noStrike" kern="1200" baseline="0" dirty="0" err="1" smtClean="0">
                          <a:solidFill>
                            <a:schemeClr val="dk1"/>
                          </a:solidFill>
                          <a:latin typeface="+mn-lt"/>
                          <a:ea typeface="+mn-ea"/>
                          <a:cs typeface="+mn-cs"/>
                        </a:rPr>
                        <a:t>og</a:t>
                      </a:r>
                      <a:r>
                        <a:rPr lang="en-US" sz="1600" b="0" i="0" u="none" strike="noStrike" kern="1200" baseline="0" dirty="0" smtClean="0">
                          <a:solidFill>
                            <a:schemeClr val="dk1"/>
                          </a:solidFill>
                          <a:latin typeface="+mn-lt"/>
                          <a:ea typeface="+mn-ea"/>
                          <a:cs typeface="+mn-cs"/>
                        </a:rPr>
                        <a:t> </a:t>
                      </a:r>
                      <a:r>
                        <a:rPr lang="en-US" sz="1600" b="0" i="0" u="none" strike="noStrike" kern="1200" baseline="0" dirty="0" err="1" smtClean="0">
                          <a:solidFill>
                            <a:schemeClr val="dk1"/>
                          </a:solidFill>
                          <a:latin typeface="+mn-lt"/>
                          <a:ea typeface="+mn-ea"/>
                          <a:cs typeface="+mn-cs"/>
                        </a:rPr>
                        <a:t>prosedyrer</a:t>
                      </a:r>
                      <a:r>
                        <a:rPr lang="en-US" sz="1600" b="0" i="0" u="none" strike="noStrike" kern="1200" baseline="0" dirty="0" smtClean="0">
                          <a:solidFill>
                            <a:schemeClr val="dk1"/>
                          </a:solidFill>
                          <a:latin typeface="+mn-lt"/>
                          <a:ea typeface="+mn-ea"/>
                          <a:cs typeface="+mn-cs"/>
                        </a:rPr>
                        <a:t> for </a:t>
                      </a:r>
                      <a:r>
                        <a:rPr lang="en-US" sz="1600" b="0" i="0" u="none" strike="noStrike" kern="1200" baseline="0" dirty="0" err="1" smtClean="0">
                          <a:solidFill>
                            <a:schemeClr val="dk1"/>
                          </a:solidFill>
                          <a:latin typeface="+mn-lt"/>
                          <a:ea typeface="+mn-ea"/>
                          <a:cs typeface="+mn-cs"/>
                        </a:rPr>
                        <a:t>behandling</a:t>
                      </a:r>
                      <a:r>
                        <a:rPr lang="en-US" sz="1600" b="0" i="0" u="none" strike="noStrike" kern="1200" baseline="0" dirty="0" smtClean="0">
                          <a:solidFill>
                            <a:schemeClr val="dk1"/>
                          </a:solidFill>
                          <a:latin typeface="+mn-lt"/>
                          <a:ea typeface="+mn-ea"/>
                          <a:cs typeface="+mn-cs"/>
                        </a:rPr>
                        <a:t> </a:t>
                      </a:r>
                      <a:r>
                        <a:rPr lang="en-US" sz="1600" b="0" i="0" u="none" strike="noStrike" kern="1200" baseline="0" dirty="0" err="1" smtClean="0">
                          <a:solidFill>
                            <a:schemeClr val="dk1"/>
                          </a:solidFill>
                          <a:latin typeface="+mn-lt"/>
                          <a:ea typeface="+mn-ea"/>
                          <a:cs typeface="+mn-cs"/>
                        </a:rPr>
                        <a:t>av</a:t>
                      </a:r>
                      <a:r>
                        <a:rPr lang="en-US" sz="1600" b="0" i="0" u="none" strike="noStrike" kern="1200" baseline="0" dirty="0" smtClean="0">
                          <a:solidFill>
                            <a:schemeClr val="dk1"/>
                          </a:solidFill>
                          <a:latin typeface="+mn-lt"/>
                          <a:ea typeface="+mn-ea"/>
                          <a:cs typeface="+mn-cs"/>
                        </a:rPr>
                        <a:t> </a:t>
                      </a:r>
                      <a:r>
                        <a:rPr lang="en-US" sz="1600" b="0" i="0" u="none" strike="noStrike" kern="1200" baseline="0" dirty="0" err="1" smtClean="0">
                          <a:solidFill>
                            <a:schemeClr val="dk1"/>
                          </a:solidFill>
                          <a:latin typeface="+mn-lt"/>
                          <a:ea typeface="+mn-ea"/>
                          <a:cs typeface="+mn-cs"/>
                        </a:rPr>
                        <a:t>søknader</a:t>
                      </a:r>
                      <a:r>
                        <a:rPr lang="en-US" sz="1600" b="0" i="0" u="none" strike="noStrike" kern="1200" baseline="0" dirty="0" smtClean="0">
                          <a:solidFill>
                            <a:schemeClr val="dk1"/>
                          </a:solidFill>
                          <a:latin typeface="+mn-lt"/>
                          <a:ea typeface="+mn-ea"/>
                          <a:cs typeface="+mn-cs"/>
                        </a:rPr>
                        <a:t> om </a:t>
                      </a:r>
                      <a:r>
                        <a:rPr lang="en-US" sz="1600" b="0" i="0" u="none" strike="noStrike" kern="1200" baseline="0" dirty="0" err="1" smtClean="0">
                          <a:solidFill>
                            <a:schemeClr val="dk1"/>
                          </a:solidFill>
                          <a:latin typeface="+mn-lt"/>
                          <a:ea typeface="+mn-ea"/>
                          <a:cs typeface="+mn-cs"/>
                        </a:rPr>
                        <a:t>tilrettelegging</a:t>
                      </a:r>
                      <a:r>
                        <a:rPr lang="en-US" sz="1600" b="0" i="0" u="none" strike="noStrike" kern="1200" baseline="0" dirty="0" smtClean="0">
                          <a:solidFill>
                            <a:schemeClr val="dk1"/>
                          </a:solidFill>
                          <a:latin typeface="+mn-lt"/>
                          <a:ea typeface="+mn-ea"/>
                          <a:cs typeface="+mn-cs"/>
                        </a:rPr>
                        <a:t>. </a:t>
                      </a:r>
                    </a:p>
                    <a:p>
                      <a:endParaRPr lang="nb-NO" sz="1600"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smtClean="0"/>
                        <a:t>At det det foreligger felles rutiner for saksbehandling av søknader</a:t>
                      </a:r>
                      <a:r>
                        <a:rPr lang="nb-NO" sz="1600" baseline="0" dirty="0" smtClean="0"/>
                        <a:t> om tilrettelegging.</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baseline="0" dirty="0" smtClean="0"/>
                        <a:t>Oppdaterte nettsider</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smtClean="0"/>
                        <a:t>Opplegg for kompetanseheving</a:t>
                      </a:r>
                      <a:r>
                        <a:rPr lang="nb-NO" sz="1600" baseline="0" dirty="0"/>
                        <a:t> </a:t>
                      </a:r>
                      <a:r>
                        <a:rPr lang="nb-NO" sz="1600" baseline="0" dirty="0" smtClean="0"/>
                        <a:t>av ansatte</a:t>
                      </a:r>
                      <a:endParaRPr lang="nb-NO" sz="1600" dirty="0" smtClean="0"/>
                    </a:p>
                  </a:txBody>
                  <a:tcPr/>
                </a:tc>
              </a:tr>
              <a:tr h="1084143">
                <a:tc>
                  <a:txBody>
                    <a:bodyPr/>
                    <a:lstStyle/>
                    <a:p>
                      <a:r>
                        <a:rPr lang="nb-NO" sz="1800" dirty="0" smtClean="0"/>
                        <a:t>Effektmål</a:t>
                      </a:r>
                      <a:r>
                        <a:rPr lang="nb-NO" sz="1800" baseline="0" dirty="0" smtClean="0"/>
                        <a:t> (gevinster i «linjen»)</a:t>
                      </a:r>
                      <a:endParaRPr lang="nb-NO" sz="1800" dirty="0"/>
                    </a:p>
                  </a:txBody>
                  <a:tcPr>
                    <a:solidFill>
                      <a:srgbClr val="43A375"/>
                    </a:solidFill>
                  </a:tcPr>
                </a:tc>
                <a:tc>
                  <a:txBody>
                    <a:bodyPr/>
                    <a:lstStyle/>
                    <a:p>
                      <a:r>
                        <a:rPr lang="nb-NO" sz="1600" dirty="0" smtClean="0"/>
                        <a:t>Synliggjøring av behovet for utvikling</a:t>
                      </a:r>
                      <a:r>
                        <a:rPr lang="nb-NO" sz="1600" baseline="0" dirty="0" smtClean="0"/>
                        <a:t> og for</a:t>
                      </a:r>
                      <a:r>
                        <a:rPr lang="nb-NO" sz="1600" dirty="0" smtClean="0"/>
                        <a:t>bedring</a:t>
                      </a:r>
                      <a:r>
                        <a:rPr lang="nb-NO" sz="1600" baseline="0" dirty="0" smtClean="0"/>
                        <a:t> innen tilretteleggingsfeltet</a:t>
                      </a:r>
                    </a:p>
                    <a:p>
                      <a:endParaRPr lang="nb-NO"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dirty="0" smtClean="0"/>
                        <a:t>At informasjon om hva UiO tilbyr skal være tydelig og tilgjengelig for studenter og ansatte</a:t>
                      </a:r>
                    </a:p>
                  </a:txBody>
                  <a:tcPr/>
                </a:tc>
              </a:tr>
              <a:tr h="1440160">
                <a:tc>
                  <a:txBody>
                    <a:bodyPr/>
                    <a:lstStyle/>
                    <a:p>
                      <a:r>
                        <a:rPr lang="nb-NO" sz="1800" dirty="0" smtClean="0"/>
                        <a:t>Resultatmål</a:t>
                      </a:r>
                    </a:p>
                    <a:p>
                      <a:r>
                        <a:rPr lang="nb-NO" sz="1800" baseline="0" dirty="0" smtClean="0"/>
                        <a:t>(i prosjektet)</a:t>
                      </a:r>
                      <a:endParaRPr lang="nb-NO" sz="1800" dirty="0"/>
                    </a:p>
                  </a:txBody>
                  <a:tcPr>
                    <a:solidFill>
                      <a:srgbClr val="43A375"/>
                    </a:solidFill>
                  </a:tcPr>
                </a:tc>
                <a:tc>
                  <a:txBody>
                    <a:bodyPr/>
                    <a:lstStyle/>
                    <a:p>
                      <a:pPr marL="285750" indent="-285750">
                        <a:buFont typeface="Arial" panose="020B0604020202020204" pitchFamily="34" charset="0"/>
                        <a:buChar char="•"/>
                      </a:pPr>
                      <a:r>
                        <a:rPr lang="nb-NO" sz="1600" dirty="0" smtClean="0"/>
                        <a:t>Kartlegging</a:t>
                      </a:r>
                    </a:p>
                    <a:p>
                      <a:pPr marL="285750" indent="-285750">
                        <a:buFont typeface="Arial" panose="020B0604020202020204" pitchFamily="34" charset="0"/>
                        <a:buChar char="•"/>
                      </a:pPr>
                      <a:r>
                        <a:rPr lang="nb-NO" sz="1600" dirty="0" smtClean="0"/>
                        <a:t>Levere</a:t>
                      </a:r>
                      <a:r>
                        <a:rPr lang="nb-NO" sz="1600" baseline="0" dirty="0" smtClean="0"/>
                        <a:t> anbefaling til tiltak for å utvikle tilretteleggingsområdet  innen</a:t>
                      </a:r>
                      <a:r>
                        <a:rPr lang="nb-NO" sz="1600" dirty="0" smtClean="0"/>
                        <a:t>: </a:t>
                      </a:r>
                    </a:p>
                    <a:p>
                      <a:pPr marL="285750" indent="-285750">
                        <a:buFontTx/>
                        <a:buChar char="-"/>
                      </a:pPr>
                      <a:r>
                        <a:rPr lang="nb-NO" sz="1600" baseline="0" dirty="0" smtClean="0"/>
                        <a:t>F</a:t>
                      </a:r>
                      <a:r>
                        <a:rPr lang="nb-NO" sz="1600" dirty="0" smtClean="0"/>
                        <a:t>elles rutiner/praksis </a:t>
                      </a:r>
                    </a:p>
                    <a:p>
                      <a:pPr marL="285750" indent="-285750">
                        <a:buFontTx/>
                        <a:buChar char="-"/>
                      </a:pPr>
                      <a:r>
                        <a:rPr lang="nb-NO" sz="1600" dirty="0" smtClean="0"/>
                        <a:t>Kompetanseheving</a:t>
                      </a:r>
                      <a:endParaRPr lang="nb-NO" sz="1600" dirty="0"/>
                    </a:p>
                  </a:txBody>
                  <a:tcPr/>
                </a:tc>
                <a:tc>
                  <a:txBody>
                    <a:bodyPr/>
                    <a:lstStyle/>
                    <a:p>
                      <a:r>
                        <a:rPr lang="nb-NO" sz="1600" dirty="0" smtClean="0"/>
                        <a:t>At prosjektet har kommet fram til forslag til videre</a:t>
                      </a:r>
                      <a:r>
                        <a:rPr lang="nb-NO" sz="1600" baseline="0" dirty="0" smtClean="0"/>
                        <a:t> tiltak</a:t>
                      </a:r>
                      <a:endParaRPr lang="nb-NO" sz="1600" dirty="0"/>
                    </a:p>
                  </a:txBody>
                  <a:tcPr/>
                </a:tc>
              </a:tr>
            </a:tbl>
          </a:graphicData>
        </a:graphic>
      </p:graphicFrame>
    </p:spTree>
    <p:extLst>
      <p:ext uri="{BB962C8B-B14F-4D97-AF65-F5344CB8AC3E}">
        <p14:creationId xmlns:p14="http://schemas.microsoft.com/office/powerpoint/2010/main" val="3613083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91264" cy="1143000"/>
          </a:xfrm>
        </p:spPr>
        <p:txBody>
          <a:bodyPr/>
          <a:lstStyle/>
          <a:p>
            <a:r>
              <a:rPr lang="nb-NO" dirty="0" smtClean="0"/>
              <a:t>Prosjektets leveranser og avgrensning</a:t>
            </a:r>
            <a:endParaRPr lang="en-US" dirty="0"/>
          </a:p>
        </p:txBody>
      </p:sp>
      <p:sp>
        <p:nvSpPr>
          <p:cNvPr id="3" name="Content Placeholder 2"/>
          <p:cNvSpPr>
            <a:spLocks noGrp="1"/>
          </p:cNvSpPr>
          <p:nvPr>
            <p:ph idx="1"/>
          </p:nvPr>
        </p:nvSpPr>
        <p:spPr>
          <a:xfrm>
            <a:off x="395536" y="1988840"/>
            <a:ext cx="8291264" cy="4107160"/>
          </a:xfrm>
        </p:spPr>
        <p:txBody>
          <a:bodyPr/>
          <a:lstStyle/>
          <a:p>
            <a:pPr marL="0" indent="0">
              <a:buNone/>
            </a:pPr>
            <a:r>
              <a:rPr lang="en-US" b="1" dirty="0" err="1" smtClean="0"/>
              <a:t>Viktigste</a:t>
            </a:r>
            <a:r>
              <a:rPr lang="en-US" b="1" dirty="0" smtClean="0"/>
              <a:t> </a:t>
            </a:r>
            <a:r>
              <a:rPr lang="en-US" b="1" dirty="0" err="1" smtClean="0"/>
              <a:t>leveranser</a:t>
            </a:r>
            <a:r>
              <a:rPr lang="en-US" b="1" dirty="0" smtClean="0"/>
              <a:t>:</a:t>
            </a:r>
          </a:p>
          <a:p>
            <a:r>
              <a:rPr lang="nb-NO" dirty="0" smtClean="0"/>
              <a:t>Kartlegging av nåsituasjonen og ønsket situasjon</a:t>
            </a:r>
          </a:p>
          <a:p>
            <a:r>
              <a:rPr lang="nb-NO" dirty="0" smtClean="0"/>
              <a:t>Anbefalinger om tiltak det skal jobbes videre med</a:t>
            </a:r>
            <a:endParaRPr lang="en-US" dirty="0"/>
          </a:p>
          <a:p>
            <a:pPr marL="0" indent="0">
              <a:buNone/>
            </a:pPr>
            <a:endParaRPr lang="en-US" dirty="0" smtClean="0"/>
          </a:p>
          <a:p>
            <a:pPr marL="0" indent="0">
              <a:buNone/>
            </a:pPr>
            <a:r>
              <a:rPr lang="en-US" b="1" dirty="0" err="1" smtClean="0"/>
              <a:t>Avgrensning</a:t>
            </a:r>
            <a:r>
              <a:rPr lang="en-US" b="1" dirty="0" smtClean="0"/>
              <a:t>:</a:t>
            </a:r>
          </a:p>
          <a:p>
            <a:r>
              <a:rPr lang="nb-NO" dirty="0" smtClean="0"/>
              <a:t>Prosjektet tar for seg de administrative rutinene knyttet til tilrettelegging (ikke innhold i undervisning og vurdering), og vil ikke ta for seg utfordringer knyttet til UiOs bygningsmasse</a:t>
            </a:r>
            <a:endParaRPr lang="en-US"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6</a:t>
            </a:fld>
            <a:endParaRPr lang="en-US"/>
          </a:p>
        </p:txBody>
      </p:sp>
    </p:spTree>
    <p:extLst>
      <p:ext uri="{BB962C8B-B14F-4D97-AF65-F5344CB8AC3E}">
        <p14:creationId xmlns:p14="http://schemas.microsoft.com/office/powerpoint/2010/main" val="3204596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548680"/>
            <a:ext cx="7696200" cy="1143000"/>
          </a:xfrm>
        </p:spPr>
        <p:txBody>
          <a:bodyPr/>
          <a:lstStyle/>
          <a:p>
            <a:r>
              <a:rPr lang="en-US" dirty="0" err="1" smtClean="0"/>
              <a:t>Organisering</a:t>
            </a:r>
            <a:r>
              <a:rPr lang="en-US" dirty="0" smtClean="0"/>
              <a:t> </a:t>
            </a:r>
            <a:r>
              <a:rPr lang="en-US" dirty="0" err="1" smtClean="0"/>
              <a:t>og</a:t>
            </a:r>
            <a:r>
              <a:rPr lang="en-US" dirty="0" smtClean="0"/>
              <a:t> </a:t>
            </a:r>
            <a:r>
              <a:rPr lang="en-US" dirty="0" err="1" smtClean="0"/>
              <a:t>ansvar</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2341758"/>
              </p:ext>
            </p:extLst>
          </p:nvPr>
        </p:nvGraphicFramePr>
        <p:xfrm>
          <a:off x="990600" y="1981200"/>
          <a:ext cx="7696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CA695648-21E9-4045-A53E-31B6D20C9C38}" type="slidenum">
              <a:rPr lang="en-US" smtClean="0"/>
              <a:pPr>
                <a:defRPr/>
              </a:pPr>
              <a:t>7</a:t>
            </a:fld>
            <a:endParaRPr lang="en-US"/>
          </a:p>
        </p:txBody>
      </p:sp>
    </p:spTree>
    <p:extLst>
      <p:ext uri="{BB962C8B-B14F-4D97-AF65-F5344CB8AC3E}">
        <p14:creationId xmlns:p14="http://schemas.microsoft.com/office/powerpoint/2010/main" val="4241104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248" y="764704"/>
            <a:ext cx="7696200" cy="1143000"/>
          </a:xfrm>
        </p:spPr>
        <p:txBody>
          <a:bodyPr/>
          <a:lstStyle/>
          <a:p>
            <a:pPr marL="0" lvl="0" indent="0"/>
            <a:r>
              <a:rPr lang="nb-NO" dirty="0" smtClean="0"/>
              <a:t>Ressursbruk</a:t>
            </a:r>
            <a:endParaRPr lang="nb-NO" dirty="0"/>
          </a:p>
        </p:txBody>
      </p:sp>
      <p:sp>
        <p:nvSpPr>
          <p:cNvPr id="3" name="Content Placeholder 2"/>
          <p:cNvSpPr>
            <a:spLocks noGrp="1"/>
          </p:cNvSpPr>
          <p:nvPr>
            <p:ph idx="1"/>
          </p:nvPr>
        </p:nvSpPr>
        <p:spPr>
          <a:xfrm>
            <a:off x="899592" y="1988840"/>
            <a:ext cx="7696200" cy="4114800"/>
          </a:xfrm>
        </p:spPr>
        <p:txBody>
          <a:bodyPr/>
          <a:lstStyle/>
          <a:p>
            <a:r>
              <a:rPr lang="nb-NO" sz="2400" dirty="0" smtClean="0"/>
              <a:t>Henriette Kleivane (AF, prosjektleder, 50%)</a:t>
            </a:r>
          </a:p>
          <a:p>
            <a:r>
              <a:rPr lang="nb-NO" sz="2400" dirty="0" smtClean="0"/>
              <a:t>Kirsten Brauti (AF, 20%)</a:t>
            </a:r>
          </a:p>
          <a:p>
            <a:r>
              <a:rPr lang="nb-NO" sz="2400" dirty="0" smtClean="0"/>
              <a:t>Cecilia Hoel (MN, 20%)</a:t>
            </a:r>
          </a:p>
          <a:p>
            <a:r>
              <a:rPr lang="nb-NO" sz="2400" dirty="0" smtClean="0"/>
              <a:t>Marte Rognstad (SV, 20%)</a:t>
            </a:r>
          </a:p>
          <a:p>
            <a:r>
              <a:rPr lang="nb-NO" sz="2400" dirty="0" smtClean="0"/>
              <a:t>Marius Fuglum (JUS, 20%)</a:t>
            </a:r>
          </a:p>
          <a:p>
            <a:endParaRPr lang="en-US"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8</a:t>
            </a:fld>
            <a:endParaRPr lang="en-US"/>
          </a:p>
        </p:txBody>
      </p:sp>
    </p:spTree>
    <p:extLst>
      <p:ext uri="{BB962C8B-B14F-4D97-AF65-F5344CB8AC3E}">
        <p14:creationId xmlns:p14="http://schemas.microsoft.com/office/powerpoint/2010/main" val="1254380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entagon 29"/>
          <p:cNvSpPr/>
          <p:nvPr/>
        </p:nvSpPr>
        <p:spPr bwMode="auto">
          <a:xfrm>
            <a:off x="6427811" y="4314431"/>
            <a:ext cx="1080096" cy="720081"/>
          </a:xfrm>
          <a:prstGeom prst="homePlate">
            <a:avLst/>
          </a:prstGeom>
          <a:solidFill>
            <a:schemeClr val="accent1"/>
          </a:solidFill>
          <a:ln w="28575" cap="flat" cmpd="sng" algn="ctr">
            <a:solidFill>
              <a:schemeClr val="tx1"/>
            </a:solidFill>
            <a:prstDash val="solid"/>
            <a:round/>
            <a:headEnd type="none" w="med" len="med"/>
            <a:tailEnd type="none" w="med" len="med"/>
          </a:ln>
          <a:effectLst/>
        </p:spPr>
        <p:txBody>
          <a:bodyPr/>
          <a:lstStyle/>
          <a:p>
            <a:pPr>
              <a:defRPr/>
            </a:pPr>
            <a:r>
              <a:rPr lang="nb-NO" sz="1100" dirty="0" smtClean="0">
                <a:ea typeface="ヒラギノ角ゴ Pro W3" pitchFamily="1" charset="-128"/>
                <a:cs typeface="+mn-cs"/>
              </a:rPr>
              <a:t>19/5 Møte i UK, foreløpig rapport</a:t>
            </a:r>
            <a:endParaRPr lang="nb-NO" sz="1100" dirty="0">
              <a:ea typeface="ヒラギノ角ゴ Pro W3" pitchFamily="1" charset="-128"/>
              <a:cs typeface="+mn-cs"/>
            </a:endParaRPr>
          </a:p>
        </p:txBody>
      </p:sp>
      <p:sp>
        <p:nvSpPr>
          <p:cNvPr id="8196" name="Pentagon 3"/>
          <p:cNvSpPr>
            <a:spLocks noChangeArrowheads="1"/>
          </p:cNvSpPr>
          <p:nvPr/>
        </p:nvSpPr>
        <p:spPr bwMode="auto">
          <a:xfrm>
            <a:off x="501651" y="1772816"/>
            <a:ext cx="1046013" cy="648072"/>
          </a:xfrm>
          <a:prstGeom prst="homePlate">
            <a:avLst>
              <a:gd name="adj" fmla="val 49931"/>
            </a:avLst>
          </a:prstGeom>
          <a:solidFill>
            <a:schemeClr val="accent1"/>
          </a:solidFill>
          <a:ln w="28575" algn="ctr">
            <a:solidFill>
              <a:schemeClr val="tx1"/>
            </a:solidFill>
            <a:round/>
            <a:headEnd/>
            <a:tailEnd/>
          </a:ln>
        </p:spPr>
        <p:txBody>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000" b="1" dirty="0" smtClean="0"/>
              <a:t>14/2 Møte i UK: oppstart</a:t>
            </a:r>
            <a:endParaRPr lang="nb-NO" altLang="nb-NO" sz="1000" b="1" dirty="0"/>
          </a:p>
        </p:txBody>
      </p:sp>
      <p:cxnSp>
        <p:nvCxnSpPr>
          <p:cNvPr id="8197" name="Straight Connector 5"/>
          <p:cNvCxnSpPr>
            <a:cxnSpLocks noChangeShapeType="1"/>
          </p:cNvCxnSpPr>
          <p:nvPr/>
        </p:nvCxnSpPr>
        <p:spPr bwMode="auto">
          <a:xfrm>
            <a:off x="501650" y="1556792"/>
            <a:ext cx="7921625" cy="0"/>
          </a:xfrm>
          <a:prstGeom prst="line">
            <a:avLst/>
          </a:prstGeom>
          <a:noFill/>
          <a:ln w="412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198" name="TextBox 7"/>
          <p:cNvSpPr txBox="1">
            <a:spLocks noChangeArrowheads="1"/>
          </p:cNvSpPr>
          <p:nvPr/>
        </p:nvSpPr>
        <p:spPr bwMode="auto">
          <a:xfrm>
            <a:off x="179225" y="1146106"/>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dirty="0" smtClean="0"/>
              <a:t>Februar</a:t>
            </a:r>
            <a:endParaRPr lang="nb-NO" altLang="nb-NO" sz="1200" b="1" dirty="0"/>
          </a:p>
        </p:txBody>
      </p:sp>
      <p:sp>
        <p:nvSpPr>
          <p:cNvPr id="8199" name="TextBox 8"/>
          <p:cNvSpPr txBox="1">
            <a:spLocks noChangeArrowheads="1"/>
          </p:cNvSpPr>
          <p:nvPr/>
        </p:nvSpPr>
        <p:spPr bwMode="auto">
          <a:xfrm>
            <a:off x="7380288" y="1183331"/>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endParaRPr lang="nb-NO" altLang="nb-NO" sz="1200" dirty="0"/>
          </a:p>
        </p:txBody>
      </p:sp>
      <p:sp>
        <p:nvSpPr>
          <p:cNvPr id="8200" name="TextBox 9"/>
          <p:cNvSpPr txBox="1">
            <a:spLocks noChangeArrowheads="1"/>
          </p:cNvSpPr>
          <p:nvPr/>
        </p:nvSpPr>
        <p:spPr bwMode="auto">
          <a:xfrm>
            <a:off x="4773011" y="1176841"/>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endParaRPr lang="nb-NO" altLang="nb-NO" sz="1200" b="1" dirty="0"/>
          </a:p>
        </p:txBody>
      </p:sp>
      <p:sp>
        <p:nvSpPr>
          <p:cNvPr id="8201" name="Pentagon 10"/>
          <p:cNvSpPr>
            <a:spLocks noChangeArrowheads="1"/>
          </p:cNvSpPr>
          <p:nvPr/>
        </p:nvSpPr>
        <p:spPr bwMode="auto">
          <a:xfrm>
            <a:off x="1259632" y="2492896"/>
            <a:ext cx="4392487" cy="504825"/>
          </a:xfrm>
          <a:prstGeom prst="homePlate">
            <a:avLst>
              <a:gd name="adj" fmla="val 49897"/>
            </a:avLst>
          </a:prstGeom>
          <a:solidFill>
            <a:schemeClr val="accent2">
              <a:lumMod val="20000"/>
              <a:lumOff val="80000"/>
            </a:schemeClr>
          </a:solidFill>
          <a:ln w="28575" algn="ctr">
            <a:solidFill>
              <a:schemeClr val="tx1"/>
            </a:solidFill>
            <a:round/>
            <a:headEnd/>
            <a:tailEnd/>
          </a:ln>
        </p:spPr>
        <p:txBody>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algn="ctr"/>
            <a:r>
              <a:rPr lang="nb-NO" altLang="nb-NO" sz="1600" b="1" dirty="0" smtClean="0"/>
              <a:t>Kartlegging (februar-mai) </a:t>
            </a:r>
            <a:endParaRPr lang="nb-NO" altLang="nb-NO" sz="1600" b="1" dirty="0"/>
          </a:p>
        </p:txBody>
      </p:sp>
      <p:sp>
        <p:nvSpPr>
          <p:cNvPr id="8202" name="Pentagon 12"/>
          <p:cNvSpPr>
            <a:spLocks noChangeArrowheads="1"/>
          </p:cNvSpPr>
          <p:nvPr/>
        </p:nvSpPr>
        <p:spPr bwMode="auto">
          <a:xfrm>
            <a:off x="4211960" y="3140968"/>
            <a:ext cx="959887" cy="648072"/>
          </a:xfrm>
          <a:prstGeom prst="homePlate">
            <a:avLst>
              <a:gd name="adj" fmla="val 49897"/>
            </a:avLst>
          </a:prstGeom>
          <a:solidFill>
            <a:schemeClr val="accent1"/>
          </a:solidFill>
          <a:ln w="28575" algn="ctr">
            <a:solidFill>
              <a:schemeClr val="tx1"/>
            </a:solidFill>
            <a:round/>
            <a:headEnd/>
            <a:tailEnd/>
          </a:ln>
        </p:spPr>
        <p:txBody>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050" b="1" dirty="0" smtClean="0"/>
              <a:t>28/3 Møte i UK: status  </a:t>
            </a:r>
            <a:endParaRPr lang="nb-NO" altLang="nb-NO" sz="1050" b="1" dirty="0"/>
          </a:p>
        </p:txBody>
      </p:sp>
      <p:cxnSp>
        <p:nvCxnSpPr>
          <p:cNvPr id="8203" name="Straight Connector 16"/>
          <p:cNvCxnSpPr>
            <a:cxnSpLocks noChangeShapeType="1"/>
          </p:cNvCxnSpPr>
          <p:nvPr/>
        </p:nvCxnSpPr>
        <p:spPr bwMode="auto">
          <a:xfrm rot="5400000">
            <a:off x="429418" y="1556793"/>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5" name="Straight Connector 18"/>
          <p:cNvCxnSpPr>
            <a:cxnSpLocks noChangeShapeType="1"/>
          </p:cNvCxnSpPr>
          <p:nvPr/>
        </p:nvCxnSpPr>
        <p:spPr bwMode="auto">
          <a:xfrm rot="5400000">
            <a:off x="8244184" y="1556792"/>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206" name="Straight Connector 19"/>
          <p:cNvCxnSpPr>
            <a:cxnSpLocks noChangeShapeType="1"/>
          </p:cNvCxnSpPr>
          <p:nvPr/>
        </p:nvCxnSpPr>
        <p:spPr bwMode="auto">
          <a:xfrm rot="5400000">
            <a:off x="5579888" y="1533157"/>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8207" name="Title 20"/>
          <p:cNvSpPr>
            <a:spLocks noGrp="1"/>
          </p:cNvSpPr>
          <p:nvPr>
            <p:ph type="title"/>
          </p:nvPr>
        </p:nvSpPr>
        <p:spPr>
          <a:xfrm>
            <a:off x="328816" y="472150"/>
            <a:ext cx="7696200" cy="720080"/>
          </a:xfrm>
        </p:spPr>
        <p:txBody>
          <a:bodyPr/>
          <a:lstStyle/>
          <a:p>
            <a:r>
              <a:rPr lang="nb-NO" altLang="nb-NO" dirty="0" smtClean="0"/>
              <a:t>Overordnet tidsplan våren 2017</a:t>
            </a:r>
          </a:p>
        </p:txBody>
      </p:sp>
      <p:sp>
        <p:nvSpPr>
          <p:cNvPr id="8208" name="Pentagon 26"/>
          <p:cNvSpPr>
            <a:spLocks noChangeArrowheads="1"/>
          </p:cNvSpPr>
          <p:nvPr/>
        </p:nvSpPr>
        <p:spPr bwMode="auto">
          <a:xfrm>
            <a:off x="7740650" y="5157192"/>
            <a:ext cx="989224" cy="720080"/>
          </a:xfrm>
          <a:prstGeom prst="homePlate">
            <a:avLst>
              <a:gd name="adj" fmla="val 49923"/>
            </a:avLst>
          </a:prstGeom>
          <a:solidFill>
            <a:schemeClr val="accent1"/>
          </a:solidFill>
          <a:ln w="28575" algn="ctr">
            <a:solidFill>
              <a:schemeClr val="tx1"/>
            </a:solidFill>
            <a:round/>
            <a:headEnd/>
            <a:tailEnd/>
          </a:ln>
        </p:spPr>
        <p:txBody>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000" b="1" dirty="0" smtClean="0"/>
              <a:t>19/6 Møte i UK: endelig rapport</a:t>
            </a:r>
            <a:endParaRPr lang="nb-NO" altLang="nb-NO" sz="1000" b="1" dirty="0"/>
          </a:p>
        </p:txBody>
      </p:sp>
      <p:sp>
        <p:nvSpPr>
          <p:cNvPr id="28" name="Pentagon 27"/>
          <p:cNvSpPr/>
          <p:nvPr/>
        </p:nvSpPr>
        <p:spPr bwMode="auto">
          <a:xfrm>
            <a:off x="5652120" y="3717031"/>
            <a:ext cx="2088530" cy="504825"/>
          </a:xfrm>
          <a:prstGeom prst="homePlate">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p:spPr>
        <p:txBody>
          <a:bodyPr/>
          <a:lstStyle/>
          <a:p>
            <a:pPr>
              <a:defRPr/>
            </a:pPr>
            <a:r>
              <a:rPr lang="nb-NO" sz="1400" b="1" dirty="0" smtClean="0">
                <a:latin typeface="Arial" charset="0"/>
                <a:ea typeface="ヒラギノ角ゴ Pro W3" pitchFamily="1" charset="-128"/>
                <a:cs typeface="+mn-cs"/>
              </a:rPr>
              <a:t>Utarbeide rapport (mai-juni)</a:t>
            </a:r>
            <a:endParaRPr lang="nb-NO" sz="1400" b="1" dirty="0">
              <a:latin typeface="Arial" charset="0"/>
              <a:ea typeface="ヒラギノ角ゴ Pro W3" pitchFamily="1" charset="-128"/>
              <a:cs typeface="+mn-cs"/>
            </a:endParaRPr>
          </a:p>
        </p:txBody>
      </p:sp>
      <p:cxnSp>
        <p:nvCxnSpPr>
          <p:cNvPr id="8210" name="Straight Connector 17"/>
          <p:cNvCxnSpPr>
            <a:cxnSpLocks noChangeShapeType="1"/>
          </p:cNvCxnSpPr>
          <p:nvPr/>
        </p:nvCxnSpPr>
        <p:spPr bwMode="auto">
          <a:xfrm rot="5400000">
            <a:off x="3132410" y="1557588"/>
            <a:ext cx="142875"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8213" name="TextBox 9"/>
          <p:cNvSpPr txBox="1">
            <a:spLocks noChangeArrowheads="1"/>
          </p:cNvSpPr>
          <p:nvPr/>
        </p:nvSpPr>
        <p:spPr bwMode="auto">
          <a:xfrm>
            <a:off x="2928772" y="1207561"/>
            <a:ext cx="5501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dirty="0"/>
              <a:t>m</a:t>
            </a:r>
            <a:r>
              <a:rPr lang="nb-NO" altLang="nb-NO" sz="1200" b="1" dirty="0" smtClean="0"/>
              <a:t>ars</a:t>
            </a:r>
            <a:endParaRPr lang="nb-NO" altLang="nb-NO" sz="1200" b="1" dirty="0"/>
          </a:p>
        </p:txBody>
      </p:sp>
      <p:sp>
        <p:nvSpPr>
          <p:cNvPr id="22" name="TextBox 9"/>
          <p:cNvSpPr txBox="1">
            <a:spLocks noChangeArrowheads="1"/>
          </p:cNvSpPr>
          <p:nvPr/>
        </p:nvSpPr>
        <p:spPr bwMode="auto">
          <a:xfrm>
            <a:off x="5427538" y="1207562"/>
            <a:ext cx="44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dirty="0" smtClean="0"/>
              <a:t>mai</a:t>
            </a:r>
            <a:endParaRPr lang="nb-NO" altLang="nb-NO" sz="1200" b="1" dirty="0"/>
          </a:p>
        </p:txBody>
      </p:sp>
      <p:sp>
        <p:nvSpPr>
          <p:cNvPr id="2" name="Rectangle 1"/>
          <p:cNvSpPr/>
          <p:nvPr/>
        </p:nvSpPr>
        <p:spPr>
          <a:xfrm>
            <a:off x="8086225" y="1209151"/>
            <a:ext cx="460382" cy="276999"/>
          </a:xfrm>
          <a:prstGeom prst="rect">
            <a:avLst/>
          </a:prstGeom>
        </p:spPr>
        <p:txBody>
          <a:bodyPr wrap="none">
            <a:spAutoFit/>
          </a:bodyPr>
          <a:lstStyle/>
          <a:p>
            <a:pPr lvl="0"/>
            <a:r>
              <a:rPr lang="nb-NO" altLang="nb-NO" sz="1200" b="1" dirty="0">
                <a:solidFill>
                  <a:srgbClr val="000000"/>
                </a:solidFill>
              </a:rPr>
              <a:t>juni</a:t>
            </a:r>
          </a:p>
        </p:txBody>
      </p:sp>
    </p:spTree>
    <p:extLst>
      <p:ext uri="{BB962C8B-B14F-4D97-AF65-F5344CB8AC3E}">
        <p14:creationId xmlns:p14="http://schemas.microsoft.com/office/powerpoint/2010/main" val="2332948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Status </a:t>
            </a:r>
            <a:endParaRPr lang="en-US" dirty="0"/>
          </a:p>
        </p:txBody>
      </p:sp>
      <p:sp>
        <p:nvSpPr>
          <p:cNvPr id="3" name="Content Placeholder 2"/>
          <p:cNvSpPr>
            <a:spLocks noGrp="1"/>
          </p:cNvSpPr>
          <p:nvPr>
            <p:ph idx="1"/>
          </p:nvPr>
        </p:nvSpPr>
        <p:spPr/>
        <p:txBody>
          <a:bodyPr/>
          <a:lstStyle/>
          <a:p>
            <a:r>
              <a:rPr lang="nb-NO" dirty="0" smtClean="0"/>
              <a:t>2 workshops og 1 møte i prosjektgruppa</a:t>
            </a:r>
          </a:p>
          <a:p>
            <a:r>
              <a:rPr lang="nb-NO" dirty="0" smtClean="0"/>
              <a:t>Møter med UiB og </a:t>
            </a:r>
            <a:r>
              <a:rPr lang="nb-NO" dirty="0" err="1" smtClean="0"/>
              <a:t>HiOA</a:t>
            </a:r>
            <a:endParaRPr lang="nb-NO" dirty="0" smtClean="0"/>
          </a:p>
          <a:p>
            <a:r>
              <a:rPr lang="nb-NO" dirty="0" smtClean="0"/>
              <a:t>Møte med Studentombudet</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10</a:t>
            </a:fld>
            <a:endParaRPr lang="en-US"/>
          </a:p>
        </p:txBody>
      </p:sp>
    </p:spTree>
    <p:extLst>
      <p:ext uri="{BB962C8B-B14F-4D97-AF65-F5344CB8AC3E}">
        <p14:creationId xmlns:p14="http://schemas.microsoft.com/office/powerpoint/2010/main" val="2034412447"/>
      </p:ext>
    </p:extLst>
  </p:cSld>
  <p:clrMapOvr>
    <a:masterClrMapping/>
  </p:clrMapOvr>
</p:sld>
</file>

<file path=ppt/theme/theme1.xml><?xml version="1.0" encoding="utf-8"?>
<a:theme xmlns:a="http://schemas.openxmlformats.org/drawingml/2006/main" name="Casepresentasjon_Introduksjonsprogram_UiO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yrkebasert_Exp.LeadsFINAL">
  <a:themeElements>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fontScheme name="Making Waves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t"/>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492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marL="0" indent="0">
          <a:spcBef>
            <a:spcPct val="20000"/>
          </a:spcBef>
          <a:defRPr sz="1800" dirty="0" err="1" smtClean="0">
            <a:solidFill>
              <a:srgbClr val="000000"/>
            </a:solidFill>
            <a:cs typeface="Arial" pitchFamily="34" charset="0"/>
          </a:defRPr>
        </a:defPPr>
      </a:lstStyle>
    </a:tx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2.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3.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4.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Casepresentasjon_Introduksjonsprogram_UiO2014</Template>
  <TotalTime>24313</TotalTime>
  <Words>1617</Words>
  <Application>Microsoft Office PowerPoint</Application>
  <PresentationFormat>Skjermfremvisning (4:3)</PresentationFormat>
  <Paragraphs>181</Paragraphs>
  <Slides>13</Slides>
  <Notes>13</Notes>
  <HiddenSlides>0</HiddenSlides>
  <MMClips>0</MMClips>
  <ScaleCrop>false</ScaleCrop>
  <HeadingPairs>
    <vt:vector size="4" baseType="variant">
      <vt:variant>
        <vt:lpstr>Tema</vt:lpstr>
      </vt:variant>
      <vt:variant>
        <vt:i4>4</vt:i4>
      </vt:variant>
      <vt:variant>
        <vt:lpstr>Lysbildetitler</vt:lpstr>
      </vt:variant>
      <vt:variant>
        <vt:i4>13</vt:i4>
      </vt:variant>
    </vt:vector>
  </HeadingPairs>
  <TitlesOfParts>
    <vt:vector size="17" baseType="lpstr">
      <vt:lpstr>Casepresentasjon_Introduksjonsprogram_UiO2014</vt:lpstr>
      <vt:lpstr>Custom Design</vt:lpstr>
      <vt:lpstr>1_Custom Design</vt:lpstr>
      <vt:lpstr>styrkebasert_Exp.LeadsFINAL</vt:lpstr>
      <vt:lpstr>PowerPoint-presentasjon</vt:lpstr>
      <vt:lpstr>Bakgrunn og begrunnelse</vt:lpstr>
      <vt:lpstr>Mandat</vt:lpstr>
      <vt:lpstr>Mål og ønskede gevinster</vt:lpstr>
      <vt:lpstr>Prosjektets leveranser og avgrensning</vt:lpstr>
      <vt:lpstr>Organisering og ansvar</vt:lpstr>
      <vt:lpstr>Ressursbruk</vt:lpstr>
      <vt:lpstr>Overordnet tidsplan våren 2017</vt:lpstr>
      <vt:lpstr>Status </vt:lpstr>
      <vt:lpstr>Beslutningspunkter</vt:lpstr>
      <vt:lpstr>Beslutningspunkter</vt:lpstr>
      <vt:lpstr>Oppsummering av veien videre</vt:lpstr>
      <vt:lpstr>PowerPoint-presentasjon</vt:lpstr>
    </vt:vector>
  </TitlesOfParts>
  <Company>Universitetet i Oslo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Introduksjonsprogram for nytilsatte</dc:title>
  <dc:creator>Lene Renneflott</dc:creator>
  <cp:lastModifiedBy>Kirsti Margrethe Mortensen</cp:lastModifiedBy>
  <cp:revision>134</cp:revision>
  <cp:lastPrinted>2017-02-02T08:43:23Z</cp:lastPrinted>
  <dcterms:created xsi:type="dcterms:W3CDTF">2015-03-10T11:19:21Z</dcterms:created>
  <dcterms:modified xsi:type="dcterms:W3CDTF">2017-02-24T13:53:48Z</dcterms:modified>
</cp:coreProperties>
</file>