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0" r:id="rId2"/>
    <p:sldId id="311" r:id="rId3"/>
    <p:sldId id="313" r:id="rId4"/>
    <p:sldId id="314" r:id="rId5"/>
    <p:sldId id="315" r:id="rId6"/>
    <p:sldId id="319" r:id="rId7"/>
    <p:sldId id="320" r:id="rId8"/>
    <p:sldId id="321" r:id="rId9"/>
    <p:sldId id="322" r:id="rId10"/>
    <p:sldId id="309" r:id="rId11"/>
    <p:sldId id="302" r:id="rId12"/>
    <p:sldId id="316" r:id="rId13"/>
    <p:sldId id="312" r:id="rId14"/>
  </p:sldIdLst>
  <p:sldSz cx="9144000" cy="5143500" type="screen16x9"/>
  <p:notesSz cx="6794500" cy="9906000"/>
  <p:defaultTextStyle>
    <a:defPPr>
      <a:defRPr lang="nb-NO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60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845B4-E45F-4F55-9BBB-2059A54CE0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C7E2183-C64C-4B24-8332-B29ED5CCA357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 smtClean="0"/>
            <a:t>Fokus på læring</a:t>
          </a:r>
          <a:endParaRPr lang="nb-NO" dirty="0"/>
        </a:p>
      </dgm:t>
    </dgm:pt>
    <dgm:pt modelId="{4F8C7096-2B8C-45C6-AB02-E8C53C2B17BE}" type="parTrans" cxnId="{B7C113EB-CD76-457F-9E49-55B2354B563F}">
      <dgm:prSet/>
      <dgm:spPr/>
      <dgm:t>
        <a:bodyPr/>
        <a:lstStyle/>
        <a:p>
          <a:endParaRPr lang="nb-NO"/>
        </a:p>
      </dgm:t>
    </dgm:pt>
    <dgm:pt modelId="{569B821F-0193-417F-A218-A6B8954A9495}" type="sibTrans" cxnId="{B7C113EB-CD76-457F-9E49-55B2354B563F}">
      <dgm:prSet/>
      <dgm:spPr/>
      <dgm:t>
        <a:bodyPr/>
        <a:lstStyle/>
        <a:p>
          <a:endParaRPr lang="nb-NO"/>
        </a:p>
      </dgm:t>
    </dgm:pt>
    <dgm:pt modelId="{A3883AAB-1727-4070-8F5B-5B00DD7468D4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 smtClean="0"/>
            <a:t>Klar utvikling over tid</a:t>
          </a:r>
          <a:endParaRPr lang="nb-NO" dirty="0"/>
        </a:p>
      </dgm:t>
    </dgm:pt>
    <dgm:pt modelId="{8802EE83-4DA9-40C7-BFC5-63F0D358FA74}" type="parTrans" cxnId="{BC997D7C-2F67-429E-8CEF-9164995FE07E}">
      <dgm:prSet/>
      <dgm:spPr/>
      <dgm:t>
        <a:bodyPr/>
        <a:lstStyle/>
        <a:p>
          <a:endParaRPr lang="nb-NO"/>
        </a:p>
      </dgm:t>
    </dgm:pt>
    <dgm:pt modelId="{5D918D51-9D69-4BCC-950F-937633C30473}" type="sibTrans" cxnId="{BC997D7C-2F67-429E-8CEF-9164995FE07E}">
      <dgm:prSet/>
      <dgm:spPr/>
      <dgm:t>
        <a:bodyPr/>
        <a:lstStyle/>
        <a:p>
          <a:endParaRPr lang="nb-NO"/>
        </a:p>
      </dgm:t>
    </dgm:pt>
    <dgm:pt modelId="{4ABF993C-F24E-4128-8BE4-8EBE82D4AF82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 smtClean="0"/>
            <a:t>Forskende tilnærming</a:t>
          </a:r>
          <a:endParaRPr lang="nb-NO" dirty="0"/>
        </a:p>
      </dgm:t>
    </dgm:pt>
    <dgm:pt modelId="{C863D6B7-DB6E-47DE-AE9C-B482978D88D0}" type="parTrans" cxnId="{F96F3954-88AE-4EFD-A46A-ECEFDFE42B66}">
      <dgm:prSet/>
      <dgm:spPr/>
      <dgm:t>
        <a:bodyPr/>
        <a:lstStyle/>
        <a:p>
          <a:endParaRPr lang="nb-NO"/>
        </a:p>
      </dgm:t>
    </dgm:pt>
    <dgm:pt modelId="{A528363C-065F-4219-85AD-1D2EF7DC80B0}" type="sibTrans" cxnId="{F96F3954-88AE-4EFD-A46A-ECEFDFE42B66}">
      <dgm:prSet/>
      <dgm:spPr/>
      <dgm:t>
        <a:bodyPr/>
        <a:lstStyle/>
        <a:p>
          <a:endParaRPr lang="nb-NO"/>
        </a:p>
      </dgm:t>
    </dgm:pt>
    <dgm:pt modelId="{79036A88-6954-4579-A2B3-8D120F579E27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 smtClean="0"/>
            <a:t>Har bidratt til å bygge kollegialt fellesskap</a:t>
          </a:r>
          <a:endParaRPr lang="nb-NO" dirty="0"/>
        </a:p>
      </dgm:t>
    </dgm:pt>
    <dgm:pt modelId="{98C78689-9A5D-47A6-96C2-E2D4CBF31A56}" type="parTrans" cxnId="{B3FFC501-8CEC-46D8-883D-63E281B36965}">
      <dgm:prSet/>
      <dgm:spPr/>
      <dgm:t>
        <a:bodyPr/>
        <a:lstStyle/>
        <a:p>
          <a:endParaRPr lang="nb-NO"/>
        </a:p>
      </dgm:t>
    </dgm:pt>
    <dgm:pt modelId="{6F26174A-3ABB-4804-9548-475E90FD8998}" type="sibTrans" cxnId="{B3FFC501-8CEC-46D8-883D-63E281B36965}">
      <dgm:prSet/>
      <dgm:spPr/>
      <dgm:t>
        <a:bodyPr/>
        <a:lstStyle/>
        <a:p>
          <a:endParaRPr lang="nb-NO"/>
        </a:p>
      </dgm:t>
    </dgm:pt>
    <dgm:pt modelId="{A201AA08-1623-4B1A-92CF-4EBDE11161D4}" type="pres">
      <dgm:prSet presAssocID="{6BC845B4-E45F-4F55-9BBB-2059A54CE0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50A870C9-DDD9-4BDD-9BF6-3D095960741E}" type="pres">
      <dgm:prSet presAssocID="{0C7E2183-C64C-4B24-8332-B29ED5CCA3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2FAE50A-6E02-4207-A62D-D322C04BCDC0}" type="pres">
      <dgm:prSet presAssocID="{569B821F-0193-417F-A218-A6B8954A9495}" presName="sibTrans" presStyleCnt="0"/>
      <dgm:spPr/>
    </dgm:pt>
    <dgm:pt modelId="{111A7BDC-B067-4643-8E60-9597D8E68BF7}" type="pres">
      <dgm:prSet presAssocID="{A3883AAB-1727-4070-8F5B-5B00DD7468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41C89E5-2886-4739-9D1C-A6C700DD11A0}" type="pres">
      <dgm:prSet presAssocID="{5D918D51-9D69-4BCC-950F-937633C30473}" presName="sibTrans" presStyleCnt="0"/>
      <dgm:spPr/>
    </dgm:pt>
    <dgm:pt modelId="{4DD50D2B-4B0A-401F-9424-74AEE289AD60}" type="pres">
      <dgm:prSet presAssocID="{4ABF993C-F24E-4128-8BE4-8EBE82D4AF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76B54A7-BCE8-43F4-9C5E-30D53CE80C77}" type="pres">
      <dgm:prSet presAssocID="{A528363C-065F-4219-85AD-1D2EF7DC80B0}" presName="sibTrans" presStyleCnt="0"/>
      <dgm:spPr/>
    </dgm:pt>
    <dgm:pt modelId="{0A508373-5837-42A6-AE3C-5FBB41F928A9}" type="pres">
      <dgm:prSet presAssocID="{79036A88-6954-4579-A2B3-8D120F579E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C997D7C-2F67-429E-8CEF-9164995FE07E}" srcId="{6BC845B4-E45F-4F55-9BBB-2059A54CE067}" destId="{A3883AAB-1727-4070-8F5B-5B00DD7468D4}" srcOrd="1" destOrd="0" parTransId="{8802EE83-4DA9-40C7-BFC5-63F0D358FA74}" sibTransId="{5D918D51-9D69-4BCC-950F-937633C30473}"/>
    <dgm:cxn modelId="{B3FFC501-8CEC-46D8-883D-63E281B36965}" srcId="{6BC845B4-E45F-4F55-9BBB-2059A54CE067}" destId="{79036A88-6954-4579-A2B3-8D120F579E27}" srcOrd="3" destOrd="0" parTransId="{98C78689-9A5D-47A6-96C2-E2D4CBF31A56}" sibTransId="{6F26174A-3ABB-4804-9548-475E90FD8998}"/>
    <dgm:cxn modelId="{3D8EBA56-7ABF-4B83-A4A8-ED1D200070DF}" type="presOf" srcId="{0C7E2183-C64C-4B24-8332-B29ED5CCA357}" destId="{50A870C9-DDD9-4BDD-9BF6-3D095960741E}" srcOrd="0" destOrd="0" presId="urn:microsoft.com/office/officeart/2005/8/layout/default"/>
    <dgm:cxn modelId="{B7C113EB-CD76-457F-9E49-55B2354B563F}" srcId="{6BC845B4-E45F-4F55-9BBB-2059A54CE067}" destId="{0C7E2183-C64C-4B24-8332-B29ED5CCA357}" srcOrd="0" destOrd="0" parTransId="{4F8C7096-2B8C-45C6-AB02-E8C53C2B17BE}" sibTransId="{569B821F-0193-417F-A218-A6B8954A9495}"/>
    <dgm:cxn modelId="{55173EC2-2600-45F0-815E-9C26C074BD53}" type="presOf" srcId="{6BC845B4-E45F-4F55-9BBB-2059A54CE067}" destId="{A201AA08-1623-4B1A-92CF-4EBDE11161D4}" srcOrd="0" destOrd="0" presId="urn:microsoft.com/office/officeart/2005/8/layout/default"/>
    <dgm:cxn modelId="{F96F3954-88AE-4EFD-A46A-ECEFDFE42B66}" srcId="{6BC845B4-E45F-4F55-9BBB-2059A54CE067}" destId="{4ABF993C-F24E-4128-8BE4-8EBE82D4AF82}" srcOrd="2" destOrd="0" parTransId="{C863D6B7-DB6E-47DE-AE9C-B482978D88D0}" sibTransId="{A528363C-065F-4219-85AD-1D2EF7DC80B0}"/>
    <dgm:cxn modelId="{177F2A48-1166-4531-BBF8-21D41ADDC034}" type="presOf" srcId="{A3883AAB-1727-4070-8F5B-5B00DD7468D4}" destId="{111A7BDC-B067-4643-8E60-9597D8E68BF7}" srcOrd="0" destOrd="0" presId="urn:microsoft.com/office/officeart/2005/8/layout/default"/>
    <dgm:cxn modelId="{0E11DBD0-DFBA-444A-927D-96178B7D03FC}" type="presOf" srcId="{4ABF993C-F24E-4128-8BE4-8EBE82D4AF82}" destId="{4DD50D2B-4B0A-401F-9424-74AEE289AD60}" srcOrd="0" destOrd="0" presId="urn:microsoft.com/office/officeart/2005/8/layout/default"/>
    <dgm:cxn modelId="{7F3D6D2D-4C30-4D77-9905-921EC0D61959}" type="presOf" srcId="{79036A88-6954-4579-A2B3-8D120F579E27}" destId="{0A508373-5837-42A6-AE3C-5FBB41F928A9}" srcOrd="0" destOrd="0" presId="urn:microsoft.com/office/officeart/2005/8/layout/default"/>
    <dgm:cxn modelId="{967B4DEB-FF5A-4148-9ECB-4DDDA892A026}" type="presParOf" srcId="{A201AA08-1623-4B1A-92CF-4EBDE11161D4}" destId="{50A870C9-DDD9-4BDD-9BF6-3D095960741E}" srcOrd="0" destOrd="0" presId="urn:microsoft.com/office/officeart/2005/8/layout/default"/>
    <dgm:cxn modelId="{8DC86FFA-7BED-414E-93CF-25177E224EB9}" type="presParOf" srcId="{A201AA08-1623-4B1A-92CF-4EBDE11161D4}" destId="{22FAE50A-6E02-4207-A62D-D322C04BCDC0}" srcOrd="1" destOrd="0" presId="urn:microsoft.com/office/officeart/2005/8/layout/default"/>
    <dgm:cxn modelId="{FFB41D4D-AC7B-4492-BCC2-EBC465E46740}" type="presParOf" srcId="{A201AA08-1623-4B1A-92CF-4EBDE11161D4}" destId="{111A7BDC-B067-4643-8E60-9597D8E68BF7}" srcOrd="2" destOrd="0" presId="urn:microsoft.com/office/officeart/2005/8/layout/default"/>
    <dgm:cxn modelId="{024851E1-BAA7-4452-B5B4-1611520E7C27}" type="presParOf" srcId="{A201AA08-1623-4B1A-92CF-4EBDE11161D4}" destId="{A41C89E5-2886-4739-9D1C-A6C700DD11A0}" srcOrd="3" destOrd="0" presId="urn:microsoft.com/office/officeart/2005/8/layout/default"/>
    <dgm:cxn modelId="{4ED75F9C-96EC-45D6-8BF0-413921D7457C}" type="presParOf" srcId="{A201AA08-1623-4B1A-92CF-4EBDE11161D4}" destId="{4DD50D2B-4B0A-401F-9424-74AEE289AD60}" srcOrd="4" destOrd="0" presId="urn:microsoft.com/office/officeart/2005/8/layout/default"/>
    <dgm:cxn modelId="{A2AC1964-59FC-4232-86D4-AF3498E59A89}" type="presParOf" srcId="{A201AA08-1623-4B1A-92CF-4EBDE11161D4}" destId="{376B54A7-BCE8-43F4-9C5E-30D53CE80C77}" srcOrd="5" destOrd="0" presId="urn:microsoft.com/office/officeart/2005/8/layout/default"/>
    <dgm:cxn modelId="{803E72CF-5A76-4140-90A2-96B0ED5739C9}" type="presParOf" srcId="{A201AA08-1623-4B1A-92CF-4EBDE11161D4}" destId="{0A508373-5837-42A6-AE3C-5FBB41F928A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870C9-DDD9-4BDD-9BF6-3D095960741E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Fokus på læring</a:t>
          </a:r>
          <a:endParaRPr lang="nb-NO" sz="3300" kern="1200" dirty="0"/>
        </a:p>
      </dsp:txBody>
      <dsp:txXfrm>
        <a:off x="744" y="145603"/>
        <a:ext cx="2902148" cy="1741289"/>
      </dsp:txXfrm>
    </dsp:sp>
    <dsp:sp modelId="{111A7BDC-B067-4643-8E60-9597D8E68BF7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Klar utvikling over tid</a:t>
          </a:r>
          <a:endParaRPr lang="nb-NO" sz="3300" kern="1200" dirty="0"/>
        </a:p>
      </dsp:txBody>
      <dsp:txXfrm>
        <a:off x="3193107" y="145603"/>
        <a:ext cx="2902148" cy="1741289"/>
      </dsp:txXfrm>
    </dsp:sp>
    <dsp:sp modelId="{4DD50D2B-4B0A-401F-9424-74AEE289AD60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Forskende tilnærming</a:t>
          </a:r>
          <a:endParaRPr lang="nb-NO" sz="3300" kern="1200" dirty="0"/>
        </a:p>
      </dsp:txBody>
      <dsp:txXfrm>
        <a:off x="744" y="2177107"/>
        <a:ext cx="2902148" cy="1741289"/>
      </dsp:txXfrm>
    </dsp:sp>
    <dsp:sp modelId="{0A508373-5837-42A6-AE3C-5FBB41F928A9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300" kern="1200" dirty="0" smtClean="0"/>
            <a:t>Har bidratt til å bygge kollegialt fellesskap</a:t>
          </a:r>
          <a:endParaRPr lang="nb-NO" sz="33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350E-065E-4264-A471-A8F636AB9D94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7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DF4AF-3217-4848-988B-77B45483EE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70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9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3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7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19" algn="l" defTabSz="9142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32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97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830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426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76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0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26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28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74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72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37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538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DF4AF-3217-4848-988B-77B45483EE4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674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17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6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6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0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50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600" b="1"/>
            </a:lvl4pPr>
            <a:lvl5pPr marL="1828559" indent="0">
              <a:buNone/>
              <a:defRPr sz="1600" b="1"/>
            </a:lvl5pPr>
            <a:lvl6pPr marL="2285699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9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0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600" b="1"/>
            </a:lvl4pPr>
            <a:lvl5pPr marL="1828559" indent="0">
              <a:buNone/>
              <a:defRPr sz="1600" b="1"/>
            </a:lvl5pPr>
            <a:lvl6pPr marL="2285699" indent="0">
              <a:buNone/>
              <a:defRPr sz="1600" b="1"/>
            </a:lvl6pPr>
            <a:lvl7pPr marL="2742839" indent="0">
              <a:buNone/>
              <a:defRPr sz="1600" b="1"/>
            </a:lvl7pPr>
            <a:lvl8pPr marL="3199979" indent="0">
              <a:buNone/>
              <a:defRPr sz="1600" b="1"/>
            </a:lvl8pPr>
            <a:lvl9pPr marL="3657119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86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8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96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8" y="1076330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9" indent="0">
              <a:buNone/>
              <a:defRPr sz="900"/>
            </a:lvl6pPr>
            <a:lvl7pPr marL="2742839" indent="0">
              <a:buNone/>
              <a:defRPr sz="900"/>
            </a:lvl7pPr>
            <a:lvl8pPr marL="3199979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45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0" indent="0">
              <a:buNone/>
              <a:defRPr sz="2800"/>
            </a:lvl2pPr>
            <a:lvl3pPr marL="914279" indent="0">
              <a:buNone/>
              <a:defRPr sz="2400"/>
            </a:lvl3pPr>
            <a:lvl4pPr marL="1371419" indent="0">
              <a:buNone/>
              <a:defRPr sz="2000"/>
            </a:lvl4pPr>
            <a:lvl5pPr marL="1828559" indent="0">
              <a:buNone/>
              <a:defRPr sz="2000"/>
            </a:lvl5pPr>
            <a:lvl6pPr marL="2285699" indent="0">
              <a:buNone/>
              <a:defRPr sz="2000"/>
            </a:lvl6pPr>
            <a:lvl7pPr marL="2742839" indent="0">
              <a:buNone/>
              <a:defRPr sz="2000"/>
            </a:lvl7pPr>
            <a:lvl8pPr marL="3199979" indent="0">
              <a:buNone/>
              <a:defRPr sz="2000"/>
            </a:lvl8pPr>
            <a:lvl9pPr marL="365711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0" indent="0">
              <a:buNone/>
              <a:defRPr sz="1200"/>
            </a:lvl2pPr>
            <a:lvl3pPr marL="914279" indent="0">
              <a:buNone/>
              <a:defRPr sz="10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9" indent="0">
              <a:buNone/>
              <a:defRPr sz="900"/>
            </a:lvl6pPr>
            <a:lvl7pPr marL="2742839" indent="0">
              <a:buNone/>
              <a:defRPr sz="900"/>
            </a:lvl7pPr>
            <a:lvl8pPr marL="3199979" indent="0">
              <a:buNone/>
              <a:defRPr sz="900"/>
            </a:lvl8pPr>
            <a:lvl9pPr marL="3657119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75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CF99-1B0F-4ECB-8240-3AAD1EFF8748}" type="datetimeFigureOut">
              <a:rPr lang="nb-NO" smtClean="0"/>
              <a:t>07.11.2017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4C69-00BF-4760-832A-94B951237F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02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2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Utdanningskomiteen 07.11.17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</a:t>
            </a:r>
            <a:r>
              <a:rPr lang="nb-NO" dirty="0" smtClean="0"/>
              <a:t>atsning på utdanning ved UiO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89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1331640" y="339502"/>
            <a:ext cx="6583736" cy="4104456"/>
            <a:chOff x="1331640" y="129779"/>
            <a:chExt cx="5935663" cy="3686398"/>
          </a:xfrm>
        </p:grpSpPr>
        <p:pic>
          <p:nvPicPr>
            <p:cNvPr id="2050" name="Picture 2" descr="M:\pc\Desktop\Bilder\UHR-MNT\meritteringsordning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347614"/>
              <a:ext cx="5935663" cy="246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M:\pc\Desktop\Bilder\UHR-MNT\uh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7"/>
            <a:stretch/>
          </p:blipFill>
          <p:spPr bwMode="auto">
            <a:xfrm>
              <a:off x="1331640" y="129779"/>
              <a:ext cx="5935663" cy="1217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2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www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3" y="1200150"/>
            <a:ext cx="4242593" cy="3394075"/>
          </a:xfrm>
        </p:spPr>
      </p:pic>
    </p:spTree>
    <p:extLst>
      <p:ext uri="{BB962C8B-B14F-4D97-AF65-F5344CB8AC3E}">
        <p14:creationId xmlns:p14="http://schemas.microsoft.com/office/powerpoint/2010/main" val="8117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4 felles saker fra Refsnes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Format? Tidslinje? Arbeidsformer? Noen diskusjonspunkter…</a:t>
            </a:r>
          </a:p>
          <a:p>
            <a:pPr lvl="1"/>
            <a:r>
              <a:rPr lang="nb-NO" dirty="0" smtClean="0"/>
              <a:t>Gjennomføring</a:t>
            </a:r>
          </a:p>
          <a:p>
            <a:pPr lvl="2"/>
            <a:r>
              <a:rPr lang="nb-NO" dirty="0" smtClean="0"/>
              <a:t>Dokumentere, bygge på eksisterende arbeid, synliggjøre best </a:t>
            </a:r>
            <a:r>
              <a:rPr lang="nb-NO" dirty="0" err="1" smtClean="0"/>
              <a:t>practice</a:t>
            </a:r>
            <a:r>
              <a:rPr lang="nb-NO" dirty="0" smtClean="0"/>
              <a:t>, avtale strategisk innretning, ledes av prorektor, sikre eierskap &amp; erfaringsdeling, tidshorisont 2 år (</a:t>
            </a:r>
            <a:r>
              <a:rPr lang="nb-NO" dirty="0" smtClean="0">
                <a:solidFill>
                  <a:srgbClr val="FF0000"/>
                </a:solidFill>
              </a:rPr>
              <a:t>2018 -2020</a:t>
            </a:r>
            <a:r>
              <a:rPr lang="nb-NO" dirty="0" smtClean="0"/>
              <a:t>) </a:t>
            </a:r>
          </a:p>
          <a:p>
            <a:pPr lvl="1"/>
            <a:r>
              <a:rPr lang="nb-NO" dirty="0" smtClean="0"/>
              <a:t>Kople forskning og utdanning</a:t>
            </a:r>
          </a:p>
          <a:p>
            <a:pPr lvl="2"/>
            <a:r>
              <a:rPr lang="nb-NO" dirty="0" smtClean="0"/>
              <a:t>Profilere UiOs styrke, bygge på lokale eksempler, foreslå piloter, tidshorisont (</a:t>
            </a:r>
            <a:r>
              <a:rPr lang="nb-NO" dirty="0" smtClean="0">
                <a:solidFill>
                  <a:srgbClr val="FF0000"/>
                </a:solidFill>
              </a:rPr>
              <a:t>2018-2019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Kunnskap i bruk</a:t>
            </a:r>
          </a:p>
          <a:p>
            <a:pPr lvl="2"/>
            <a:r>
              <a:rPr lang="nb-NO" dirty="0" smtClean="0"/>
              <a:t>Nytt </a:t>
            </a:r>
            <a:r>
              <a:rPr lang="nb-NO" dirty="0"/>
              <a:t>jusstudium?  SLU? </a:t>
            </a:r>
            <a:r>
              <a:rPr lang="nb-NO" dirty="0" smtClean="0"/>
              <a:t> Andre?</a:t>
            </a:r>
          </a:p>
          <a:p>
            <a:pPr lvl="1"/>
            <a:r>
              <a:rPr lang="nb-NO" dirty="0"/>
              <a:t>U</a:t>
            </a:r>
            <a:r>
              <a:rPr lang="nb-NO" dirty="0" smtClean="0"/>
              <a:t>tnytte faglig bredde</a:t>
            </a:r>
          </a:p>
          <a:p>
            <a:pPr lvl="2"/>
            <a:r>
              <a:rPr lang="nb-NO" dirty="0" smtClean="0"/>
              <a:t>Bilaterale samarbeid? MN / HF </a:t>
            </a:r>
            <a:r>
              <a:rPr lang="nb-NO" dirty="0" err="1" smtClean="0"/>
              <a:t>honours</a:t>
            </a:r>
            <a:r>
              <a:rPr lang="nb-NO" dirty="0" smtClean="0"/>
              <a:t> </a:t>
            </a:r>
            <a:r>
              <a:rPr lang="nb-NO" dirty="0" err="1" smtClean="0"/>
              <a:t>degrees</a:t>
            </a:r>
            <a:r>
              <a:rPr lang="nb-NO" dirty="0" smtClean="0"/>
              <a:t>? Andre? (</a:t>
            </a:r>
            <a:r>
              <a:rPr lang="nb-NO" dirty="0" smtClean="0">
                <a:solidFill>
                  <a:srgbClr val="FF0000"/>
                </a:solidFill>
              </a:rPr>
              <a:t>2018-2020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342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Tre spor fram til styremøtet i februar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Sensorveiledninger og begrunnelser ( </a:t>
            </a:r>
            <a:r>
              <a:rPr lang="nb-NO" dirty="0" smtClean="0">
                <a:solidFill>
                  <a:srgbClr val="FF0000"/>
                </a:solidFill>
              </a:rPr>
              <a:t>i gang</a:t>
            </a:r>
            <a:r>
              <a:rPr lang="nb-NO" dirty="0" smtClean="0"/>
              <a:t>)</a:t>
            </a:r>
          </a:p>
          <a:p>
            <a:r>
              <a:rPr lang="nb-NO" dirty="0" smtClean="0"/>
              <a:t>Meritteringsordning (</a:t>
            </a:r>
            <a:r>
              <a:rPr lang="nb-NO" dirty="0" smtClean="0">
                <a:solidFill>
                  <a:srgbClr val="FF0000"/>
                </a:solidFill>
              </a:rPr>
              <a:t>under forberedelse</a:t>
            </a:r>
            <a:r>
              <a:rPr lang="nb-NO" dirty="0" smtClean="0"/>
              <a:t>)</a:t>
            </a:r>
            <a:endParaRPr lang="nb-NO" dirty="0"/>
          </a:p>
          <a:p>
            <a:r>
              <a:rPr lang="nb-NO" dirty="0" smtClean="0"/>
              <a:t>Satsning på utdanning (</a:t>
            </a:r>
            <a:r>
              <a:rPr lang="nb-NO" dirty="0" smtClean="0">
                <a:solidFill>
                  <a:srgbClr val="FF0000"/>
                </a:solidFill>
              </a:rPr>
              <a:t>under forberedelse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Kombinerer, fusjonerer manifest, UiOs årsplan </a:t>
            </a:r>
            <a:r>
              <a:rPr lang="nb-NO" smtClean="0"/>
              <a:t>&amp; </a:t>
            </a:r>
            <a:r>
              <a:rPr lang="nb-NO" smtClean="0"/>
              <a:t>oppfølging </a:t>
            </a:r>
            <a:r>
              <a:rPr lang="nb-NO" dirty="0" smtClean="0"/>
              <a:t>av SAB, kvalitetsmelding, satse på utdanningsledelse</a:t>
            </a:r>
          </a:p>
          <a:p>
            <a:pPr lvl="1"/>
            <a:r>
              <a:rPr lang="nb-NO" dirty="0" smtClean="0"/>
              <a:t>4 felles saker fra Refsnes: gjennomføring, kunnskap i bruk, utnytte faglig bredde, kople forskning &amp; utdanning</a:t>
            </a:r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45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Samspill og utdanning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Få mer ut av samarbeid på tvers</a:t>
            </a:r>
          </a:p>
          <a:p>
            <a:r>
              <a:rPr lang="nb-NO" dirty="0" smtClean="0"/>
              <a:t>Fokus på felles ambisjoner og  resultater</a:t>
            </a:r>
          </a:p>
          <a:p>
            <a:r>
              <a:rPr lang="nb-NO" dirty="0" smtClean="0"/>
              <a:t>Lede og følge opp strategisk og administrativt</a:t>
            </a:r>
          </a:p>
          <a:p>
            <a:r>
              <a:rPr lang="nb-NO" dirty="0" smtClean="0"/>
              <a:t>Profilere UiOs utdanningstilbud internt og eksternt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167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915566"/>
            <a:ext cx="603391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4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28000 studenter, 143 klager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5044" y="1200150"/>
            <a:ext cx="603391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4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82275"/>
              </p:ext>
            </p:extLst>
          </p:nvPr>
        </p:nvGraphicFramePr>
        <p:xfrm>
          <a:off x="107504" y="545848"/>
          <a:ext cx="8533624" cy="4601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014">
                  <a:extLst>
                    <a:ext uri="{9D8B030D-6E8A-4147-A177-3AD203B41FA5}">
                      <a16:colId xmlns="" xmlns:a16="http://schemas.microsoft.com/office/drawing/2014/main" val="3300867110"/>
                    </a:ext>
                  </a:extLst>
                </a:gridCol>
                <a:gridCol w="6942610">
                  <a:extLst>
                    <a:ext uri="{9D8B030D-6E8A-4147-A177-3AD203B41FA5}">
                      <a16:colId xmlns="" xmlns:a16="http://schemas.microsoft.com/office/drawing/2014/main" val="1249673597"/>
                    </a:ext>
                  </a:extLst>
                </a:gridCol>
              </a:tblGrid>
              <a:tr h="176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Prosjekteier: 	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Prorektor Gro Bjørnerud Mo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3809743180"/>
                  </a:ext>
                </a:extLst>
              </a:tr>
              <a:tr h="176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Prosjektleder: 	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Prorektor Gro Bjørnerud Mo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310417006"/>
                  </a:ext>
                </a:extLst>
              </a:tr>
              <a:tr h="353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Prosjektkoordinator: 	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AF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1760764109"/>
                  </a:ext>
                </a:extLst>
              </a:tr>
              <a:tr h="176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Interessenter: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Dekaner, Utdanningskomiteen, de ansattes fagorganisasjoner, studentene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1138386270"/>
                  </a:ext>
                </a:extLst>
              </a:tr>
              <a:tr h="70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Formål/mandat: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Lage veileder/retningslinjer for utforming av sensorveiledninger ved UiO.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Vurdere mulighetene for mer systematiske/generelle ordninger for automatisk begrunnelse.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Se på løsninger både for digital slutteksamen og innleveringer underveis i semesteret.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Fatte prinsippvedtak og presentere tidsplan i universitetsstyret 6. februar 2018.</a:t>
                      </a:r>
                      <a:endParaRPr lang="nb-NO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856258596"/>
                  </a:ext>
                </a:extLst>
              </a:tr>
              <a:tr h="141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Prosjektgruppe: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Dekan som leder gruppen: 	</a:t>
                      </a:r>
                      <a:r>
                        <a:rPr lang="nb-NO" sz="1100" dirty="0" smtClean="0">
                          <a:effectLst/>
                        </a:rPr>
                        <a:t>UV </a:t>
                      </a:r>
                      <a:r>
                        <a:rPr lang="nb-NO" sz="1100" dirty="0">
                          <a:effectLst/>
                        </a:rPr>
                        <a:t>/ Sten Ludvigsen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Utdanningsleder 		</a:t>
                      </a:r>
                      <a:r>
                        <a:rPr lang="nb-NO" sz="1100" dirty="0" smtClean="0">
                          <a:effectLst/>
                        </a:rPr>
                        <a:t>MN </a:t>
                      </a:r>
                      <a:r>
                        <a:rPr lang="nb-NO" sz="1100" dirty="0">
                          <a:effectLst/>
                        </a:rPr>
                        <a:t>/ Ragnhild Runde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Undervisningsleder		</a:t>
                      </a:r>
                      <a:r>
                        <a:rPr lang="nb-NO" sz="1100" dirty="0" smtClean="0">
                          <a:effectLst/>
                        </a:rPr>
                        <a:t>SV </a:t>
                      </a:r>
                      <a:r>
                        <a:rPr lang="nb-NO" sz="1100" dirty="0">
                          <a:effectLst/>
                        </a:rPr>
                        <a:t>/ Tora Skodvin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Program-/prosjektleder		MED / Jan Frich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Seksjonsleder studier 		JF / Randi </a:t>
                      </a:r>
                      <a:r>
                        <a:rPr lang="nb-NO" sz="1100" dirty="0" err="1">
                          <a:effectLst/>
                        </a:rPr>
                        <a:t>Saunes</a:t>
                      </a:r>
                      <a:endParaRPr lang="nb-NO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Seksjonsleder system/eksamen 	AF / Anne-Lise Lande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Studentparlamentet		Henrik Paulsen Mandelid og Susann Andora Biseth-Michelsen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Gruppens leder etablerer i tillegg et «digitalt underutvalg» som konsentrerer seg om digitale problemstillinger.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1733673625"/>
                  </a:ext>
                </a:extLst>
              </a:tr>
              <a:tr h="428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Sekretariat: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AF. </a:t>
                      </a:r>
                      <a:r>
                        <a:rPr lang="nb-NO" sz="1100" dirty="0" smtClean="0">
                          <a:effectLst/>
                        </a:rPr>
                        <a:t>Sekretariatet </a:t>
                      </a:r>
                      <a:r>
                        <a:rPr lang="nb-NO" sz="1100" dirty="0">
                          <a:effectLst/>
                        </a:rPr>
                        <a:t>bør få støtte fra AFs medarbeidere som arbeider med digital eksamen og UiOs tekniske løsninger for dette (</a:t>
                      </a:r>
                      <a:r>
                        <a:rPr lang="nb-NO" sz="1100" dirty="0" err="1">
                          <a:effectLst/>
                        </a:rPr>
                        <a:t>Inspera</a:t>
                      </a:r>
                      <a:r>
                        <a:rPr lang="nb-NO" sz="1100" dirty="0">
                          <a:effectLst/>
                        </a:rPr>
                        <a:t> mm.) samt med digitalt læringsmiljø (Canvas mm.). USIT trekkes inn ved behov.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3931821045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Kommentarer: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 dirty="0">
                          <a:effectLst/>
                        </a:rPr>
                        <a:t>Kvalitetsmeldingens frist tilsier at sensorveiledninger for alle eksamener skal være i full drift fra og med høsten 2018. Dette er også behandlet i høring om endring av </a:t>
                      </a:r>
                      <a:r>
                        <a:rPr lang="nb-NO" sz="1100" dirty="0" err="1">
                          <a:effectLst/>
                        </a:rPr>
                        <a:t>uh</a:t>
                      </a:r>
                      <a:r>
                        <a:rPr lang="nb-NO" sz="1100" dirty="0">
                          <a:effectLst/>
                        </a:rPr>
                        <a:t>-loven høsten 2018. </a:t>
                      </a: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Det er ønskelig at så mange som mulig piloterer/tar i bruk sensorveiledninger våren 2018, før alle skal ha tatt det i bruk fra og med høsten 2018.  </a:t>
                      </a:r>
                      <a:endParaRPr lang="nb-NO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2768740396"/>
                  </a:ext>
                </a:extLst>
              </a:tr>
              <a:tr h="578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100">
                          <a:effectLst/>
                        </a:rPr>
                        <a:t>Tillegg i prosessen: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Bidra til kostnadsvurdering av ordningene som foreslås, i samarbeid med Enhet for lederstøtte.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Vurdere om det trengs en referansegruppe, for eksempel med instituttledere og studenter fra hvert fakultet.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effectLst/>
                        </a:rPr>
                        <a:t>Prosessen oppdateres i samråd mellom prorektor og arbeidsgruppens leder.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2" marR="42512" marT="0" marB="0"/>
                </a:tc>
                <a:extLst>
                  <a:ext uri="{0D108BD9-81ED-4DB2-BD59-A6C34878D82A}">
                    <a16:rowId xmlns="" xmlns:a16="http://schemas.microsoft.com/office/drawing/2014/main" val="357632385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7" y="0"/>
            <a:ext cx="6638102" cy="7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0" u="none" strike="noStrike" cap="none" normalizeH="0" baseline="0" dirty="0" smtClean="0">
                <a:ln>
                  <a:noFill/>
                </a:ln>
                <a:effectLst/>
                <a:ea typeface="DengXian Light"/>
                <a:cs typeface="Arial" panose="020B0604020202020204" pitchFamily="34" charset="0"/>
              </a:rPr>
              <a:t>Innføring av sensorveiledninger ved alle eksamener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0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7415"/>
              </p:ext>
            </p:extLst>
          </p:nvPr>
        </p:nvGraphicFramePr>
        <p:xfrm>
          <a:off x="107504" y="699542"/>
          <a:ext cx="8928993" cy="4107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0093">
                  <a:extLst>
                    <a:ext uri="{9D8B030D-6E8A-4147-A177-3AD203B41FA5}">
                      <a16:colId xmlns="" xmlns:a16="http://schemas.microsoft.com/office/drawing/2014/main" val="716907512"/>
                    </a:ext>
                  </a:extLst>
                </a:gridCol>
                <a:gridCol w="1924450">
                  <a:extLst>
                    <a:ext uri="{9D8B030D-6E8A-4147-A177-3AD203B41FA5}">
                      <a16:colId xmlns="" xmlns:a16="http://schemas.microsoft.com/office/drawing/2014/main" val="1690570828"/>
                    </a:ext>
                  </a:extLst>
                </a:gridCol>
                <a:gridCol w="1924450">
                  <a:extLst>
                    <a:ext uri="{9D8B030D-6E8A-4147-A177-3AD203B41FA5}">
                      <a16:colId xmlns="" xmlns:a16="http://schemas.microsoft.com/office/drawing/2014/main" val="2553747431"/>
                    </a:ext>
                  </a:extLst>
                </a:gridCol>
              </a:tblGrid>
              <a:tr h="45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Oppnevne arbeidsgruppe og utforme mandat (rektoratet med støtte fra LOS)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Uke 39-42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697856679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Seminar i utdanningskomiteen – innspill til arbeidsgruppen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9. og 10. oktober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1229027461"/>
                  </a:ext>
                </a:extLst>
              </a:tr>
              <a:tr h="45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Fakultetene melder inn status for sensorveiledninger og begrunnelser hos seg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30. oktober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2558552575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Dekanmøtet – orientering om status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22. november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4188892231"/>
                  </a:ext>
                </a:extLst>
              </a:tr>
              <a:tr h="454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Arbeidsgruppen har 2-3 møter og leverer forslag ultimo november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Uke 43-48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1091503747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Møte om kostnadsoverslag – Gro, Sten, Ellen Johanne Caesar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Desember 2017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2283777945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</a:rPr>
                        <a:t>Behandling i utdanningskomiteen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</a:rPr>
                        <a:t>12. desember</a:t>
                      </a:r>
                      <a:endParaRPr lang="nb-NO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1346666080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Behandling i dekanmøtet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10. januar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1026401650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Behandling i møte med de ansattes organisasjoner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18. januar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3596116150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Dokumentfrist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22. januar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2069471674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Utsendelse av styrepapirer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29. januar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3466129074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Styremøte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6. februar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685227599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Seminar med studiedekaner og adm. studieledere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Februar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4219603407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Piloter i miljøer som allerede bruker sensorveiledninger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Våren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3426231249"/>
                  </a:ext>
                </a:extLst>
              </a:tr>
              <a:tr h="222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Opplegg for sensorveiledninger er i bruk ved hele UiO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Høsten 2018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/>
                </a:tc>
                <a:extLst>
                  <a:ext uri="{0D108BD9-81ED-4DB2-BD59-A6C34878D82A}">
                    <a16:rowId xmlns="" xmlns:a16="http://schemas.microsoft.com/office/drawing/2014/main" val="346870344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1470"/>
            <a:ext cx="5538696" cy="7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DengXian Light" charset="-122"/>
                <a:cs typeface="Arial" panose="020B0604020202020204" pitchFamily="34" charset="0"/>
              </a:rPr>
              <a:t>Sensorveiledninger – grovskisse til tidsplan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0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52052"/>
              </p:ext>
            </p:extLst>
          </p:nvPr>
        </p:nvGraphicFramePr>
        <p:xfrm>
          <a:off x="107504" y="627534"/>
          <a:ext cx="8640960" cy="4402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463">
                  <a:extLst>
                    <a:ext uri="{9D8B030D-6E8A-4147-A177-3AD203B41FA5}">
                      <a16:colId xmlns="" xmlns:a16="http://schemas.microsoft.com/office/drawing/2014/main" val="3270418416"/>
                    </a:ext>
                  </a:extLst>
                </a:gridCol>
                <a:gridCol w="6669497">
                  <a:extLst>
                    <a:ext uri="{9D8B030D-6E8A-4147-A177-3AD203B41FA5}">
                      <a16:colId xmlns="" xmlns:a16="http://schemas.microsoft.com/office/drawing/2014/main" val="629938048"/>
                    </a:ext>
                  </a:extLst>
                </a:gridCol>
              </a:tblGrid>
              <a:tr h="13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>
                          <a:effectLst/>
                        </a:rPr>
                        <a:t>Prosjekteier: 	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40"/>
                        </a:spcAft>
                      </a:pPr>
                      <a:r>
                        <a:rPr lang="nb-NO" sz="1000">
                          <a:effectLst/>
                        </a:rPr>
                        <a:t>Prorektor Gro Bjørnerud Mo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extLst>
                  <a:ext uri="{0D108BD9-81ED-4DB2-BD59-A6C34878D82A}">
                    <a16:rowId xmlns="" xmlns:a16="http://schemas.microsoft.com/office/drawing/2014/main" val="193642086"/>
                  </a:ext>
                </a:extLst>
              </a:tr>
              <a:tr h="13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>
                          <a:effectLst/>
                        </a:rPr>
                        <a:t>Prosjektleder: 	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40"/>
                        </a:spcAft>
                      </a:pPr>
                      <a:r>
                        <a:rPr lang="nb-NO" sz="1000">
                          <a:effectLst/>
                        </a:rPr>
                        <a:t>Prorektor Gro Bjørnerud Mo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extLst>
                  <a:ext uri="{0D108BD9-81ED-4DB2-BD59-A6C34878D82A}">
                    <a16:rowId xmlns="" xmlns:a16="http://schemas.microsoft.com/office/drawing/2014/main" val="1690306377"/>
                  </a:ext>
                </a:extLst>
              </a:tr>
              <a:tr h="13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>
                          <a:effectLst/>
                        </a:rPr>
                        <a:t>Prosjektkoordinator: 	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40"/>
                        </a:spcAft>
                      </a:pPr>
                      <a:r>
                        <a:rPr lang="nb-NO" sz="1000" dirty="0">
                          <a:effectLst/>
                        </a:rPr>
                        <a:t>AF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extLst>
                  <a:ext uri="{0D108BD9-81ED-4DB2-BD59-A6C34878D82A}">
                    <a16:rowId xmlns="" xmlns:a16="http://schemas.microsoft.com/office/drawing/2014/main" val="2403332992"/>
                  </a:ext>
                </a:extLst>
              </a:tr>
              <a:tr h="13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 dirty="0">
                          <a:effectLst/>
                        </a:rPr>
                        <a:t>Interessenter: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40"/>
                        </a:spcAft>
                      </a:pPr>
                      <a:r>
                        <a:rPr lang="nb-NO" sz="1000">
                          <a:effectLst/>
                        </a:rPr>
                        <a:t>Dekaner, Utdanningskomiteen, Forum for forskningsdekaner, de ansattes fagorganisasjoner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extLst>
                  <a:ext uri="{0D108BD9-81ED-4DB2-BD59-A6C34878D82A}">
                    <a16:rowId xmlns="" xmlns:a16="http://schemas.microsoft.com/office/drawing/2014/main" val="4179449934"/>
                  </a:ext>
                </a:extLst>
              </a:tr>
              <a:tr h="1861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>
                          <a:effectLst/>
                        </a:rPr>
                        <a:t>Formål/mandat: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Mandat for gruppen legges fram for universitetsstyret 6. februar 2018.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Innholdspunkter</a:t>
                      </a:r>
                      <a:r>
                        <a:rPr lang="nb-NO" sz="1000" dirty="0">
                          <a:effectLst/>
                        </a:rPr>
                        <a:t> til mandatet: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dirty="0">
                          <a:effectLst/>
                        </a:rPr>
                        <a:t>Lage forslag til mulige modeller for merittering ved UiO som ivaretar det kollektive/individuelle og som sørger for at hva som er meritterende utdanning og forskning ses i sammenheng.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dirty="0">
                          <a:effectLst/>
                        </a:rPr>
                        <a:t>Henvise til hovedprinsipper i modellen ved UiB: 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000" dirty="0">
                          <a:effectLst/>
                        </a:rPr>
                        <a:t>Fokus på læring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000" dirty="0">
                          <a:effectLst/>
                        </a:rPr>
                        <a:t>Klar utvikling over tid 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000" dirty="0">
                          <a:effectLst/>
                        </a:rPr>
                        <a:t>Forskende tilnærming 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b-NO" sz="1000" dirty="0">
                          <a:effectLst/>
                        </a:rPr>
                        <a:t>Har bidratt til å bygge kollegialt fellesskap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dirty="0">
                          <a:solidFill>
                            <a:srgbClr val="FF0000"/>
                          </a:solidFill>
                          <a:effectLst/>
                        </a:rPr>
                        <a:t>Undersøke eksisterende ordninger blant annet for opprykk og ansettelse.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dirty="0">
                          <a:solidFill>
                            <a:srgbClr val="FF0000"/>
                          </a:solidFill>
                          <a:effectLst/>
                        </a:rPr>
                        <a:t>Vurdere pilotering av en eller flere løsninger som en del av arbeidet.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dirty="0">
                          <a:solidFill>
                            <a:srgbClr val="FF0000"/>
                          </a:solidFill>
                          <a:effectLst/>
                        </a:rPr>
                        <a:t>Ressursvurdering i samarbeid med VØS.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dirty="0">
                          <a:solidFill>
                            <a:srgbClr val="FF0000"/>
                          </a:solidFill>
                          <a:effectLst/>
                        </a:rPr>
                        <a:t>Modellen som blir vedtatt tatt i bruk ved UiO bør være en 4-årig prøveordning som skal evalueres etter 3 år.</a:t>
                      </a:r>
                      <a:endParaRPr lang="nb-NO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extLst>
                  <a:ext uri="{0D108BD9-81ED-4DB2-BD59-A6C34878D82A}">
                    <a16:rowId xmlns="" xmlns:a16="http://schemas.microsoft.com/office/drawing/2014/main" val="3831173024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>
                          <a:effectLst/>
                        </a:rPr>
                        <a:t>Prosjektgruppe (forslag):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Dekan som leder gruppen: 	TF / Aud V. Tønnessen (bekreftet)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Prodekan for studier	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Prodekan for forskning	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Fakultetsdirektør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Instituttleder		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Undervisningsleder		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Senter for læring og utdanning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000" dirty="0">
                          <a:effectLst/>
                        </a:rPr>
                        <a:t>2 studenter	 som Studentparlamentet oppnevner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extLst>
                  <a:ext uri="{0D108BD9-81ED-4DB2-BD59-A6C34878D82A}">
                    <a16:rowId xmlns="" xmlns:a16="http://schemas.microsoft.com/office/drawing/2014/main" val="3766823125"/>
                  </a:ext>
                </a:extLst>
              </a:tr>
              <a:tr h="279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nb-NO" sz="1000">
                          <a:effectLst/>
                        </a:rPr>
                        <a:t>Sekretariat: </a:t>
                      </a:r>
                      <a:endParaRPr lang="nb-N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40"/>
                        </a:spcAft>
                      </a:pPr>
                      <a:r>
                        <a:rPr lang="da-DK" sz="1000" dirty="0">
                          <a:effectLst/>
                        </a:rPr>
                        <a:t>AF med støtte fra AP. </a:t>
                      </a:r>
                      <a:r>
                        <a:rPr lang="nb-NO" sz="1000" dirty="0">
                          <a:effectLst/>
                        </a:rPr>
                        <a:t>Sekretariatet trenger ressurser fra begge avdelinger, siden dette handler om både utdanningskvalitet og personaloppfølging.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3" marR="43913" marT="0" marB="0"/>
                </a:tc>
                <a:extLst>
                  <a:ext uri="{0D108BD9-81ED-4DB2-BD59-A6C34878D82A}">
                    <a16:rowId xmlns="" xmlns:a16="http://schemas.microsoft.com/office/drawing/2014/main" val="226574907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1470"/>
            <a:ext cx="7202613" cy="7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0" u="none" strike="noStrike" cap="none" normalizeH="0" baseline="0" dirty="0" smtClean="0">
                <a:ln>
                  <a:noFill/>
                </a:ln>
                <a:effectLst/>
                <a:ea typeface="DengXian Light" charset="-122"/>
                <a:cs typeface="Arial" panose="020B0604020202020204" pitchFamily="34" charset="0"/>
              </a:rPr>
              <a:t>Utdanningskvalitet – merittering</a:t>
            </a:r>
            <a:r>
              <a:rPr kumimoji="0" lang="nb-NO" altLang="nb-NO" sz="2000" b="0" i="0" u="none" strike="noStrike" cap="none" normalizeH="0" baseline="0" dirty="0" smtClean="0">
                <a:ln>
                  <a:noFill/>
                </a:ln>
                <a:effectLst/>
                <a:ea typeface="DengXian Light" charset="-122"/>
                <a:cs typeface="Arial" panose="020B0604020202020204" pitchFamily="34" charset="0"/>
              </a:rPr>
              <a:t>, versjon 1. november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37457"/>
              </p:ext>
            </p:extLst>
          </p:nvPr>
        </p:nvGraphicFramePr>
        <p:xfrm>
          <a:off x="107504" y="555526"/>
          <a:ext cx="8496944" cy="4533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4918">
                  <a:extLst>
                    <a:ext uri="{9D8B030D-6E8A-4147-A177-3AD203B41FA5}">
                      <a16:colId xmlns="" xmlns:a16="http://schemas.microsoft.com/office/drawing/2014/main" val="1447085135"/>
                    </a:ext>
                  </a:extLst>
                </a:gridCol>
                <a:gridCol w="1746013">
                  <a:extLst>
                    <a:ext uri="{9D8B030D-6E8A-4147-A177-3AD203B41FA5}">
                      <a16:colId xmlns="" xmlns:a16="http://schemas.microsoft.com/office/drawing/2014/main" val="2558052144"/>
                    </a:ext>
                  </a:extLst>
                </a:gridCol>
                <a:gridCol w="1746013">
                  <a:extLst>
                    <a:ext uri="{9D8B030D-6E8A-4147-A177-3AD203B41FA5}">
                      <a16:colId xmlns="" xmlns:a16="http://schemas.microsoft.com/office/drawing/2014/main" val="165583793"/>
                    </a:ext>
                  </a:extLst>
                </a:gridCol>
              </a:tblGrid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Utforme styresak med forslag til mandat og arbeidsgruppe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Oktober-desember 2017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975302978"/>
                  </a:ext>
                </a:extLst>
              </a:tr>
              <a:tr h="56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Dekanmøtet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Status, </a:t>
                      </a:r>
                      <a:r>
                        <a:rPr lang="nb-NO" sz="1400" dirty="0">
                          <a:solidFill>
                            <a:srgbClr val="FF0000"/>
                          </a:solidFill>
                          <a:effectLst/>
                        </a:rPr>
                        <a:t>orientering</a:t>
                      </a: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 om ledelsens arbeid så langt</a:t>
                      </a:r>
                      <a:r>
                        <a:rPr lang="nb-NO" sz="1100" dirty="0">
                          <a:effectLst/>
                        </a:rPr>
                        <a:t>. 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nb-NO" sz="1100" dirty="0" smtClean="0">
                          <a:effectLst/>
                        </a:rPr>
                        <a:t>Be om korte </a:t>
                      </a:r>
                      <a:r>
                        <a:rPr lang="nb-NO" sz="1100" dirty="0">
                          <a:effectLst/>
                        </a:rPr>
                        <a:t>innspill fra </a:t>
                      </a:r>
                      <a:r>
                        <a:rPr lang="nb-NO" sz="1100" dirty="0" smtClean="0">
                          <a:effectLst/>
                        </a:rPr>
                        <a:t>dekanene </a:t>
                      </a:r>
                      <a:r>
                        <a:rPr lang="nb-NO" sz="1100" dirty="0">
                          <a:effectLst/>
                        </a:rPr>
                        <a:t>om dagens håndtering av merittering av undervisning/ utdanning f.eks. ved opprykk og ansettelser?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22. november 2017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3320270188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Behandling i utdanningskomiteen – status så langt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12. desember 2017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607894435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Behandling i dekanmøtet – utkast til styresak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10. januar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1187217995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Behandle i møte med de ansattes organisasjoner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18. januar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859906902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Dokumentfrist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22. januar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827495353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Utsendelse av styrepapirer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29. januar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3709733826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Styremøte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6. februar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3795344113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Arbeidsgruppen utreder modeller for merittering og vurderer pilotering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Februar-juli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4249927888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Gruppen leverer rapport</a:t>
                      </a:r>
                      <a:endParaRPr lang="nb-NO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solidFill>
                            <a:srgbClr val="FF0000"/>
                          </a:solidFill>
                          <a:effectLst/>
                        </a:rPr>
                        <a:t>1. juli 2018</a:t>
                      </a:r>
                      <a:endParaRPr lang="nb-NO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170305549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Behandling av arbeidsgruppens rapport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August-oktober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645524900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Behandling i universitetsledelsen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August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291121429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Behandling i utdanningskomiteen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August/september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1048869269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Behandling i forum for forskningsdekaner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August/september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419961487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Behandling i dekanmøtet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September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993997792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Behandle i møte med de ansattes organisasjoner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986944543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Dokumentfrist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8. oktober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1521044713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Utsendelse av styrepapirer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333778485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Styremøte – status og veivalg 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23. oktober 2018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222648023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Ev. forankrings-/høringsprosess på resten av UiO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147058643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Universitetsstyrevedtak om modell for merittering ved UiO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Februar 2019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3819605562"/>
                  </a:ext>
                </a:extLst>
              </a:tr>
              <a:tr h="14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Modellen er i bruk på hele UiO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Sommeren 2019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52" marR="43252" marT="0" marB="0"/>
                </a:tc>
                <a:extLst>
                  <a:ext uri="{0D108BD9-81ED-4DB2-BD59-A6C34878D82A}">
                    <a16:rowId xmlns="" xmlns:a16="http://schemas.microsoft.com/office/drawing/2014/main" val="242746611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23478"/>
            <a:ext cx="3924472" cy="6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0" u="none" strike="noStrike" cap="none" normalizeH="0" baseline="0" dirty="0" smtClean="0">
                <a:ln>
                  <a:noFill/>
                </a:ln>
                <a:effectLst/>
                <a:ea typeface="DengXian Light" charset="-122"/>
                <a:cs typeface="Arial" panose="020B0604020202020204" pitchFamily="34" charset="0"/>
              </a:rPr>
              <a:t>Merittering – skisse til tidsplan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8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997</Words>
  <Application>Microsoft Office PowerPoint</Application>
  <PresentationFormat>Skjermfremvisning (16:9)</PresentationFormat>
  <Paragraphs>225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Utdanningskomiteen 07.11.17</vt:lpstr>
      <vt:lpstr>Tre spor fram til styremøtet i februar</vt:lpstr>
      <vt:lpstr>Samspill og utdanning</vt:lpstr>
      <vt:lpstr>PowerPoint-presentasjon</vt:lpstr>
      <vt:lpstr>28000 studenter, 143 klager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www</vt:lpstr>
      <vt:lpstr>4 felles saker fra Refsnes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 Lundell</dc:creator>
  <cp:lastModifiedBy>Kirsti Margrethe Mortensen</cp:lastModifiedBy>
  <cp:revision>94</cp:revision>
  <cp:lastPrinted>2017-11-07T10:46:41Z</cp:lastPrinted>
  <dcterms:created xsi:type="dcterms:W3CDTF">2017-08-17T17:57:53Z</dcterms:created>
  <dcterms:modified xsi:type="dcterms:W3CDTF">2017-11-07T15:26:18Z</dcterms:modified>
</cp:coreProperties>
</file>