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4"/>
    <p:sldMasterId id="2147483772" r:id="rId5"/>
  </p:sldMasterIdLst>
  <p:notesMasterIdLst>
    <p:notesMasterId r:id="rId13"/>
  </p:notesMasterIdLst>
  <p:handoutMasterIdLst>
    <p:handoutMasterId r:id="rId14"/>
  </p:handoutMasterIdLst>
  <p:sldIdLst>
    <p:sldId id="258" r:id="rId6"/>
    <p:sldId id="259" r:id="rId7"/>
    <p:sldId id="262" r:id="rId8"/>
    <p:sldId id="260" r:id="rId9"/>
    <p:sldId id="266" r:id="rId10"/>
    <p:sldId id="272" r:id="rId11"/>
    <p:sldId id="264" r:id="rId1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61950" indent="952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725488" indent="1889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087438" indent="2841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450975" indent="3778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5A54B-4584-4590-0B6A-FD3D70456CB1}" v="62" dt="2020-09-09T10:15:21.129"/>
    <p1510:client id="{510FFE32-8A64-45D2-FAA5-AC9AAD20E580}" v="13" dt="2020-09-09T08:13:11.113"/>
    <p1510:client id="{6BB0C5FF-D09D-4FD6-E3E0-86861BC0BD21}" v="49" dt="2020-09-09T06:42:42.516"/>
    <p1510:client id="{97063E48-6904-4798-BFF2-5F2252A7D592}" v="801" dt="2020-09-08T21:19:00.179"/>
    <p1510:client id="{F88243F8-4BB2-48F5-DA46-931927B27AD3}" v="185" dt="2020-09-09T07:53:52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332" autoAdjust="0"/>
  </p:normalViewPr>
  <p:slideViewPr>
    <p:cSldViewPr snapToGrid="0">
      <p:cViewPr varScale="1">
        <p:scale>
          <a:sx n="77" d="100"/>
          <a:sy n="77" d="100"/>
        </p:scale>
        <p:origin x="1464" y="60"/>
      </p:cViewPr>
      <p:guideLst>
        <p:guide orient="horz" pos="1800"/>
        <p:guide pos="672"/>
        <p:guide pos="5472"/>
        <p:guide pos="1008"/>
        <p:guide pos="11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Marthe Nilsen Gibbons" userId="S::anmar@uio.no::10fb6d68-3a29-4d3f-ac54-e93a0539edf3" providerId="AD" clId="Web-{510FFE32-8A64-45D2-FAA5-AC9AAD20E580}"/>
    <pc:docChg chg="modSld">
      <pc:chgData name="Anne Marthe Nilsen Gibbons" userId="S::anmar@uio.no::10fb6d68-3a29-4d3f-ac54-e93a0539edf3" providerId="AD" clId="Web-{510FFE32-8A64-45D2-FAA5-AC9AAD20E580}" dt="2020-09-09T08:13:11.113" v="12" actId="20577"/>
      <pc:docMkLst>
        <pc:docMk/>
      </pc:docMkLst>
      <pc:sldChg chg="modSp">
        <pc:chgData name="Anne Marthe Nilsen Gibbons" userId="S::anmar@uio.no::10fb6d68-3a29-4d3f-ac54-e93a0539edf3" providerId="AD" clId="Web-{510FFE32-8A64-45D2-FAA5-AC9AAD20E580}" dt="2020-09-09T08:13:11.113" v="12" actId="20577"/>
        <pc:sldMkLst>
          <pc:docMk/>
          <pc:sldMk cId="663319846" sldId="265"/>
        </pc:sldMkLst>
        <pc:spChg chg="mod">
          <ac:chgData name="Anne Marthe Nilsen Gibbons" userId="S::anmar@uio.no::10fb6d68-3a29-4d3f-ac54-e93a0539edf3" providerId="AD" clId="Web-{510FFE32-8A64-45D2-FAA5-AC9AAD20E580}" dt="2020-09-09T08:13:11.113" v="12" actId="20577"/>
          <ac:spMkLst>
            <pc:docMk/>
            <pc:sldMk cId="663319846" sldId="265"/>
            <ac:spMk id="3" creationId="{AB929AB8-99D9-46E9-A624-4CCE704CA69C}"/>
          </ac:spMkLst>
        </pc:spChg>
      </pc:sldChg>
    </pc:docChg>
  </pc:docChgLst>
  <pc:docChgLst>
    <pc:chgData name="Jonny Roar Sundnes" userId="S::jonnyrsu@uio.no::91b68cc8-0de8-4a0f-ae43-dea92b73dcc9" providerId="AD" clId="Web-{6BB0C5FF-D09D-4FD6-E3E0-86861BC0BD21}"/>
    <pc:docChg chg="modSld">
      <pc:chgData name="Jonny Roar Sundnes" userId="S::jonnyrsu@uio.no::91b68cc8-0de8-4a0f-ae43-dea92b73dcc9" providerId="AD" clId="Web-{6BB0C5FF-D09D-4FD6-E3E0-86861BC0BD21}" dt="2020-09-09T06:42:42.516" v="48" actId="20577"/>
      <pc:docMkLst>
        <pc:docMk/>
      </pc:docMkLst>
      <pc:sldChg chg="modSp">
        <pc:chgData name="Jonny Roar Sundnes" userId="S::jonnyrsu@uio.no::91b68cc8-0de8-4a0f-ae43-dea92b73dcc9" providerId="AD" clId="Web-{6BB0C5FF-D09D-4FD6-E3E0-86861BC0BD21}" dt="2020-09-09T06:35:00.820" v="2" actId="20577"/>
        <pc:sldMkLst>
          <pc:docMk/>
          <pc:sldMk cId="1842265961" sldId="260"/>
        </pc:sldMkLst>
        <pc:spChg chg="mod">
          <ac:chgData name="Jonny Roar Sundnes" userId="S::jonnyrsu@uio.no::91b68cc8-0de8-4a0f-ae43-dea92b73dcc9" providerId="AD" clId="Web-{6BB0C5FF-D09D-4FD6-E3E0-86861BC0BD21}" dt="2020-09-09T06:35:00.820" v="2" actId="20577"/>
          <ac:spMkLst>
            <pc:docMk/>
            <pc:sldMk cId="1842265961" sldId="260"/>
            <ac:spMk id="3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6BB0C5FF-D09D-4FD6-E3E0-86861BC0BD21}" dt="2020-09-09T06:37:03.963" v="5" actId="20577"/>
        <pc:sldMkLst>
          <pc:docMk/>
          <pc:sldMk cId="2588864808" sldId="263"/>
        </pc:sldMkLst>
        <pc:spChg chg="mod">
          <ac:chgData name="Jonny Roar Sundnes" userId="S::jonnyrsu@uio.no::91b68cc8-0de8-4a0f-ae43-dea92b73dcc9" providerId="AD" clId="Web-{6BB0C5FF-D09D-4FD6-E3E0-86861BC0BD21}" dt="2020-09-09T06:37:03.963" v="5" actId="20577"/>
          <ac:spMkLst>
            <pc:docMk/>
            <pc:sldMk cId="2588864808" sldId="263"/>
            <ac:spMk id="3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6BB0C5FF-D09D-4FD6-E3E0-86861BC0BD21}" dt="2020-09-09T06:42:42.516" v="48" actId="20577"/>
        <pc:sldMkLst>
          <pc:docMk/>
          <pc:sldMk cId="2220660943" sldId="264"/>
        </pc:sldMkLst>
        <pc:spChg chg="mod">
          <ac:chgData name="Jonny Roar Sundnes" userId="S::jonnyrsu@uio.no::91b68cc8-0de8-4a0f-ae43-dea92b73dcc9" providerId="AD" clId="Web-{6BB0C5FF-D09D-4FD6-E3E0-86861BC0BD21}" dt="2020-09-09T06:42:42.516" v="48" actId="20577"/>
          <ac:spMkLst>
            <pc:docMk/>
            <pc:sldMk cId="2220660943" sldId="264"/>
            <ac:spMk id="3" creationId="{00000000-0000-0000-0000-000000000000}"/>
          </ac:spMkLst>
        </pc:spChg>
      </pc:sldChg>
    </pc:docChg>
  </pc:docChgLst>
  <pc:docChgLst>
    <pc:chgData name="Anne Marthe Nilsen Gibbons" userId="S::anmar@uio.no::10fb6d68-3a29-4d3f-ac54-e93a0539edf3" providerId="AD" clId="Web-{F88243F8-4BB2-48F5-DA46-931927B27AD3}"/>
    <pc:docChg chg="modSld">
      <pc:chgData name="Anne Marthe Nilsen Gibbons" userId="S::anmar@uio.no::10fb6d68-3a29-4d3f-ac54-e93a0539edf3" providerId="AD" clId="Web-{F88243F8-4BB2-48F5-DA46-931927B27AD3}" dt="2020-09-09T07:53:52.705" v="184" actId="20577"/>
      <pc:docMkLst>
        <pc:docMk/>
      </pc:docMkLst>
      <pc:sldChg chg="modSp">
        <pc:chgData name="Anne Marthe Nilsen Gibbons" userId="S::anmar@uio.no::10fb6d68-3a29-4d3f-ac54-e93a0539edf3" providerId="AD" clId="Web-{F88243F8-4BB2-48F5-DA46-931927B27AD3}" dt="2020-09-09T07:53:52.705" v="183" actId="20577"/>
        <pc:sldMkLst>
          <pc:docMk/>
          <pc:sldMk cId="1842265961" sldId="260"/>
        </pc:sldMkLst>
        <pc:spChg chg="mod">
          <ac:chgData name="Anne Marthe Nilsen Gibbons" userId="S::anmar@uio.no::10fb6d68-3a29-4d3f-ac54-e93a0539edf3" providerId="AD" clId="Web-{F88243F8-4BB2-48F5-DA46-931927B27AD3}" dt="2020-09-09T07:53:52.705" v="183" actId="20577"/>
          <ac:spMkLst>
            <pc:docMk/>
            <pc:sldMk cId="1842265961" sldId="260"/>
            <ac:spMk id="3" creationId="{00000000-0000-0000-0000-000000000000}"/>
          </ac:spMkLst>
        </pc:spChg>
      </pc:sldChg>
    </pc:docChg>
  </pc:docChgLst>
  <pc:docChgLst>
    <pc:chgData name="Jonny Roar Sundnes" userId="S::jonnyrsu@uio.no::91b68cc8-0de8-4a0f-ae43-dea92b73dcc9" providerId="AD" clId="Web-{97063E48-6904-4798-BFF2-5F2252A7D592}"/>
    <pc:docChg chg="addSld modSld">
      <pc:chgData name="Jonny Roar Sundnes" userId="S::jonnyrsu@uio.no::91b68cc8-0de8-4a0f-ae43-dea92b73dcc9" providerId="AD" clId="Web-{97063E48-6904-4798-BFF2-5F2252A7D592}" dt="2020-09-08T21:19:00.179" v="795" actId="20577"/>
      <pc:docMkLst>
        <pc:docMk/>
      </pc:docMkLst>
      <pc:sldChg chg="modSp">
        <pc:chgData name="Jonny Roar Sundnes" userId="S::jonnyrsu@uio.no::91b68cc8-0de8-4a0f-ae43-dea92b73dcc9" providerId="AD" clId="Web-{97063E48-6904-4798-BFF2-5F2252A7D592}" dt="2020-09-08T21:19:00.179" v="794" actId="20577"/>
        <pc:sldMkLst>
          <pc:docMk/>
          <pc:sldMk cId="979127923" sldId="259"/>
        </pc:sldMkLst>
        <pc:spChg chg="mod">
          <ac:chgData name="Jonny Roar Sundnes" userId="S::jonnyrsu@uio.no::91b68cc8-0de8-4a0f-ae43-dea92b73dcc9" providerId="AD" clId="Web-{97063E48-6904-4798-BFF2-5F2252A7D592}" dt="2020-09-08T21:19:00.179" v="794" actId="20577"/>
          <ac:spMkLst>
            <pc:docMk/>
            <pc:sldMk cId="979127923" sldId="259"/>
            <ac:spMk id="5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97063E48-6904-4798-BFF2-5F2252A7D592}" dt="2020-09-08T21:18:20.195" v="782" actId="20577"/>
        <pc:sldMkLst>
          <pc:docMk/>
          <pc:sldMk cId="1842265961" sldId="260"/>
        </pc:sldMkLst>
        <pc:spChg chg="mod">
          <ac:chgData name="Jonny Roar Sundnes" userId="S::jonnyrsu@uio.no::91b68cc8-0de8-4a0f-ae43-dea92b73dcc9" providerId="AD" clId="Web-{97063E48-6904-4798-BFF2-5F2252A7D592}" dt="2020-09-08T21:18:20.195" v="782" actId="20577"/>
          <ac:spMkLst>
            <pc:docMk/>
            <pc:sldMk cId="1842265961" sldId="260"/>
            <ac:spMk id="3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97063E48-6904-4798-BFF2-5F2252A7D592}" dt="2020-09-08T21:06:09.990" v="265" actId="20577"/>
        <pc:sldMkLst>
          <pc:docMk/>
          <pc:sldMk cId="2173155995" sldId="262"/>
        </pc:sldMkLst>
        <pc:spChg chg="mod">
          <ac:chgData name="Jonny Roar Sundnes" userId="S::jonnyrsu@uio.no::91b68cc8-0de8-4a0f-ae43-dea92b73dcc9" providerId="AD" clId="Web-{97063E48-6904-4798-BFF2-5F2252A7D592}" dt="2020-09-08T21:06:09.990" v="265" actId="20577"/>
          <ac:spMkLst>
            <pc:docMk/>
            <pc:sldMk cId="2173155995" sldId="262"/>
            <ac:spMk id="3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97063E48-6904-4798-BFF2-5F2252A7D592}" dt="2020-09-08T21:16:46.742" v="754" actId="20577"/>
        <pc:sldMkLst>
          <pc:docMk/>
          <pc:sldMk cId="2588864808" sldId="263"/>
        </pc:sldMkLst>
        <pc:spChg chg="mod">
          <ac:chgData name="Jonny Roar Sundnes" userId="S::jonnyrsu@uio.no::91b68cc8-0de8-4a0f-ae43-dea92b73dcc9" providerId="AD" clId="Web-{97063E48-6904-4798-BFF2-5F2252A7D592}" dt="2020-09-08T21:16:46.742" v="754" actId="20577"/>
          <ac:spMkLst>
            <pc:docMk/>
            <pc:sldMk cId="2588864808" sldId="263"/>
            <ac:spMk id="3" creationId="{00000000-0000-0000-0000-000000000000}"/>
          </ac:spMkLst>
        </pc:spChg>
      </pc:sldChg>
      <pc:sldChg chg="modSp">
        <pc:chgData name="Jonny Roar Sundnes" userId="S::jonnyrsu@uio.no::91b68cc8-0de8-4a0f-ae43-dea92b73dcc9" providerId="AD" clId="Web-{97063E48-6904-4798-BFF2-5F2252A7D592}" dt="2020-09-08T21:16:24.851" v="748" actId="20577"/>
        <pc:sldMkLst>
          <pc:docMk/>
          <pc:sldMk cId="2220660943" sldId="264"/>
        </pc:sldMkLst>
        <pc:spChg chg="mod">
          <ac:chgData name="Jonny Roar Sundnes" userId="S::jonnyrsu@uio.no::91b68cc8-0de8-4a0f-ae43-dea92b73dcc9" providerId="AD" clId="Web-{97063E48-6904-4798-BFF2-5F2252A7D592}" dt="2020-09-08T21:16:24.851" v="748" actId="20577"/>
          <ac:spMkLst>
            <pc:docMk/>
            <pc:sldMk cId="2220660943" sldId="264"/>
            <ac:spMk id="3" creationId="{00000000-0000-0000-0000-000000000000}"/>
          </ac:spMkLst>
        </pc:spChg>
      </pc:sldChg>
      <pc:sldChg chg="modSp new">
        <pc:chgData name="Jonny Roar Sundnes" userId="S::jonnyrsu@uio.no::91b68cc8-0de8-4a0f-ae43-dea92b73dcc9" providerId="AD" clId="Web-{97063E48-6904-4798-BFF2-5F2252A7D592}" dt="2020-09-08T21:17:52.163" v="765" actId="20577"/>
        <pc:sldMkLst>
          <pc:docMk/>
          <pc:sldMk cId="663319846" sldId="265"/>
        </pc:sldMkLst>
        <pc:spChg chg="mod">
          <ac:chgData name="Jonny Roar Sundnes" userId="S::jonnyrsu@uio.no::91b68cc8-0de8-4a0f-ae43-dea92b73dcc9" providerId="AD" clId="Web-{97063E48-6904-4798-BFF2-5F2252A7D592}" dt="2020-09-08T21:06:57.959" v="309" actId="20577"/>
          <ac:spMkLst>
            <pc:docMk/>
            <pc:sldMk cId="663319846" sldId="265"/>
            <ac:spMk id="2" creationId="{5F9E004C-F145-427E-8294-141533676BF7}"/>
          </ac:spMkLst>
        </pc:spChg>
        <pc:spChg chg="mod">
          <ac:chgData name="Jonny Roar Sundnes" userId="S::jonnyrsu@uio.no::91b68cc8-0de8-4a0f-ae43-dea92b73dcc9" providerId="AD" clId="Web-{97063E48-6904-4798-BFF2-5F2252A7D592}" dt="2020-09-08T21:17:52.163" v="765" actId="20577"/>
          <ac:spMkLst>
            <pc:docMk/>
            <pc:sldMk cId="663319846" sldId="265"/>
            <ac:spMk id="3" creationId="{AB929AB8-99D9-46E9-A624-4CCE704CA69C}"/>
          </ac:spMkLst>
        </pc:spChg>
      </pc:sldChg>
    </pc:docChg>
  </pc:docChgLst>
  <pc:docChgLst>
    <pc:chgData name="Jonny Roar Sundnes" userId="S::jonnyrsu@uio.no::91b68cc8-0de8-4a0f-ae43-dea92b73dcc9" providerId="AD" clId="Web-{3695A54B-4584-4590-0B6A-FD3D70456CB1}"/>
    <pc:docChg chg="modSld">
      <pc:chgData name="Jonny Roar Sundnes" userId="S::jonnyrsu@uio.no::91b68cc8-0de8-4a0f-ae43-dea92b73dcc9" providerId="AD" clId="Web-{3695A54B-4584-4590-0B6A-FD3D70456CB1}" dt="2020-09-09T10:15:21.129" v="61" actId="20577"/>
      <pc:docMkLst>
        <pc:docMk/>
      </pc:docMkLst>
      <pc:sldChg chg="modSp">
        <pc:chgData name="Jonny Roar Sundnes" userId="S::jonnyrsu@uio.no::91b68cc8-0de8-4a0f-ae43-dea92b73dcc9" providerId="AD" clId="Web-{3695A54B-4584-4590-0B6A-FD3D70456CB1}" dt="2020-09-09T10:15:21.129" v="61" actId="20577"/>
        <pc:sldMkLst>
          <pc:docMk/>
          <pc:sldMk cId="663319846" sldId="265"/>
        </pc:sldMkLst>
        <pc:spChg chg="mod">
          <ac:chgData name="Jonny Roar Sundnes" userId="S::jonnyrsu@uio.no::91b68cc8-0de8-4a0f-ae43-dea92b73dcc9" providerId="AD" clId="Web-{3695A54B-4584-4590-0B6A-FD3D70456CB1}" dt="2020-09-09T10:15:21.129" v="61" actId="20577"/>
          <ac:spMkLst>
            <pc:docMk/>
            <pc:sldMk cId="663319846" sldId="265"/>
            <ac:spMk id="3" creationId="{AB929AB8-99D9-46E9-A624-4CCE704CA69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41461-D609-44F7-9AD0-2C1499B480E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49B595D-F821-4320-8328-303135753E26}">
      <dgm:prSet phldrT="[Teks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nb-NO" sz="1200" b="1" dirty="0">
              <a:solidFill>
                <a:schemeClr val="tx1"/>
              </a:solidFill>
            </a:rPr>
            <a:t>Periodisk programevaluering </a:t>
          </a:r>
          <a:r>
            <a:rPr lang="nb-NO" sz="1000" dirty="0">
              <a:solidFill>
                <a:schemeClr val="tx1"/>
              </a:solidFill>
            </a:rPr>
            <a:t/>
          </a:r>
          <a:br>
            <a:rPr lang="nb-NO" sz="1000" dirty="0">
              <a:solidFill>
                <a:schemeClr val="tx1"/>
              </a:solidFill>
            </a:rPr>
          </a:br>
          <a:r>
            <a:rPr lang="nb-NO" sz="1000" dirty="0">
              <a:solidFill>
                <a:schemeClr val="tx1"/>
              </a:solidFill>
            </a:rPr>
            <a:t>(innenfor en seksårsperiode)</a:t>
          </a:r>
        </a:p>
        <a:p>
          <a:endParaRPr lang="nb-NO" sz="1000" dirty="0">
            <a:solidFill>
              <a:schemeClr val="tx1"/>
            </a:solidFill>
          </a:endParaRPr>
        </a:p>
        <a:p>
          <a:r>
            <a:rPr lang="nb-NO" sz="1000" dirty="0">
              <a:solidFill>
                <a:schemeClr val="tx1"/>
              </a:solidFill>
            </a:rPr>
            <a:t>Programeier vurderer, iverksetter og justerer tiltak.</a:t>
          </a:r>
        </a:p>
      </dgm:t>
    </dgm:pt>
    <dgm:pt modelId="{CE708827-6B1F-41BC-83D9-96E6CB545911}" type="parTrans" cxnId="{50924F8D-4DF2-4C50-9D9F-CBFC581EA59F}">
      <dgm:prSet/>
      <dgm:spPr/>
      <dgm:t>
        <a:bodyPr/>
        <a:lstStyle/>
        <a:p>
          <a:endParaRPr lang="nb-NO" sz="1000"/>
        </a:p>
      </dgm:t>
    </dgm:pt>
    <dgm:pt modelId="{C9CB1E9F-0545-4BFD-9661-FFE8E02FE2A4}" type="sibTrans" cxnId="{50924F8D-4DF2-4C50-9D9F-CBFC581EA59F}">
      <dgm:prSet/>
      <dgm:spPr/>
      <dgm:t>
        <a:bodyPr/>
        <a:lstStyle/>
        <a:p>
          <a:endParaRPr lang="nb-NO" sz="1000"/>
        </a:p>
      </dgm:t>
    </dgm:pt>
    <dgm:pt modelId="{0A0F14AC-7BD8-4843-A296-57E3B10125BF}">
      <dgm:prSet phldrT="[Tekst]" custT="1"/>
      <dgm:spPr/>
      <dgm:t>
        <a:bodyPr/>
        <a:lstStyle/>
        <a:p>
          <a:r>
            <a:rPr lang="nb-NO" sz="1200" b="1" dirty="0"/>
            <a:t>Lederansvar</a:t>
          </a:r>
        </a:p>
        <a:p>
          <a:r>
            <a:rPr lang="nb-NO" sz="1000" dirty="0"/>
            <a:t>Tiltak vurderes, iverksettes og justeres</a:t>
          </a:r>
        </a:p>
      </dgm:t>
    </dgm:pt>
    <dgm:pt modelId="{F92E8B21-AD72-4FA9-9B12-73B4AB9CEA93}" type="parTrans" cxnId="{49492DB5-9AB8-4E60-95DF-926A9973E38F}">
      <dgm:prSet/>
      <dgm:spPr/>
      <dgm:t>
        <a:bodyPr/>
        <a:lstStyle/>
        <a:p>
          <a:endParaRPr lang="nb-NO" sz="1000"/>
        </a:p>
      </dgm:t>
    </dgm:pt>
    <dgm:pt modelId="{FBF96BB7-C291-4DB4-8F0B-04B7F59D6A53}" type="sibTrans" cxnId="{49492DB5-9AB8-4E60-95DF-926A9973E38F}">
      <dgm:prSet/>
      <dgm:spPr/>
      <dgm:t>
        <a:bodyPr/>
        <a:lstStyle/>
        <a:p>
          <a:endParaRPr lang="nb-NO" sz="1000"/>
        </a:p>
      </dgm:t>
    </dgm:pt>
    <dgm:pt modelId="{E05379B4-0DCF-4CC0-8C54-00FAD092FEA7}">
      <dgm:prSet phldrT="[Teks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nb-NO" sz="1200" b="1" dirty="0">
              <a:solidFill>
                <a:schemeClr val="tx1"/>
              </a:solidFill>
            </a:rPr>
            <a:t>Periodisk evaluering av vurdering og vurderingsformer i programmet</a:t>
          </a:r>
          <a:r>
            <a:rPr lang="nb-NO" sz="1000" dirty="0">
              <a:solidFill>
                <a:schemeClr val="tx1"/>
              </a:solidFill>
            </a:rPr>
            <a:t/>
          </a:r>
          <a:br>
            <a:rPr lang="nb-NO" sz="1000" dirty="0">
              <a:solidFill>
                <a:schemeClr val="tx1"/>
              </a:solidFill>
            </a:rPr>
          </a:br>
          <a:r>
            <a:rPr lang="nb-NO" sz="1000" dirty="0">
              <a:solidFill>
                <a:schemeClr val="tx1"/>
              </a:solidFill>
            </a:rPr>
            <a:t>(tre år etter siste programevaluering)</a:t>
          </a:r>
        </a:p>
        <a:p>
          <a:endParaRPr lang="nb-NO" sz="1000" dirty="0">
            <a:solidFill>
              <a:schemeClr val="tx1"/>
            </a:solidFill>
          </a:endParaRPr>
        </a:p>
        <a:p>
          <a:r>
            <a:rPr lang="nb-NO" sz="1000" dirty="0">
              <a:solidFill>
                <a:schemeClr val="tx1"/>
              </a:solidFill>
            </a:rPr>
            <a:t>Programeier vurderer, iverksetter og </a:t>
          </a:r>
          <a:r>
            <a:rPr lang="nb-NO" sz="1000">
              <a:solidFill>
                <a:schemeClr val="tx1"/>
              </a:solidFill>
            </a:rPr>
            <a:t>justerer tiltak.</a:t>
          </a:r>
          <a:endParaRPr lang="nb-NO" sz="1000" dirty="0">
            <a:solidFill>
              <a:schemeClr val="tx1"/>
            </a:solidFill>
          </a:endParaRPr>
        </a:p>
      </dgm:t>
    </dgm:pt>
    <dgm:pt modelId="{9527B92C-F207-4D02-93F4-E33EAF514FB8}" type="sibTrans" cxnId="{095AACCC-79C1-48DA-AA8F-B5E0A7E517DC}">
      <dgm:prSet/>
      <dgm:spPr/>
      <dgm:t>
        <a:bodyPr/>
        <a:lstStyle/>
        <a:p>
          <a:endParaRPr lang="nb-NO" sz="1000"/>
        </a:p>
      </dgm:t>
    </dgm:pt>
    <dgm:pt modelId="{0A91DAA4-47EC-4D14-8F78-F94D557A2CC1}" type="parTrans" cxnId="{095AACCC-79C1-48DA-AA8F-B5E0A7E517DC}">
      <dgm:prSet/>
      <dgm:spPr/>
      <dgm:t>
        <a:bodyPr/>
        <a:lstStyle/>
        <a:p>
          <a:endParaRPr lang="nb-NO" sz="1000"/>
        </a:p>
      </dgm:t>
    </dgm:pt>
    <dgm:pt modelId="{0AAC6889-E201-4185-968D-16D77783CBB2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nb-NO" sz="1000" dirty="0">
              <a:solidFill>
                <a:schemeClr val="tx1"/>
              </a:solidFill>
            </a:rPr>
            <a:t>Emneevaluering </a:t>
          </a:r>
          <a:br>
            <a:rPr lang="nb-NO" sz="1000" dirty="0">
              <a:solidFill>
                <a:schemeClr val="tx1"/>
              </a:solidFill>
            </a:rPr>
          </a:br>
          <a:r>
            <a:rPr lang="nb-NO" sz="1000" dirty="0">
              <a:solidFill>
                <a:schemeClr val="tx1"/>
              </a:solidFill>
            </a:rPr>
            <a:t>(hver gang et emne tilbys)</a:t>
          </a:r>
        </a:p>
      </dgm:t>
    </dgm:pt>
    <dgm:pt modelId="{80B19C96-1E29-4180-8877-0601F84407F1}" type="parTrans" cxnId="{2808A321-77A7-4D9D-AD57-A24F5D7357C8}">
      <dgm:prSet/>
      <dgm:spPr/>
      <dgm:t>
        <a:bodyPr/>
        <a:lstStyle/>
        <a:p>
          <a:endParaRPr lang="nb-NO" sz="1000"/>
        </a:p>
      </dgm:t>
    </dgm:pt>
    <dgm:pt modelId="{C4F0CF3A-4671-43FE-89F8-8274D722D751}" type="sibTrans" cxnId="{2808A321-77A7-4D9D-AD57-A24F5D7357C8}">
      <dgm:prSet/>
      <dgm:spPr/>
      <dgm:t>
        <a:bodyPr/>
        <a:lstStyle/>
        <a:p>
          <a:endParaRPr lang="nb-NO" sz="1000"/>
        </a:p>
      </dgm:t>
    </dgm:pt>
    <dgm:pt modelId="{01D8F23B-7CE5-41C9-BD00-0E091373B8C6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nb-NO" sz="1200" b="1" dirty="0">
              <a:solidFill>
                <a:schemeClr val="tx1"/>
              </a:solidFill>
            </a:rPr>
            <a:t>Dialogarenaer </a:t>
          </a:r>
        </a:p>
        <a:p>
          <a:r>
            <a:rPr lang="nb-NO" sz="1000" dirty="0">
              <a:solidFill>
                <a:schemeClr val="tx1"/>
              </a:solidFill>
            </a:rPr>
            <a:t>Drøfter status og tiltak basert på opparbeidet evalueringsmateriale</a:t>
          </a:r>
        </a:p>
      </dgm:t>
    </dgm:pt>
    <dgm:pt modelId="{3325AE6B-7764-40C0-9BA7-648413EFAF08}" type="parTrans" cxnId="{F38E70C2-BB41-4B8B-A2D0-13FB8E372C0C}">
      <dgm:prSet/>
      <dgm:spPr/>
      <dgm:t>
        <a:bodyPr/>
        <a:lstStyle/>
        <a:p>
          <a:endParaRPr lang="nb-NO" sz="1000"/>
        </a:p>
      </dgm:t>
    </dgm:pt>
    <dgm:pt modelId="{7DCDF6B5-ADCC-4536-B1A1-31D935ADAF82}" type="sibTrans" cxnId="{F38E70C2-BB41-4B8B-A2D0-13FB8E372C0C}">
      <dgm:prSet/>
      <dgm:spPr/>
      <dgm:t>
        <a:bodyPr/>
        <a:lstStyle/>
        <a:p>
          <a:endParaRPr lang="nb-NO" sz="1000"/>
        </a:p>
      </dgm:t>
    </dgm:pt>
    <dgm:pt modelId="{E32FCCA1-0231-4FEF-9E39-AC6700B465DA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nb-NO" sz="1200" b="1" dirty="0">
              <a:solidFill>
                <a:schemeClr val="tx1"/>
              </a:solidFill>
            </a:rPr>
            <a:t>Dialogarenaer </a:t>
          </a:r>
        </a:p>
        <a:p>
          <a:r>
            <a:rPr lang="nb-NO" sz="1000" dirty="0">
              <a:solidFill>
                <a:schemeClr val="tx1"/>
              </a:solidFill>
            </a:rPr>
            <a:t>Drøfter status og tiltak basert på opparbeidet evalueringsmateriale</a:t>
          </a:r>
        </a:p>
      </dgm:t>
    </dgm:pt>
    <dgm:pt modelId="{70ED8851-CD67-421A-A510-C75DFD06047A}" type="parTrans" cxnId="{FB573D7F-EA2D-4EA0-8291-D21AB0393391}">
      <dgm:prSet/>
      <dgm:spPr/>
      <dgm:t>
        <a:bodyPr/>
        <a:lstStyle/>
        <a:p>
          <a:endParaRPr lang="nb-NO" sz="1000"/>
        </a:p>
      </dgm:t>
    </dgm:pt>
    <dgm:pt modelId="{067D4150-4F34-42EF-A88B-EC7327B40D92}" type="sibTrans" cxnId="{FB573D7F-EA2D-4EA0-8291-D21AB0393391}">
      <dgm:prSet/>
      <dgm:spPr/>
      <dgm:t>
        <a:bodyPr/>
        <a:lstStyle/>
        <a:p>
          <a:endParaRPr lang="nb-NO" sz="1000"/>
        </a:p>
      </dgm:t>
    </dgm:pt>
    <dgm:pt modelId="{755F680C-B1E8-4F3E-9BEC-21097D263A5A}">
      <dgm:prSet phldrT="[Tekst]" phldr="0" custT="1"/>
      <dgm:spPr/>
      <dgm:t>
        <a:bodyPr/>
        <a:lstStyle/>
        <a:p>
          <a:r>
            <a:rPr lang="nb-NO" sz="1200" b="1" dirty="0"/>
            <a:t>Lederansvar</a:t>
          </a:r>
        </a:p>
        <a:p>
          <a:r>
            <a:rPr lang="nb-NO" sz="1000" dirty="0"/>
            <a:t>Tiltak vurderes, iverksettes og justeres</a:t>
          </a:r>
        </a:p>
      </dgm:t>
    </dgm:pt>
    <dgm:pt modelId="{405EFB43-967F-4F8B-86FD-296FE5CD66F0}" type="parTrans" cxnId="{A71B6E01-ED06-4A53-BE54-50D454B9764C}">
      <dgm:prSet/>
      <dgm:spPr/>
      <dgm:t>
        <a:bodyPr/>
        <a:lstStyle/>
        <a:p>
          <a:endParaRPr lang="nb-NO" sz="1000"/>
        </a:p>
      </dgm:t>
    </dgm:pt>
    <dgm:pt modelId="{93F45547-10BF-4A5E-9C72-A7FDB52B44DA}" type="sibTrans" cxnId="{A71B6E01-ED06-4A53-BE54-50D454B9764C}">
      <dgm:prSet/>
      <dgm:spPr/>
      <dgm:t>
        <a:bodyPr/>
        <a:lstStyle/>
        <a:p>
          <a:endParaRPr lang="nb-NO" sz="1000"/>
        </a:p>
      </dgm:t>
    </dgm:pt>
    <dgm:pt modelId="{2B7042B0-C002-4B7F-AD82-E11DFC00D69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nb-NO" sz="1000" dirty="0">
              <a:solidFill>
                <a:schemeClr val="tx1"/>
              </a:solidFill>
            </a:rPr>
            <a:t>Studentsurvey</a:t>
          </a:r>
          <a:br>
            <a:rPr lang="nb-NO" sz="1000" dirty="0">
              <a:solidFill>
                <a:schemeClr val="tx1"/>
              </a:solidFill>
            </a:rPr>
          </a:br>
          <a:r>
            <a:rPr lang="nb-NO" sz="1000" dirty="0">
              <a:solidFill>
                <a:schemeClr val="tx1"/>
              </a:solidFill>
            </a:rPr>
            <a:t>(frekvens)</a:t>
          </a:r>
        </a:p>
      </dgm:t>
    </dgm:pt>
    <dgm:pt modelId="{9C93073F-8C51-4080-A1E4-AB5A831F9A50}" type="parTrans" cxnId="{5FBCFBFE-4862-4972-AD87-48F8676687F9}">
      <dgm:prSet/>
      <dgm:spPr/>
      <dgm:t>
        <a:bodyPr/>
        <a:lstStyle/>
        <a:p>
          <a:endParaRPr lang="nb-NO" sz="1000"/>
        </a:p>
      </dgm:t>
    </dgm:pt>
    <dgm:pt modelId="{9337B36C-17DC-4201-9EE7-FE4F3549677C}" type="sibTrans" cxnId="{5FBCFBFE-4862-4972-AD87-48F8676687F9}">
      <dgm:prSet/>
      <dgm:spPr/>
      <dgm:t>
        <a:bodyPr/>
        <a:lstStyle/>
        <a:p>
          <a:endParaRPr lang="nb-NO" sz="1000"/>
        </a:p>
      </dgm:t>
    </dgm:pt>
    <dgm:pt modelId="{DD9331D3-9FA4-4A3F-8506-6EADDBFFBA9D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nb-NO" sz="1000" dirty="0">
              <a:solidFill>
                <a:schemeClr val="tx1"/>
              </a:solidFill>
            </a:rPr>
            <a:t>Studiebarometeret </a:t>
          </a:r>
          <a:br>
            <a:rPr lang="nb-NO" sz="1000" dirty="0">
              <a:solidFill>
                <a:schemeClr val="tx1"/>
              </a:solidFill>
            </a:rPr>
          </a:br>
          <a:r>
            <a:rPr lang="nb-NO" sz="1000" dirty="0">
              <a:solidFill>
                <a:schemeClr val="tx1"/>
              </a:solidFill>
            </a:rPr>
            <a:t>(årlig til 2. og 5. år)</a:t>
          </a:r>
        </a:p>
      </dgm:t>
    </dgm:pt>
    <dgm:pt modelId="{C88B58EA-A3B9-4D4B-9E55-A2251D816DE7}" type="parTrans" cxnId="{3DC9447A-109D-4931-945A-C2A63DC78355}">
      <dgm:prSet/>
      <dgm:spPr/>
      <dgm:t>
        <a:bodyPr/>
        <a:lstStyle/>
        <a:p>
          <a:endParaRPr lang="nb-NO"/>
        </a:p>
      </dgm:t>
    </dgm:pt>
    <dgm:pt modelId="{72A9984F-5F41-426B-AE51-23E6032E5C53}" type="sibTrans" cxnId="{3DC9447A-109D-4931-945A-C2A63DC78355}">
      <dgm:prSet/>
      <dgm:spPr/>
      <dgm:t>
        <a:bodyPr/>
        <a:lstStyle/>
        <a:p>
          <a:endParaRPr lang="nb-NO"/>
        </a:p>
      </dgm:t>
    </dgm:pt>
    <dgm:pt modelId="{B9D05C70-6302-499F-A141-42A329FEFB02}" type="pres">
      <dgm:prSet presAssocID="{CA241461-D609-44F7-9AD0-2C1499B480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1752DBAB-48BF-4371-8225-1655CF46A628}" type="pres">
      <dgm:prSet presAssocID="{CA241461-D609-44F7-9AD0-2C1499B480EB}" presName="cycle" presStyleCnt="0"/>
      <dgm:spPr/>
    </dgm:pt>
    <dgm:pt modelId="{E4294B57-8EA6-445F-97F6-5E41DB6577BF}" type="pres">
      <dgm:prSet presAssocID="{749B595D-F821-4320-8328-303135753E26}" presName="nodeFirstNode" presStyleLbl="node1" presStyleIdx="0" presStyleCnt="9" custScaleX="225741" custScaleY="174448" custRadScaleRad="125084" custRadScaleInc="-11488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38455B8-941A-4692-9EDE-8929797AD69F}" type="pres">
      <dgm:prSet presAssocID="{C9CB1E9F-0545-4BFD-9661-FFE8E02FE2A4}" presName="sibTransFirstNode" presStyleLbl="bgShp" presStyleIdx="0" presStyleCnt="1"/>
      <dgm:spPr/>
      <dgm:t>
        <a:bodyPr/>
        <a:lstStyle/>
        <a:p>
          <a:endParaRPr lang="nb-NO"/>
        </a:p>
      </dgm:t>
    </dgm:pt>
    <dgm:pt modelId="{3546EE00-D43D-4511-AFE9-66489036EDC7}" type="pres">
      <dgm:prSet presAssocID="{0A0F14AC-7BD8-4843-A296-57E3B10125BF}" presName="nodeFollowingNodes" presStyleLbl="node1" presStyleIdx="1" presStyleCnt="9" custScaleX="143642" custScaleY="91144" custRadScaleRad="27732" custRadScaleInc="26127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DA39020-2864-4B2D-9896-9EE1A12C39B9}" type="pres">
      <dgm:prSet presAssocID="{01D8F23B-7CE5-41C9-BD00-0E091373B8C6}" presName="nodeFollowingNodes" presStyleLbl="node1" presStyleIdx="2" presStyleCnt="9" custScaleX="164848" custScaleY="123644" custRadScaleRad="45909" custRadScaleInc="-12489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ED5DEB8-9CCD-48AE-B151-18AF52E8C569}" type="pres">
      <dgm:prSet presAssocID="{0AAC6889-E201-4185-968D-16D77783CBB2}" presName="nodeFollowingNodes" presStyleLbl="node1" presStyleIdx="3" presStyleCnt="9" custScaleX="151437" custScaleY="123567" custRadScaleRad="176015" custRadScaleInc="-17821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A9F2ECA-F134-4FAA-9082-A9E5CC7EF128}" type="pres">
      <dgm:prSet presAssocID="{DD9331D3-9FA4-4A3F-8506-6EADDBFFBA9D}" presName="nodeFollowingNodes" presStyleLbl="node1" presStyleIdx="4" presStyleCnt="9" custScaleX="153524" custScaleY="86409" custRadScaleRad="154840" custRadScaleInc="-25278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58C5C9A-1EB3-4F12-B305-91BEC7D36908}" type="pres">
      <dgm:prSet presAssocID="{2B7042B0-C002-4B7F-AD82-E11DFC00D69F}" presName="nodeFollowingNodes" presStyleLbl="node1" presStyleIdx="5" presStyleCnt="9" custScaleX="153882" custScaleY="98156" custRadScaleRad="149559" custRadScaleInc="-32040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2C9BE6D-3B2C-4891-8013-6677B3D18A35}" type="pres">
      <dgm:prSet presAssocID="{E05379B4-0DCF-4CC0-8C54-00FAD092FEA7}" presName="nodeFollowingNodes" presStyleLbl="node1" presStyleIdx="6" presStyleCnt="9" custScaleX="225804" custScaleY="196021" custRadScaleRad="115182" custRadScaleInc="-3437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186F18D-FE8F-4366-846C-6262419CD74A}" type="pres">
      <dgm:prSet presAssocID="{E32FCCA1-0231-4FEF-9E39-AC6700B465DA}" presName="nodeFollowingNodes" presStyleLbl="node1" presStyleIdx="7" presStyleCnt="9" custScaleX="162684" custScaleY="123421" custRadScaleRad="157010" custRadScaleInc="12371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BEB8CDD-4172-4725-9262-1C0220338140}" type="pres">
      <dgm:prSet presAssocID="{755F680C-B1E8-4F3E-9BEC-21097D263A5A}" presName="nodeFollowingNodes" presStyleLbl="node1" presStyleIdx="8" presStyleCnt="9" custScaleX="152306" custScaleY="97597" custRadScaleRad="161618" custRadScaleInc="-15904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3DC9447A-109D-4931-945A-C2A63DC78355}" srcId="{CA241461-D609-44F7-9AD0-2C1499B480EB}" destId="{DD9331D3-9FA4-4A3F-8506-6EADDBFFBA9D}" srcOrd="4" destOrd="0" parTransId="{C88B58EA-A3B9-4D4B-9E55-A2251D816DE7}" sibTransId="{72A9984F-5F41-426B-AE51-23E6032E5C53}"/>
    <dgm:cxn modelId="{5FBCFBFE-4862-4972-AD87-48F8676687F9}" srcId="{CA241461-D609-44F7-9AD0-2C1499B480EB}" destId="{2B7042B0-C002-4B7F-AD82-E11DFC00D69F}" srcOrd="5" destOrd="0" parTransId="{9C93073F-8C51-4080-A1E4-AB5A831F9A50}" sibTransId="{9337B36C-17DC-4201-9EE7-FE4F3549677C}"/>
    <dgm:cxn modelId="{422A55C2-0FE2-425C-A720-6B0AA910226D}" type="presOf" srcId="{755F680C-B1E8-4F3E-9BEC-21097D263A5A}" destId="{2BEB8CDD-4172-4725-9262-1C0220338140}" srcOrd="0" destOrd="0" presId="urn:microsoft.com/office/officeart/2005/8/layout/cycle3"/>
    <dgm:cxn modelId="{50924F8D-4DF2-4C50-9D9F-CBFC581EA59F}" srcId="{CA241461-D609-44F7-9AD0-2C1499B480EB}" destId="{749B595D-F821-4320-8328-303135753E26}" srcOrd="0" destOrd="0" parTransId="{CE708827-6B1F-41BC-83D9-96E6CB545911}" sibTransId="{C9CB1E9F-0545-4BFD-9661-FFE8E02FE2A4}"/>
    <dgm:cxn modelId="{F38E70C2-BB41-4B8B-A2D0-13FB8E372C0C}" srcId="{CA241461-D609-44F7-9AD0-2C1499B480EB}" destId="{01D8F23B-7CE5-41C9-BD00-0E091373B8C6}" srcOrd="2" destOrd="0" parTransId="{3325AE6B-7764-40C0-9BA7-648413EFAF08}" sibTransId="{7DCDF6B5-ADCC-4536-B1A1-31D935ADAF82}"/>
    <dgm:cxn modelId="{49492DB5-9AB8-4E60-95DF-926A9973E38F}" srcId="{CA241461-D609-44F7-9AD0-2C1499B480EB}" destId="{0A0F14AC-7BD8-4843-A296-57E3B10125BF}" srcOrd="1" destOrd="0" parTransId="{F92E8B21-AD72-4FA9-9B12-73B4AB9CEA93}" sibTransId="{FBF96BB7-C291-4DB4-8F0B-04B7F59D6A53}"/>
    <dgm:cxn modelId="{A71B6E01-ED06-4A53-BE54-50D454B9764C}" srcId="{CA241461-D609-44F7-9AD0-2C1499B480EB}" destId="{755F680C-B1E8-4F3E-9BEC-21097D263A5A}" srcOrd="8" destOrd="0" parTransId="{405EFB43-967F-4F8B-86FD-296FE5CD66F0}" sibTransId="{93F45547-10BF-4A5E-9C72-A7FDB52B44DA}"/>
    <dgm:cxn modelId="{9997CEBC-4B5E-4115-A1F2-EFF64828EB85}" type="presOf" srcId="{01D8F23B-7CE5-41C9-BD00-0E091373B8C6}" destId="{EDA39020-2864-4B2D-9896-9EE1A12C39B9}" srcOrd="0" destOrd="0" presId="urn:microsoft.com/office/officeart/2005/8/layout/cycle3"/>
    <dgm:cxn modelId="{095AACCC-79C1-48DA-AA8F-B5E0A7E517DC}" srcId="{CA241461-D609-44F7-9AD0-2C1499B480EB}" destId="{E05379B4-0DCF-4CC0-8C54-00FAD092FEA7}" srcOrd="6" destOrd="0" parTransId="{0A91DAA4-47EC-4D14-8F78-F94D557A2CC1}" sibTransId="{9527B92C-F207-4D02-93F4-E33EAF514FB8}"/>
    <dgm:cxn modelId="{9DF9268D-266E-491C-BBAB-3BD9BF1CF809}" type="presOf" srcId="{2B7042B0-C002-4B7F-AD82-E11DFC00D69F}" destId="{B58C5C9A-1EB3-4F12-B305-91BEC7D36908}" srcOrd="0" destOrd="0" presId="urn:microsoft.com/office/officeart/2005/8/layout/cycle3"/>
    <dgm:cxn modelId="{2808A321-77A7-4D9D-AD57-A24F5D7357C8}" srcId="{CA241461-D609-44F7-9AD0-2C1499B480EB}" destId="{0AAC6889-E201-4185-968D-16D77783CBB2}" srcOrd="3" destOrd="0" parTransId="{80B19C96-1E29-4180-8877-0601F84407F1}" sibTransId="{C4F0CF3A-4671-43FE-89F8-8274D722D751}"/>
    <dgm:cxn modelId="{FB573D7F-EA2D-4EA0-8291-D21AB0393391}" srcId="{CA241461-D609-44F7-9AD0-2C1499B480EB}" destId="{E32FCCA1-0231-4FEF-9E39-AC6700B465DA}" srcOrd="7" destOrd="0" parTransId="{70ED8851-CD67-421A-A510-C75DFD06047A}" sibTransId="{067D4150-4F34-42EF-A88B-EC7327B40D92}"/>
    <dgm:cxn modelId="{33E10C1C-DCB5-4B37-9F73-ECD470676D81}" type="presOf" srcId="{CA241461-D609-44F7-9AD0-2C1499B480EB}" destId="{B9D05C70-6302-499F-A141-42A329FEFB02}" srcOrd="0" destOrd="0" presId="urn:microsoft.com/office/officeart/2005/8/layout/cycle3"/>
    <dgm:cxn modelId="{03DF7BB1-B1F2-439C-A5A8-98B620D2D534}" type="presOf" srcId="{0AAC6889-E201-4185-968D-16D77783CBB2}" destId="{DED5DEB8-9CCD-48AE-B151-18AF52E8C569}" srcOrd="0" destOrd="0" presId="urn:microsoft.com/office/officeart/2005/8/layout/cycle3"/>
    <dgm:cxn modelId="{AC170B7F-56AD-4E94-8B65-76F721F8497A}" type="presOf" srcId="{E05379B4-0DCF-4CC0-8C54-00FAD092FEA7}" destId="{12C9BE6D-3B2C-4891-8013-6677B3D18A35}" srcOrd="0" destOrd="0" presId="urn:microsoft.com/office/officeart/2005/8/layout/cycle3"/>
    <dgm:cxn modelId="{6DDB6F9E-2980-43FC-B906-22493C1B4959}" type="presOf" srcId="{E32FCCA1-0231-4FEF-9E39-AC6700B465DA}" destId="{9186F18D-FE8F-4366-846C-6262419CD74A}" srcOrd="0" destOrd="0" presId="urn:microsoft.com/office/officeart/2005/8/layout/cycle3"/>
    <dgm:cxn modelId="{B9459C86-1D17-436F-B163-93FE63BA3FCF}" type="presOf" srcId="{749B595D-F821-4320-8328-303135753E26}" destId="{E4294B57-8EA6-445F-97F6-5E41DB6577BF}" srcOrd="0" destOrd="0" presId="urn:microsoft.com/office/officeart/2005/8/layout/cycle3"/>
    <dgm:cxn modelId="{52E493F7-6D52-4478-9CB1-5AF8CAE64CEF}" type="presOf" srcId="{DD9331D3-9FA4-4A3F-8506-6EADDBFFBA9D}" destId="{9A9F2ECA-F134-4FAA-9082-A9E5CC7EF128}" srcOrd="0" destOrd="0" presId="urn:microsoft.com/office/officeart/2005/8/layout/cycle3"/>
    <dgm:cxn modelId="{58B0E599-6B26-43C1-909C-BF15CEAE667C}" type="presOf" srcId="{0A0F14AC-7BD8-4843-A296-57E3B10125BF}" destId="{3546EE00-D43D-4511-AFE9-66489036EDC7}" srcOrd="0" destOrd="0" presId="urn:microsoft.com/office/officeart/2005/8/layout/cycle3"/>
    <dgm:cxn modelId="{F9706518-666D-4668-8EDB-AD7B1A62A865}" type="presOf" srcId="{C9CB1E9F-0545-4BFD-9661-FFE8E02FE2A4}" destId="{A38455B8-941A-4692-9EDE-8929797AD69F}" srcOrd="0" destOrd="0" presId="urn:microsoft.com/office/officeart/2005/8/layout/cycle3"/>
    <dgm:cxn modelId="{68E7D332-D42A-4282-ABB2-8E1EA0B54B68}" type="presParOf" srcId="{B9D05C70-6302-499F-A141-42A329FEFB02}" destId="{1752DBAB-48BF-4371-8225-1655CF46A628}" srcOrd="0" destOrd="0" presId="urn:microsoft.com/office/officeart/2005/8/layout/cycle3"/>
    <dgm:cxn modelId="{4101A6B2-15EA-4071-9BF1-2923133A42E6}" type="presParOf" srcId="{1752DBAB-48BF-4371-8225-1655CF46A628}" destId="{E4294B57-8EA6-445F-97F6-5E41DB6577BF}" srcOrd="0" destOrd="0" presId="urn:microsoft.com/office/officeart/2005/8/layout/cycle3"/>
    <dgm:cxn modelId="{E399153F-0A2E-447E-B5C2-9270E3D8D9E6}" type="presParOf" srcId="{1752DBAB-48BF-4371-8225-1655CF46A628}" destId="{A38455B8-941A-4692-9EDE-8929797AD69F}" srcOrd="1" destOrd="0" presId="urn:microsoft.com/office/officeart/2005/8/layout/cycle3"/>
    <dgm:cxn modelId="{94C79C5E-E47D-4DCE-95F0-473920762D55}" type="presParOf" srcId="{1752DBAB-48BF-4371-8225-1655CF46A628}" destId="{3546EE00-D43D-4511-AFE9-66489036EDC7}" srcOrd="2" destOrd="0" presId="urn:microsoft.com/office/officeart/2005/8/layout/cycle3"/>
    <dgm:cxn modelId="{D0C2CE51-FC62-4967-98F8-32F13DE64619}" type="presParOf" srcId="{1752DBAB-48BF-4371-8225-1655CF46A628}" destId="{EDA39020-2864-4B2D-9896-9EE1A12C39B9}" srcOrd="3" destOrd="0" presId="urn:microsoft.com/office/officeart/2005/8/layout/cycle3"/>
    <dgm:cxn modelId="{A2CD0EC0-85A1-4576-BD20-617F3AC32F9E}" type="presParOf" srcId="{1752DBAB-48BF-4371-8225-1655CF46A628}" destId="{DED5DEB8-9CCD-48AE-B151-18AF52E8C569}" srcOrd="4" destOrd="0" presId="urn:microsoft.com/office/officeart/2005/8/layout/cycle3"/>
    <dgm:cxn modelId="{F27AF277-D54B-4115-B3A6-12A476A11AD5}" type="presParOf" srcId="{1752DBAB-48BF-4371-8225-1655CF46A628}" destId="{9A9F2ECA-F134-4FAA-9082-A9E5CC7EF128}" srcOrd="5" destOrd="0" presId="urn:microsoft.com/office/officeart/2005/8/layout/cycle3"/>
    <dgm:cxn modelId="{67AB4025-7001-4B49-9E98-100FDEA14B3F}" type="presParOf" srcId="{1752DBAB-48BF-4371-8225-1655CF46A628}" destId="{B58C5C9A-1EB3-4F12-B305-91BEC7D36908}" srcOrd="6" destOrd="0" presId="urn:microsoft.com/office/officeart/2005/8/layout/cycle3"/>
    <dgm:cxn modelId="{EF94D672-D213-4F48-8547-7868E18D189E}" type="presParOf" srcId="{1752DBAB-48BF-4371-8225-1655CF46A628}" destId="{12C9BE6D-3B2C-4891-8013-6677B3D18A35}" srcOrd="7" destOrd="0" presId="urn:microsoft.com/office/officeart/2005/8/layout/cycle3"/>
    <dgm:cxn modelId="{D9CD0B87-0476-4A05-B7B4-9301F95D879A}" type="presParOf" srcId="{1752DBAB-48BF-4371-8225-1655CF46A628}" destId="{9186F18D-FE8F-4366-846C-6262419CD74A}" srcOrd="8" destOrd="0" presId="urn:microsoft.com/office/officeart/2005/8/layout/cycle3"/>
    <dgm:cxn modelId="{E8620C91-3E4B-493C-87FB-233C88354082}" type="presParOf" srcId="{1752DBAB-48BF-4371-8225-1655CF46A628}" destId="{2BEB8CDD-4172-4725-9262-1C0220338140}" srcOrd="9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455B8-941A-4692-9EDE-8929797AD69F}">
      <dsp:nvSpPr>
        <dsp:cNvPr id="0" name=""/>
        <dsp:cNvSpPr/>
      </dsp:nvSpPr>
      <dsp:spPr>
        <a:xfrm>
          <a:off x="22933" y="-253039"/>
          <a:ext cx="5024886" cy="5024886"/>
        </a:xfrm>
        <a:prstGeom prst="circularArrow">
          <a:avLst>
            <a:gd name="adj1" fmla="val 5544"/>
            <a:gd name="adj2" fmla="val 330680"/>
            <a:gd name="adj3" fmla="val 13174969"/>
            <a:gd name="adj4" fmla="val 17763579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294B57-8EA6-445F-97F6-5E41DB6577BF}">
      <dsp:nvSpPr>
        <dsp:cNvPr id="0" name=""/>
        <dsp:cNvSpPr/>
      </dsp:nvSpPr>
      <dsp:spPr>
        <a:xfrm>
          <a:off x="1069329" y="14542"/>
          <a:ext cx="2932095" cy="113293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>
              <a:solidFill>
                <a:schemeClr val="tx1"/>
              </a:solidFill>
            </a:rPr>
            <a:t>Periodisk programevaluering </a:t>
          </a:r>
          <a:r>
            <a:rPr lang="nb-NO" sz="1000" kern="1200" dirty="0">
              <a:solidFill>
                <a:schemeClr val="tx1"/>
              </a:solidFill>
            </a:rPr>
            <a:t/>
          </a:r>
          <a:br>
            <a:rPr lang="nb-NO" sz="1000" kern="1200" dirty="0">
              <a:solidFill>
                <a:schemeClr val="tx1"/>
              </a:solidFill>
            </a:rPr>
          </a:br>
          <a:r>
            <a:rPr lang="nb-NO" sz="1000" kern="1200" dirty="0">
              <a:solidFill>
                <a:schemeClr val="tx1"/>
              </a:solidFill>
            </a:rPr>
            <a:t>(innenfor en seksårsperiode)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000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>
              <a:solidFill>
                <a:schemeClr val="tx1"/>
              </a:solidFill>
            </a:rPr>
            <a:t>Programeier vurderer, iverksetter og justerer tiltak.</a:t>
          </a:r>
        </a:p>
      </dsp:txBody>
      <dsp:txXfrm>
        <a:off x="1124634" y="69847"/>
        <a:ext cx="2821485" cy="1022321"/>
      </dsp:txXfrm>
    </dsp:sp>
    <dsp:sp modelId="{3546EE00-D43D-4511-AFE9-66489036EDC7}">
      <dsp:nvSpPr>
        <dsp:cNvPr id="0" name=""/>
        <dsp:cNvSpPr/>
      </dsp:nvSpPr>
      <dsp:spPr>
        <a:xfrm>
          <a:off x="3800678" y="2710038"/>
          <a:ext cx="1865731" cy="5919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/>
            <a:t>Lederansvar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Tiltak vurderes, iverksettes og justeres</a:t>
          </a:r>
        </a:p>
      </dsp:txBody>
      <dsp:txXfrm>
        <a:off x="3829573" y="2738933"/>
        <a:ext cx="1807941" cy="534133"/>
      </dsp:txXfrm>
    </dsp:sp>
    <dsp:sp modelId="{EDA39020-2864-4B2D-9896-9EE1A12C39B9}">
      <dsp:nvSpPr>
        <dsp:cNvPr id="0" name=""/>
        <dsp:cNvSpPr/>
      </dsp:nvSpPr>
      <dsp:spPr>
        <a:xfrm>
          <a:off x="3800678" y="1385806"/>
          <a:ext cx="2141170" cy="80299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>
              <a:solidFill>
                <a:schemeClr val="tx1"/>
              </a:solidFill>
            </a:rPr>
            <a:t>Dialogarenaer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>
              <a:solidFill>
                <a:schemeClr val="tx1"/>
              </a:solidFill>
            </a:rPr>
            <a:t>Drøfter status og tiltak basert på opparbeidet evalueringsmateriale</a:t>
          </a:r>
        </a:p>
      </dsp:txBody>
      <dsp:txXfrm>
        <a:off x="3839877" y="1425005"/>
        <a:ext cx="2062772" cy="724592"/>
      </dsp:txXfrm>
    </dsp:sp>
    <dsp:sp modelId="{DED5DEB8-9CCD-48AE-B151-18AF52E8C569}">
      <dsp:nvSpPr>
        <dsp:cNvPr id="0" name=""/>
        <dsp:cNvSpPr/>
      </dsp:nvSpPr>
      <dsp:spPr>
        <a:xfrm>
          <a:off x="6443999" y="73780"/>
          <a:ext cx="1966978" cy="802490"/>
        </a:xfrm>
        <a:prstGeom prst="round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>
              <a:solidFill>
                <a:schemeClr val="tx1"/>
              </a:solidFill>
            </a:rPr>
            <a:t>Emneevaluering </a:t>
          </a:r>
          <a:br>
            <a:rPr lang="nb-NO" sz="1000" kern="1200" dirty="0">
              <a:solidFill>
                <a:schemeClr val="tx1"/>
              </a:solidFill>
            </a:rPr>
          </a:br>
          <a:r>
            <a:rPr lang="nb-NO" sz="1000" kern="1200" dirty="0">
              <a:solidFill>
                <a:schemeClr val="tx1"/>
              </a:solidFill>
            </a:rPr>
            <a:t>(hver gang et emne tilbys)</a:t>
          </a:r>
        </a:p>
      </dsp:txBody>
      <dsp:txXfrm>
        <a:off x="6483173" y="112954"/>
        <a:ext cx="1888630" cy="724142"/>
      </dsp:txXfrm>
    </dsp:sp>
    <dsp:sp modelId="{9A9F2ECA-F134-4FAA-9082-A9E5CC7EF128}">
      <dsp:nvSpPr>
        <dsp:cNvPr id="0" name=""/>
        <dsp:cNvSpPr/>
      </dsp:nvSpPr>
      <dsp:spPr>
        <a:xfrm>
          <a:off x="6406971" y="1123068"/>
          <a:ext cx="1994085" cy="561172"/>
        </a:xfrm>
        <a:prstGeom prst="round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>
              <a:solidFill>
                <a:schemeClr val="tx1"/>
              </a:solidFill>
            </a:rPr>
            <a:t>Studiebarometeret </a:t>
          </a:r>
          <a:br>
            <a:rPr lang="nb-NO" sz="1000" kern="1200" dirty="0">
              <a:solidFill>
                <a:schemeClr val="tx1"/>
              </a:solidFill>
            </a:rPr>
          </a:br>
          <a:r>
            <a:rPr lang="nb-NO" sz="1000" kern="1200" dirty="0">
              <a:solidFill>
                <a:schemeClr val="tx1"/>
              </a:solidFill>
            </a:rPr>
            <a:t>(årlig til 2. og 5. år)</a:t>
          </a:r>
        </a:p>
      </dsp:txBody>
      <dsp:txXfrm>
        <a:off x="6434365" y="1150462"/>
        <a:ext cx="1939297" cy="506384"/>
      </dsp:txXfrm>
    </dsp:sp>
    <dsp:sp modelId="{B58C5C9A-1EB3-4F12-B305-91BEC7D36908}">
      <dsp:nvSpPr>
        <dsp:cNvPr id="0" name=""/>
        <dsp:cNvSpPr/>
      </dsp:nvSpPr>
      <dsp:spPr>
        <a:xfrm>
          <a:off x="6472912" y="1975567"/>
          <a:ext cx="1998735" cy="637462"/>
        </a:xfrm>
        <a:prstGeom prst="round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>
              <a:solidFill>
                <a:schemeClr val="tx1"/>
              </a:solidFill>
            </a:rPr>
            <a:t>Studentsurvey</a:t>
          </a:r>
          <a:br>
            <a:rPr lang="nb-NO" sz="1000" kern="1200" dirty="0">
              <a:solidFill>
                <a:schemeClr val="tx1"/>
              </a:solidFill>
            </a:rPr>
          </a:br>
          <a:r>
            <a:rPr lang="nb-NO" sz="1000" kern="1200" dirty="0">
              <a:solidFill>
                <a:schemeClr val="tx1"/>
              </a:solidFill>
            </a:rPr>
            <a:t>(frekvens)</a:t>
          </a:r>
        </a:p>
      </dsp:txBody>
      <dsp:txXfrm>
        <a:off x="6504030" y="2006685"/>
        <a:ext cx="1936499" cy="575226"/>
      </dsp:txXfrm>
    </dsp:sp>
    <dsp:sp modelId="{12C9BE6D-3B2C-4891-8013-6677B3D18A35}">
      <dsp:nvSpPr>
        <dsp:cNvPr id="0" name=""/>
        <dsp:cNvSpPr/>
      </dsp:nvSpPr>
      <dsp:spPr>
        <a:xfrm>
          <a:off x="1016709" y="3535553"/>
          <a:ext cx="2932913" cy="127303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>
              <a:solidFill>
                <a:schemeClr val="tx1"/>
              </a:solidFill>
            </a:rPr>
            <a:t>Periodisk evaluering av vurdering og vurderingsformer i programmet</a:t>
          </a:r>
          <a:r>
            <a:rPr lang="nb-NO" sz="1000" kern="1200" dirty="0">
              <a:solidFill>
                <a:schemeClr val="tx1"/>
              </a:solidFill>
            </a:rPr>
            <a:t/>
          </a:r>
          <a:br>
            <a:rPr lang="nb-NO" sz="1000" kern="1200" dirty="0">
              <a:solidFill>
                <a:schemeClr val="tx1"/>
              </a:solidFill>
            </a:rPr>
          </a:br>
          <a:r>
            <a:rPr lang="nb-NO" sz="1000" kern="1200" dirty="0">
              <a:solidFill>
                <a:schemeClr val="tx1"/>
              </a:solidFill>
            </a:rPr>
            <a:t>(tre år etter siste programevaluering)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000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>
              <a:solidFill>
                <a:schemeClr val="tx1"/>
              </a:solidFill>
            </a:rPr>
            <a:t>Programeier vurderer, iverksetter og </a:t>
          </a:r>
          <a:r>
            <a:rPr lang="nb-NO" sz="1000" kern="1200">
              <a:solidFill>
                <a:schemeClr val="tx1"/>
              </a:solidFill>
            </a:rPr>
            <a:t>justerer tiltak.</a:t>
          </a:r>
          <a:endParaRPr lang="nb-NO" sz="1000" kern="1200" dirty="0">
            <a:solidFill>
              <a:schemeClr val="tx1"/>
            </a:solidFill>
          </a:endParaRPr>
        </a:p>
      </dsp:txBody>
      <dsp:txXfrm>
        <a:off x="1078853" y="3597697"/>
        <a:ext cx="2808625" cy="1148746"/>
      </dsp:txXfrm>
    </dsp:sp>
    <dsp:sp modelId="{9186F18D-FE8F-4366-846C-6262419CD74A}">
      <dsp:nvSpPr>
        <dsp:cNvPr id="0" name=""/>
        <dsp:cNvSpPr/>
      </dsp:nvSpPr>
      <dsp:spPr>
        <a:xfrm>
          <a:off x="0" y="1352259"/>
          <a:ext cx="2113062" cy="8015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>
              <a:solidFill>
                <a:schemeClr val="tx1"/>
              </a:solidFill>
            </a:rPr>
            <a:t>Dialogarenaer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>
              <a:solidFill>
                <a:schemeClr val="tx1"/>
              </a:solidFill>
            </a:rPr>
            <a:t>Drøfter status og tiltak basert på opparbeidet evalueringsmateriale</a:t>
          </a:r>
        </a:p>
      </dsp:txBody>
      <dsp:txXfrm>
        <a:off x="39128" y="1391387"/>
        <a:ext cx="2034806" cy="723286"/>
      </dsp:txXfrm>
    </dsp:sp>
    <dsp:sp modelId="{2BEB8CDD-4172-4725-9262-1C0220338140}">
      <dsp:nvSpPr>
        <dsp:cNvPr id="0" name=""/>
        <dsp:cNvSpPr/>
      </dsp:nvSpPr>
      <dsp:spPr>
        <a:xfrm>
          <a:off x="0" y="2713321"/>
          <a:ext cx="1978265" cy="63383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200" b="1" kern="1200" dirty="0"/>
            <a:t>Lederansvar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Tiltak vurderes, iverksettes og justeres</a:t>
          </a:r>
        </a:p>
      </dsp:txBody>
      <dsp:txXfrm>
        <a:off x="30941" y="2744262"/>
        <a:ext cx="1916383" cy="571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2C72878-E1DE-4802-B8C1-7744EAE489A6}" type="datetime1">
              <a:rPr lang="nb-NO" altLang="nb-NO"/>
              <a:pPr/>
              <a:t>04.11.2020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EA4B436-D35F-4999-A92B-511119E4E83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396985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F4A6721-39AC-4DD4-99E0-9996F4785D4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66748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A6721-39AC-4DD4-99E0-9996F4785D41}" type="slidenum">
              <a:rPr lang="en-US" altLang="nb-NO" smtClean="0"/>
              <a:pPr/>
              <a:t>2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5375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A6721-39AC-4DD4-99E0-9996F4785D41}" type="slidenum">
              <a:rPr lang="en-US" altLang="nb-NO" smtClean="0"/>
              <a:pPr/>
              <a:t>3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97047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A6721-39AC-4DD4-99E0-9996F4785D41}" type="slidenum">
              <a:rPr lang="en-US" altLang="nb-NO" smtClean="0"/>
              <a:pPr/>
              <a:t>4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49445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>
          <a:xfrm>
            <a:off x="836712" y="4343400"/>
            <a:ext cx="5106888" cy="447707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3A704-788B-4E4D-AE42-7E4000062E02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1883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4A6721-39AC-4DD4-99E0-9996F4785D41}" type="slidenum">
              <a:rPr kumimoji="0" lang="en-US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8627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A6721-39AC-4DD4-99E0-9996F4785D41}" type="slidenum">
              <a:rPr lang="en-US" altLang="nb-NO" smtClean="0"/>
              <a:pPr/>
              <a:t>8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2706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917128"/>
            <a:ext cx="75438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857500"/>
            <a:ext cx="7543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6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0738-3144-40F7-81EA-2A9258C1125D}" type="datetimeFigureOut">
              <a:rPr lang="nb-NO" smtClean="0"/>
              <a:t>04.11.2020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DCC-ACBE-4BAB-BFC9-B017EF1B77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07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0738-3144-40F7-81EA-2A9258C1125D}" type="datetimeFigureOut">
              <a:rPr lang="nb-NO" smtClean="0"/>
              <a:t>04.11.2020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DCC-ACBE-4BAB-BFC9-B017EF1B77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65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F464-7C15-4F11-AADB-237E7A454215}" type="datetime1">
              <a:rPr lang="nb-NO" altLang="nb-NO" smtClean="0"/>
              <a:pPr/>
              <a:t>04.11.2020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94837-C0B8-488E-85FD-51EB1D151D95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094205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2973-0B22-4282-8565-7A0E184B4E70}" type="datetime1">
              <a:rPr lang="nb-NO" altLang="nb-NO" smtClean="0"/>
              <a:pPr/>
              <a:t>04.11.2020</a:t>
            </a:fld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EE00B-82FC-47F9-A9E4-D7D49E2FC53D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22566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D20F-71F0-4DE9-B431-0DEBF298AC75}" type="datetime1">
              <a:rPr lang="nb-NO" altLang="nb-NO" smtClean="0"/>
              <a:pPr/>
              <a:t>04.11.2020</a:t>
            </a:fld>
            <a:endParaRPr lang="nb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D0B60-1B5D-4E70-991D-D50E967558F9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0985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499AF-E6E2-412F-956B-876FD1C34410}" type="datetime1">
              <a:rPr lang="nb-NO" altLang="nb-NO" smtClean="0"/>
              <a:pPr/>
              <a:t>04.11.2020</a:t>
            </a:fld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E800-F732-471D-98EA-1CEF5C3FBCBF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72452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30738-3144-40F7-81EA-2A9258C1125D}" type="datetimeFigureOut">
              <a:rPr lang="nb-NO" smtClean="0"/>
              <a:t>04.11.2020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D7DCC-ACBE-4BAB-BFC9-B017EF1B77C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0383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BF28-FB2A-4AEC-91F1-40FAF83F6D7C}" type="datetime1">
              <a:rPr lang="nb-NO" altLang="nb-NO" smtClean="0"/>
              <a:pPr/>
              <a:t>04.11.2020</a:t>
            </a:fld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2191-4972-4EEC-B3C6-41B02CD4E13B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9433393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76BF2-5696-4269-86B8-2A554B8C574C}" type="datetime1">
              <a:rPr lang="nb-NO" altLang="nb-NO" smtClean="0"/>
              <a:pPr/>
              <a:t>04.11.2020</a:t>
            </a:fld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0F646-FDA5-4F95-A2B6-53C08793E556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736090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BF0-3F65-4DB6-BA10-0E6729C3EA2F}" type="datetime1">
              <a:rPr lang="nb-NO" altLang="nb-NO" smtClean="0"/>
              <a:pPr/>
              <a:t>04.11.2020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283-0CE8-48B6-BDEE-BDD846E51A0B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9561380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627942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3BF0-3F65-4DB6-BA10-0E6729C3EA2F}" type="datetime1">
              <a:rPr lang="nb-NO" altLang="nb-NO" smtClean="0"/>
              <a:pPr/>
              <a:t>04.11.2020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5F283-0CE8-48B6-BDEE-BDD846E51A0B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2757570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1F464-7C15-4F11-AADB-237E7A454215}" type="datetime1">
              <a:rPr lang="nb-NO" altLang="nb-NO"/>
              <a:pPr/>
              <a:t>04.11.2020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94837-C0B8-488E-85FD-51EB1D151D9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171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F2973-0B22-4282-8565-7A0E184B4E70}" type="datetime1">
              <a:rPr lang="nb-NO" altLang="nb-NO"/>
              <a:pPr/>
              <a:t>04.11.2020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EE00B-82FC-47F9-A9E4-D7D49E2FC53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59170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0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7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0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7D20F-71F0-4DE9-B431-0DEBF298AC75}" type="datetime1">
              <a:rPr lang="nb-NO" altLang="nb-NO"/>
              <a:pPr/>
              <a:t>04.11.2020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D0B60-1B5D-4E70-991D-D50E967558F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9709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499AF-E6E2-412F-956B-876FD1C34410}" type="datetime1">
              <a:rPr lang="nb-NO" altLang="nb-NO"/>
              <a:pPr/>
              <a:t>04.11.2020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60E800-F732-471D-98EA-1CEF5C3FBCBF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2087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462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7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3BF28-FB2A-4AEC-91F1-40FAF83F6D7C}" type="datetime1">
              <a:rPr lang="nb-NO" altLang="nb-NO"/>
              <a:pPr/>
              <a:t>04.11.2020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6C2191-4972-4EEC-B3C6-41B02CD4E13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56721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1"/>
            <a:ext cx="54864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2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76BF2-5696-4269-86B8-2A554B8C574C}" type="datetime1">
              <a:rPr lang="nb-NO" altLang="nb-NO"/>
              <a:pPr/>
              <a:t>04.11.2020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0F646-FDA5-4F95-A2B6-53C08793E55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9654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08025"/>
            <a:ext cx="7921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  <a:endParaRPr lang="en-US" altLang="nb-NO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51000"/>
            <a:ext cx="7924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Rediger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  <a:endParaRPr lang="en-US" altLang="nb-NO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5334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C8D93BF0-3F65-4DB6-BA10-0E6729C3EA2F}" type="datetime1">
              <a:rPr lang="nb-NO" altLang="nb-NO"/>
              <a:pPr/>
              <a:t>04.11.2020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5334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1895F283-0CE8-48B6-BDEE-BDD846E51A0B}" type="slidenum">
              <a:rPr lang="en-US" altLang="nb-NO"/>
              <a:pPr/>
              <a:t>‹#›</a:t>
            </a:fld>
            <a:endParaRPr lang="en-US" altLang="nb-NO"/>
          </a:p>
        </p:txBody>
      </p:sp>
      <p:pic>
        <p:nvPicPr>
          <p:cNvPr id="1030" name="Picture 6" descr="UiO_A_png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34938"/>
            <a:ext cx="2211387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3BF0-3F65-4DB6-BA10-0E6729C3EA2F}" type="datetime1">
              <a:rPr lang="nb-NO" altLang="nb-NO" smtClean="0"/>
              <a:pPr/>
              <a:t>04.11.2020</a:t>
            </a:fld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5F283-0CE8-48B6-BDEE-BDD846E51A0B}" type="slidenum">
              <a:rPr lang="en-US" altLang="nb-NO" smtClean="0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42311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Revisjon av kvalitetssystemet </a:t>
            </a:r>
            <a:r>
              <a:rPr lang="nb-NO" dirty="0"/>
              <a:t>for utdanningsvirksomheten</a:t>
            </a:r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883155" y="2865120"/>
            <a:ext cx="7543800" cy="1460500"/>
          </a:xfrm>
        </p:spPr>
        <p:txBody>
          <a:bodyPr/>
          <a:lstStyle/>
          <a:p>
            <a:r>
              <a:rPr lang="nb-NO" sz="3200" dirty="0" smtClean="0"/>
              <a:t>Fra kvalitetskontroll til kvalitetsutvikling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223235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762000" y="708025"/>
            <a:ext cx="8252460" cy="954088"/>
          </a:xfrm>
        </p:spPr>
        <p:txBody>
          <a:bodyPr>
            <a:normAutofit/>
          </a:bodyPr>
          <a:lstStyle/>
          <a:p>
            <a:r>
              <a:rPr lang="nb-NO" dirty="0" smtClean="0"/>
              <a:t>Hvordan kan vi videreutvikle </a:t>
            </a:r>
            <a:r>
              <a:rPr lang="nb-NO" dirty="0"/>
              <a:t>UiOs </a:t>
            </a:r>
            <a:r>
              <a:rPr lang="nb-NO" dirty="0" smtClean="0"/>
              <a:t>kvalitetssystem?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762000" y="1651000"/>
            <a:ext cx="8602980" cy="3429000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Kvalitetssystem nedfelt i lov: NOKUT sjekker systemene hvert sjette år</a:t>
            </a:r>
          </a:p>
          <a:p>
            <a:pPr marL="0" indent="0">
              <a:buNone/>
            </a:pPr>
            <a:r>
              <a:rPr lang="nb-NO" dirty="0"/>
              <a:t>	</a:t>
            </a:r>
          </a:p>
          <a:p>
            <a:r>
              <a:rPr lang="nb-NO" dirty="0" smtClean="0"/>
              <a:t>Det </a:t>
            </a:r>
            <a:r>
              <a:rPr lang="nb-NO" dirty="0"/>
              <a:t>ble våren 2020 satt ned en arbeidsgruppe som skal foreslå  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Revidering </a:t>
            </a:r>
            <a:r>
              <a:rPr lang="nb-NO" dirty="0"/>
              <a:t>av UiOs kvalitetssystem  (fase 1).</a:t>
            </a:r>
          </a:p>
          <a:p>
            <a:pPr marL="0" indent="0" fontAlgn="base">
              <a:buNone/>
            </a:pPr>
            <a:r>
              <a:rPr lang="nb-NO" dirty="0" smtClean="0"/>
              <a:t>	- Endringer </a:t>
            </a:r>
            <a:r>
              <a:rPr lang="nb-NO" dirty="0"/>
              <a:t>i UiOs forvaltning </a:t>
            </a:r>
            <a:r>
              <a:rPr lang="nb-NO" dirty="0" smtClean="0"/>
              <a:t>av </a:t>
            </a:r>
            <a:r>
              <a:rPr lang="nb-NO" dirty="0"/>
              <a:t>studieporteføljen (fase 2).</a:t>
            </a:r>
          </a:p>
          <a:p>
            <a:pPr marL="271145" indent="-271145"/>
            <a:r>
              <a:rPr lang="nb-NO" dirty="0" smtClean="0"/>
              <a:t>Noe </a:t>
            </a:r>
            <a:r>
              <a:rPr lang="nb-NO" dirty="0"/>
              <a:t>forsinkelse grunnet koronasituasjonen: </a:t>
            </a:r>
          </a:p>
          <a:p>
            <a:pPr marL="588645" lvl="1" fontAlgn="base"/>
            <a:r>
              <a:rPr lang="nb-NO" dirty="0"/>
              <a:t>Planlegger styrevedtak fase 1 i desember 2020 (opprinnelig </a:t>
            </a:r>
            <a:r>
              <a:rPr lang="nb-NO" dirty="0" err="1"/>
              <a:t>sept</a:t>
            </a:r>
            <a:r>
              <a:rPr lang="nb-NO" dirty="0"/>
              <a:t>/</a:t>
            </a:r>
            <a:r>
              <a:rPr lang="nb-NO" dirty="0" err="1"/>
              <a:t>okt</a:t>
            </a:r>
            <a:r>
              <a:rPr lang="nb-NO" dirty="0"/>
              <a:t>).</a:t>
            </a:r>
          </a:p>
          <a:p>
            <a:pPr marL="588645" lvl="1" fontAlgn="base"/>
            <a:r>
              <a:rPr lang="nb-NO" dirty="0"/>
              <a:t>Detaljert planlegging av fase 2 starter i </a:t>
            </a:r>
            <a:r>
              <a:rPr lang="nb-NO" dirty="0" smtClean="0"/>
              <a:t>høst </a:t>
            </a:r>
            <a:r>
              <a:rPr lang="nb-NO" dirty="0"/>
              <a:t>(som planlagt).</a:t>
            </a:r>
          </a:p>
          <a:p>
            <a:pPr marL="271145" indent="-271145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912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2000" y="708025"/>
            <a:ext cx="7921625" cy="564515"/>
          </a:xfrm>
        </p:spPr>
        <p:txBody>
          <a:bodyPr/>
          <a:lstStyle/>
          <a:p>
            <a:r>
              <a:rPr lang="nb-NO" dirty="0"/>
              <a:t>Arbeidsgruppen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2000" y="1272540"/>
            <a:ext cx="7924800" cy="3807460"/>
          </a:xfrm>
        </p:spPr>
        <p:txBody>
          <a:bodyPr/>
          <a:lstStyle/>
          <a:p>
            <a:pPr marL="271145" indent="-271145"/>
            <a:r>
              <a:rPr lang="nb-NO" sz="2000" dirty="0"/>
              <a:t>Bjørn Stensaker (LINK) – leder av gruppen</a:t>
            </a:r>
            <a:endParaRPr lang="en-US" dirty="0"/>
          </a:p>
          <a:p>
            <a:pPr marL="271145" indent="-271145"/>
            <a:r>
              <a:rPr lang="nb-NO" sz="2000" dirty="0"/>
              <a:t>Gunn Enli (studiedekan ved HF) </a:t>
            </a:r>
          </a:p>
          <a:p>
            <a:pPr marL="271145" indent="-271145"/>
            <a:r>
              <a:rPr lang="nb-NO" sz="2000" dirty="0"/>
              <a:t>Knut </a:t>
            </a:r>
            <a:r>
              <a:rPr lang="nb-NO" sz="2000" dirty="0" err="1"/>
              <a:t>Mørken</a:t>
            </a:r>
            <a:r>
              <a:rPr lang="nb-NO" sz="2000" dirty="0"/>
              <a:t> (studiedekan ved MN)</a:t>
            </a:r>
          </a:p>
          <a:p>
            <a:pPr marL="271145" indent="-271145"/>
            <a:r>
              <a:rPr lang="nb-NO" sz="2000" dirty="0"/>
              <a:t>Trine Waaktaar (studiedekan ved SV) </a:t>
            </a:r>
          </a:p>
          <a:p>
            <a:pPr marL="271145" indent="-271145"/>
            <a:r>
              <a:rPr lang="nb-NO" sz="2000" dirty="0"/>
              <a:t>Tone Vold-</a:t>
            </a:r>
            <a:r>
              <a:rPr lang="nb-NO" sz="2000" dirty="0" err="1"/>
              <a:t>Sarnes</a:t>
            </a:r>
            <a:r>
              <a:rPr lang="nb-NO" sz="2000" dirty="0"/>
              <a:t> (fakultetsdirektør TF)</a:t>
            </a:r>
          </a:p>
          <a:p>
            <a:pPr marL="271145" indent="-271145"/>
            <a:r>
              <a:rPr lang="nb-NO" sz="2000" dirty="0">
                <a:ea typeface="+mn-lt"/>
                <a:cs typeface="+mn-lt"/>
              </a:rPr>
              <a:t>Hanna Ekeli  (avdelingsdirektør SADM)</a:t>
            </a:r>
          </a:p>
          <a:p>
            <a:pPr marL="271145" indent="-271145"/>
            <a:r>
              <a:rPr lang="nb-NO" sz="2000" dirty="0"/>
              <a:t>Johannes Saastad/Karl Oskar Lie Bjerke </a:t>
            </a:r>
            <a:r>
              <a:rPr lang="nb-NO" sz="1100" dirty="0"/>
              <a:t>[fra 1 august 2020]</a:t>
            </a:r>
            <a:r>
              <a:rPr lang="nb-NO" sz="2000" dirty="0"/>
              <a:t> (student)</a:t>
            </a:r>
            <a:endParaRPr lang="nb-NO" dirty="0"/>
          </a:p>
          <a:p>
            <a:pPr marL="271145" indent="-271145"/>
            <a:endParaRPr lang="nb-NO" sz="1400" dirty="0"/>
          </a:p>
          <a:p>
            <a:pPr marL="271145" indent="-271145"/>
            <a:r>
              <a:rPr lang="nb-NO" sz="1600" dirty="0"/>
              <a:t>Sekretariat i Studieavdelingen (SADM)</a:t>
            </a:r>
          </a:p>
          <a:p>
            <a:pPr marL="588645" lvl="1"/>
            <a:r>
              <a:rPr lang="nb-NO" sz="1400" dirty="0"/>
              <a:t>Jonny Roar Sundnes</a:t>
            </a:r>
          </a:p>
          <a:p>
            <a:pPr marL="588645" lvl="1"/>
            <a:r>
              <a:rPr lang="nb-NO" sz="1400" dirty="0"/>
              <a:t>Anne Marthe Gibbons</a:t>
            </a:r>
          </a:p>
          <a:p>
            <a:pPr marL="271145" indent="-271145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31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2000" y="708025"/>
            <a:ext cx="7921625" cy="421965"/>
          </a:xfrm>
        </p:spPr>
        <p:txBody>
          <a:bodyPr/>
          <a:lstStyle/>
          <a:p>
            <a:r>
              <a:rPr lang="nb-NO" sz="2400" dirty="0" smtClean="0"/>
              <a:t>Ambisjoner: Fra kvalitetskontroll </a:t>
            </a:r>
            <a:r>
              <a:rPr lang="nb-NO" sz="2400" dirty="0"/>
              <a:t>til </a:t>
            </a:r>
            <a:r>
              <a:rPr lang="nb-NO" sz="2400" dirty="0" smtClean="0"/>
              <a:t>kvalitetsutvikling </a:t>
            </a:r>
            <a:endParaRPr lang="nb-NO" sz="1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2000" y="1196898"/>
            <a:ext cx="8275320" cy="45181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2000" dirty="0" smtClean="0"/>
              <a:t>Utviklingsmuligheter: </a:t>
            </a:r>
          </a:p>
          <a:p>
            <a:r>
              <a:rPr lang="nb-NO" sz="2000" dirty="0"/>
              <a:t>R</a:t>
            </a:r>
            <a:r>
              <a:rPr lang="nb-NO" sz="2000" dirty="0" smtClean="0"/>
              <a:t>oller og ansvar (for utydelig)</a:t>
            </a:r>
          </a:p>
          <a:p>
            <a:r>
              <a:rPr lang="nb-NO" sz="2000" dirty="0" smtClean="0"/>
              <a:t>Kunnskapsgrunnlaget (for dårlig og for lite systematisert)</a:t>
            </a:r>
          </a:p>
          <a:p>
            <a:r>
              <a:rPr lang="nb-NO" sz="2000" dirty="0"/>
              <a:t>K</a:t>
            </a:r>
            <a:r>
              <a:rPr lang="nb-NO" sz="2000" dirty="0" smtClean="0"/>
              <a:t>opling k-system til det ordinære kvalitetsarbeidet (for mye fokus på rapportering og prosedyrer) 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smtClean="0"/>
              <a:t>Hva er gjort så langt: </a:t>
            </a:r>
          </a:p>
          <a:p>
            <a:r>
              <a:rPr lang="nb-NO" sz="2000" dirty="0" smtClean="0"/>
              <a:t>Startet med en revisjon av systembeskrivelsen</a:t>
            </a:r>
            <a:r>
              <a:rPr lang="nb-NO" sz="2000" dirty="0"/>
              <a:t> </a:t>
            </a:r>
            <a:endParaRPr lang="en-US" sz="2000" dirty="0"/>
          </a:p>
          <a:p>
            <a:pPr marL="271145" indent="-271145"/>
            <a:r>
              <a:rPr lang="nb-NO" sz="2000" dirty="0" err="1" smtClean="0"/>
              <a:t>Ph.d</a:t>
            </a:r>
            <a:r>
              <a:rPr lang="nb-NO" sz="2000" dirty="0"/>
              <a:t>.-nivået er tettere integrert i </a:t>
            </a:r>
            <a:r>
              <a:rPr lang="nb-NO" sz="2000" dirty="0" smtClean="0"/>
              <a:t>systembeskrivelsen</a:t>
            </a:r>
            <a:r>
              <a:rPr lang="nb-NO" sz="2000" dirty="0"/>
              <a:t> </a:t>
            </a:r>
            <a:endParaRPr lang="nb-NO" sz="2000" dirty="0" smtClean="0"/>
          </a:p>
          <a:p>
            <a:pPr marL="271145" indent="-271145"/>
            <a:r>
              <a:rPr lang="nb-NO" sz="2000" dirty="0" smtClean="0"/>
              <a:t>Tydeliggjøring av </a:t>
            </a:r>
            <a:r>
              <a:rPr lang="nb-NO" sz="2000" dirty="0"/>
              <a:t>faglig ansvar for kvalitetsarbeid</a:t>
            </a:r>
          </a:p>
          <a:p>
            <a:pPr marL="271145" indent="-271145"/>
            <a:r>
              <a:rPr lang="nb-NO" sz="2000" dirty="0" smtClean="0"/>
              <a:t>Enighet om sterkere </a:t>
            </a:r>
            <a:r>
              <a:rPr lang="nb-NO" sz="2000" dirty="0"/>
              <a:t>institusjonelt eierskap til drift og analyser av </a:t>
            </a:r>
            <a:r>
              <a:rPr lang="nb-NO" sz="2000" dirty="0" smtClean="0"/>
              <a:t>data</a:t>
            </a:r>
          </a:p>
          <a:p>
            <a:pPr marL="271145" indent="-271145"/>
            <a:r>
              <a:rPr lang="nb-NO" sz="2000" dirty="0" smtClean="0"/>
              <a:t>Enighet om at desentralisering fortsatt er viktig, men at de som har ansvar lokalt har behov for mer støtte og hjelp i det lokale oppfølgingsarbeidet</a:t>
            </a:r>
          </a:p>
          <a:p>
            <a:pPr marL="271145" indent="-271145"/>
            <a:endParaRPr lang="nb-NO" sz="20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22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159033" y="0"/>
            <a:ext cx="8911007" cy="704430"/>
          </a:xfrm>
        </p:spPr>
        <p:txBody>
          <a:bodyPr>
            <a:noAutofit/>
          </a:bodyPr>
          <a:lstStyle/>
          <a:p>
            <a:r>
              <a:rPr lang="nb-NO" sz="2500" dirty="0">
                <a:latin typeface="Arial" panose="020B0604020202020204" pitchFamily="34" charset="0"/>
                <a:cs typeface="Arial" panose="020B0604020202020204" pitchFamily="34" charset="0"/>
              </a:rPr>
              <a:t>Elementene i </a:t>
            </a:r>
            <a:r>
              <a:rPr lang="nb-NO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revidert versjon av kvalitetssystemet</a:t>
            </a:r>
            <a:endParaRPr lang="nb-NO" sz="2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406422"/>
              </p:ext>
            </p:extLst>
          </p:nvPr>
        </p:nvGraphicFramePr>
        <p:xfrm>
          <a:off x="159033" y="561286"/>
          <a:ext cx="8843773" cy="5039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326">
                  <a:extLst>
                    <a:ext uri="{9D8B030D-6E8A-4147-A177-3AD203B41FA5}">
                      <a16:colId xmlns:a16="http://schemas.microsoft.com/office/drawing/2014/main" val="3368629383"/>
                    </a:ext>
                  </a:extLst>
                </a:gridCol>
                <a:gridCol w="3738983">
                  <a:extLst>
                    <a:ext uri="{9D8B030D-6E8A-4147-A177-3AD203B41FA5}">
                      <a16:colId xmlns:a16="http://schemas.microsoft.com/office/drawing/2014/main" val="3055534162"/>
                    </a:ext>
                  </a:extLst>
                </a:gridCol>
                <a:gridCol w="1856594">
                  <a:extLst>
                    <a:ext uri="{9D8B030D-6E8A-4147-A177-3AD203B41FA5}">
                      <a16:colId xmlns:a16="http://schemas.microsoft.com/office/drawing/2014/main" val="2700500315"/>
                    </a:ext>
                  </a:extLst>
                </a:gridCol>
                <a:gridCol w="1702870">
                  <a:extLst>
                    <a:ext uri="{9D8B030D-6E8A-4147-A177-3AD203B41FA5}">
                      <a16:colId xmlns:a16="http://schemas.microsoft.com/office/drawing/2014/main" val="1265283637"/>
                    </a:ext>
                  </a:extLst>
                </a:gridCol>
              </a:tblGrid>
              <a:tr h="224383">
                <a:tc>
                  <a:txBody>
                    <a:bodyPr/>
                    <a:lstStyle/>
                    <a:p>
                      <a:pPr algn="l" fontAlgn="t"/>
                      <a:r>
                        <a:rPr lang="nb-NO" sz="900">
                          <a:solidFill>
                            <a:schemeClr val="bg1"/>
                          </a:solidFill>
                          <a:effectLst/>
                        </a:rPr>
                        <a:t>ELEMENT</a:t>
                      </a: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>
                          <a:solidFill>
                            <a:schemeClr val="bg1"/>
                          </a:solidFill>
                          <a:effectLst/>
                        </a:rPr>
                        <a:t>FORMÅL</a:t>
                      </a: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>
                          <a:solidFill>
                            <a:schemeClr val="bg1"/>
                          </a:solidFill>
                          <a:effectLst/>
                        </a:rPr>
                        <a:t>ANSVAR</a:t>
                      </a:r>
                      <a:endParaRPr lang="nb-NO" sz="9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b-NO" sz="900">
                          <a:solidFill>
                            <a:schemeClr val="bg1"/>
                          </a:solidFill>
                          <a:effectLst/>
                        </a:rPr>
                        <a:t>FREKVENS</a:t>
                      </a:r>
                    </a:p>
                  </a:txBody>
                  <a:tcPr marL="71438" marR="71438" marT="47625" marB="28575"/>
                </a:tc>
                <a:extLst>
                  <a:ext uri="{0D108BD9-81ED-4DB2-BD59-A6C34878D82A}">
                    <a16:rowId xmlns:a16="http://schemas.microsoft.com/office/drawing/2014/main" val="1032893451"/>
                  </a:ext>
                </a:extLst>
              </a:tr>
              <a:tr h="336575">
                <a:tc>
                  <a:txBody>
                    <a:bodyPr/>
                    <a:lstStyle/>
                    <a:p>
                      <a:pPr lvl="0" algn="l">
                        <a:spcAft>
                          <a:spcPts val="600"/>
                        </a:spcAft>
                        <a:buNone/>
                      </a:pPr>
                      <a:r>
                        <a:rPr lang="nb-NO" sz="800" b="1" i="0" u="none" strike="noStrike" noProof="0" dirty="0">
                          <a:effectLst/>
                          <a:latin typeface="+mn-lt"/>
                        </a:rPr>
                        <a:t>Periodisk programevaluering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600"/>
                        </a:spcAft>
                        <a:buNone/>
                      </a:pPr>
                      <a:r>
                        <a:rPr lang="nb-NO" sz="800" b="0" i="0" u="none" strike="noStrike" baseline="0" noProof="0" dirty="0">
                          <a:effectLst/>
                          <a:latin typeface="+mn-lt"/>
                        </a:rPr>
                        <a:t>Vurdere kvaliteten på programmet og behovet for endringer i eller av nedleggelse av programmet.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nb-NO" sz="800" b="0" i="0" u="none" strike="noStrike" noProof="0">
                          <a:effectLst/>
                          <a:latin typeface="+mn-lt"/>
                        </a:rPr>
                        <a:t>Dekan</a:t>
                      </a:r>
                      <a:endParaRPr lang="nb-NO" sz="800" b="0" i="0" u="none" strike="noStrike" noProof="0" dirty="0">
                        <a:effectLst/>
                        <a:latin typeface="+mn-lt"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nb-NO" sz="800" b="0" i="0" u="none" strike="noStrike" noProof="0" dirty="0">
                          <a:effectLst/>
                          <a:latin typeface="+mn-lt"/>
                        </a:rPr>
                        <a:t>Innenfor en seksårsperiode</a:t>
                      </a:r>
                    </a:p>
                  </a:txBody>
                  <a:tcPr marL="71438" marR="71438" marT="47625" marB="28575"/>
                </a:tc>
                <a:extLst>
                  <a:ext uri="{0D108BD9-81ED-4DB2-BD59-A6C34878D82A}">
                    <a16:rowId xmlns:a16="http://schemas.microsoft.com/office/drawing/2014/main" val="1324788311"/>
                  </a:ext>
                </a:extLst>
              </a:tr>
              <a:tr h="398998"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b="1">
                          <a:effectLst/>
                        </a:rPr>
                        <a:t>Emneevaluering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>
                          <a:effectLst/>
                        </a:rPr>
                        <a:t>Vurdere behovet for justeringer underveis i emnet.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>
                          <a:effectLst/>
                        </a:rPr>
                        <a:t>Instituttleder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>
                          <a:effectLst/>
                        </a:rPr>
                        <a:t>Hver gang emnet tilbys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extLst>
                  <a:ext uri="{0D108BD9-81ED-4DB2-BD59-A6C34878D82A}">
                    <a16:rowId xmlns:a16="http://schemas.microsoft.com/office/drawing/2014/main" val="361966821"/>
                  </a:ext>
                </a:extLst>
              </a:tr>
              <a:tr h="441247"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b="1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Evaluering av vurderingen eller vurderingsordningene 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>
                          <a:effectLst/>
                        </a:rPr>
                        <a:t>Bidra til at studentenes kunnskaper og ferdigheter blir prøvd og vurdert på en faglig betryggende måte.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dirty="0">
                          <a:effectLst/>
                        </a:rPr>
                        <a:t>Dekan, instituttleder</a:t>
                      </a:r>
                      <a:endParaRPr lang="nb-NO" sz="8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>
                          <a:effectLst/>
                        </a:rPr>
                        <a:t>Senest tre år etter en periodisk programevaluering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extLst>
                  <a:ext uri="{0D108BD9-81ED-4DB2-BD59-A6C34878D82A}">
                    <a16:rowId xmlns:a16="http://schemas.microsoft.com/office/drawing/2014/main" val="1562435013"/>
                  </a:ext>
                </a:extLst>
              </a:tr>
              <a:tr h="1057806"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b="1">
                          <a:effectLst/>
                        </a:rPr>
                        <a:t>Analyser og undersøkelser</a:t>
                      </a:r>
                      <a:endParaRPr lang="nb-NO" sz="800" b="1" dirty="0"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800" b="0" i="0" u="none" strike="noStrike" kern="1200" baseline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Undersøkelser av studiekvalitet og læringsmiljø er et viktig kunnskapsgrunnlag for den jevnlige oppfølgingen av utdanningsvirksomheten:  </a:t>
                      </a:r>
                      <a:endParaRPr lang="nb-NO" sz="800" b="0">
                        <a:effectLst/>
                      </a:endParaRP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800" b="0">
                          <a:effectLst/>
                        </a:rPr>
                        <a:t>Survey til studenter</a:t>
                      </a:r>
                      <a:r>
                        <a:rPr lang="nb-NO" sz="800" b="0" baseline="0">
                          <a:effectLst/>
                        </a:rPr>
                        <a:t> på bachelor- og masternivå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800" b="0">
                          <a:effectLst/>
                        </a:rPr>
                        <a:t>Survey til ph.d.-kandidater</a:t>
                      </a:r>
                      <a:r>
                        <a:rPr lang="nb-NO" sz="800" b="0" baseline="0">
                          <a:effectLst/>
                        </a:rPr>
                        <a:t> og -veiledere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800" b="0">
                          <a:effectLst/>
                        </a:rPr>
                        <a:t>Fremdriftsrapportering</a:t>
                      </a:r>
                      <a:r>
                        <a:rPr lang="nb-NO" sz="800" b="0" baseline="0">
                          <a:effectLst/>
                        </a:rPr>
                        <a:t> (ph.d.)</a:t>
                      </a:r>
                    </a:p>
                    <a:p>
                      <a:pPr marL="171450" marR="0" lvl="0" indent="-1714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800" b="0">
                          <a:effectLst/>
                        </a:rPr>
                        <a:t>Andre supplerende analyser og undersøkelser</a:t>
                      </a:r>
                      <a:endParaRPr lang="nb-NO" sz="800" b="0" dirty="0"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>
                          <a:effectLst/>
                        </a:rPr>
                        <a:t>Rektorat, dekan, instituttleder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>
                          <a:effectLst/>
                        </a:rPr>
                        <a:t>Jf. rutinebeskrivelsen for hver evaluering 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extLst>
                  <a:ext uri="{0D108BD9-81ED-4DB2-BD59-A6C34878D82A}">
                    <a16:rowId xmlns:a16="http://schemas.microsoft.com/office/drawing/2014/main" val="124562418"/>
                  </a:ext>
                </a:extLst>
              </a:tr>
              <a:tr h="464794"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b="1" dirty="0">
                          <a:effectLst/>
                        </a:rPr>
                        <a:t>Si fra for studenter og ph.d.-kandidater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dirty="0">
                          <a:effectLst/>
                        </a:rPr>
                        <a:t>Gi studentene og ph.d. kandidatene anledning til å komme med tilbakemeldinger om fysiske og sosiale forhold</a:t>
                      </a:r>
                      <a:r>
                        <a:rPr lang="nb-NO" sz="800" baseline="0" dirty="0">
                          <a:effectLst/>
                        </a:rPr>
                        <a:t> og varsle om kritikkverdige forhold eller adferd.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dirty="0">
                          <a:effectLst/>
                        </a:rPr>
                        <a:t>Universitetsdirektøren</a:t>
                      </a: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dirty="0">
                          <a:effectLst/>
                        </a:rPr>
                        <a:t>Kontinuerlig</a:t>
                      </a:r>
                    </a:p>
                  </a:txBody>
                  <a:tcPr marL="71438" marR="71438" marT="47625" marB="28575"/>
                </a:tc>
                <a:extLst>
                  <a:ext uri="{0D108BD9-81ED-4DB2-BD59-A6C34878D82A}">
                    <a16:rowId xmlns:a16="http://schemas.microsoft.com/office/drawing/2014/main" val="2898464505"/>
                  </a:ext>
                </a:extLst>
              </a:tr>
              <a:tr h="464794"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b="1">
                          <a:effectLst/>
                        </a:rPr>
                        <a:t>Forsknings- og utviklings-aktiviteter</a:t>
                      </a:r>
                      <a:endParaRPr lang="nb-NO" sz="800" b="1" dirty="0"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Identifisere og systematisere forskning </a:t>
                      </a:r>
                      <a:r>
                        <a:rPr lang="nb-NO" sz="800" dirty="0">
                          <a:effectLst/>
                          <a:latin typeface="+mn-lt"/>
                        </a:rPr>
                        <a:t>om utdanning, undervisning og læring som har relevans for utviklingen av et bredt kunnskapsgrunnlag for kvalitetssystemet.</a:t>
                      </a: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dirty="0">
                          <a:effectLst/>
                        </a:rPr>
                        <a:t>Alle vitenskapelig ansatte, men særlig ansvar på LINK, SFU mm.</a:t>
                      </a:r>
                      <a:endParaRPr lang="nb-NO" sz="8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800">
                          <a:effectLst/>
                        </a:rPr>
                        <a:t>Kontinuerlig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extLst>
                  <a:ext uri="{0D108BD9-81ED-4DB2-BD59-A6C34878D82A}">
                    <a16:rowId xmlns:a16="http://schemas.microsoft.com/office/drawing/2014/main" val="1342543121"/>
                  </a:ext>
                </a:extLst>
              </a:tr>
              <a:tr h="593012"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b="1">
                          <a:solidFill>
                            <a:schemeClr val="tx1"/>
                          </a:solidFill>
                          <a:effectLst/>
                        </a:rPr>
                        <a:t>Lederansvaret – oppfølging av utdanningsvirksomheten</a:t>
                      </a:r>
                      <a:endParaRPr lang="nb-NO" sz="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dirty="0">
                          <a:solidFill>
                            <a:schemeClr val="tx1"/>
                          </a:solidFill>
                          <a:effectLst/>
                        </a:rPr>
                        <a:t>Jevnlig og systematisk oppfølging av utdanningsvirksomheten på bachelor-, master- og ph.d.-nivå  med basis i kunnskapsgrunnlaget. Ledelsen på hvert nivå skal følge opp aktiviteter og tiltak og vurdere behovet for endringer, både for hvert studietilbud og for utdanningsvirksomheten som helhet. </a:t>
                      </a: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0"/>
                        </a:spcAft>
                      </a:pPr>
                      <a:r>
                        <a:rPr lang="nb-NO" sz="800" dirty="0">
                          <a:effectLst/>
                        </a:rPr>
                        <a:t>Rektorat – dialog nivå 1 og 2</a:t>
                      </a:r>
                    </a:p>
                    <a:p>
                      <a:pPr lvl="0" algn="l">
                        <a:spcAft>
                          <a:spcPts val="600"/>
                        </a:spcAft>
                        <a:buNone/>
                      </a:pPr>
                      <a:r>
                        <a:rPr lang="nb-NO" sz="800" dirty="0">
                          <a:effectLst/>
                        </a:rPr>
                        <a:t>Dekan </a:t>
                      </a:r>
                      <a:r>
                        <a:rPr lang="nb-NO" sz="800" baseline="0" dirty="0">
                          <a:effectLst/>
                        </a:rPr>
                        <a:t>– dialog nivå 2 og 3</a:t>
                      </a: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dirty="0">
                          <a:effectLst/>
                        </a:rPr>
                        <a:t>Kontinuerlig</a:t>
                      </a:r>
                    </a:p>
                  </a:txBody>
                  <a:tcPr marL="71438" marR="71438" marT="47625" marB="28575"/>
                </a:tc>
                <a:extLst>
                  <a:ext uri="{0D108BD9-81ED-4DB2-BD59-A6C34878D82A}">
                    <a16:rowId xmlns:a16="http://schemas.microsoft.com/office/drawing/2014/main" val="1126012417"/>
                  </a:ext>
                </a:extLst>
              </a:tr>
              <a:tr h="721231"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b="1" dirty="0">
                          <a:effectLst/>
                        </a:rPr>
                        <a:t>Kollegial involvering,</a:t>
                      </a:r>
                      <a:r>
                        <a:rPr lang="nb-NO" sz="800" b="1" baseline="0" dirty="0">
                          <a:effectLst/>
                        </a:rPr>
                        <a:t> utvikling og samarbeid</a:t>
                      </a:r>
                      <a:endParaRPr lang="nb-NO" sz="8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dirty="0">
                          <a:effectLst/>
                        </a:rPr>
                        <a:t>Bred involvering i diskusjoner av oppnådde resultater, i veivalg og i fremtidige prioriteringer. Det skal finnes møteplasser og arenaer der vitenskapelig ansatte, studenter, administrasjon og ledelse i felleskap kan identifisere utfordringer og muligheter i oppfølgingsarbeidet og dele kunnskap og erfaringer. </a:t>
                      </a: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600"/>
                        </a:spcAft>
                        <a:buNone/>
                      </a:pPr>
                      <a:r>
                        <a:rPr lang="nb-NO" sz="800" baseline="0" dirty="0">
                          <a:effectLst/>
                        </a:rPr>
                        <a:t>Ansatte, studenter og ph.d.-kandidater, men særlig ansvar på rektorat, dekan, instituttleder</a:t>
                      </a: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dirty="0">
                          <a:effectLst/>
                        </a:rPr>
                        <a:t>Kontinuerlig</a:t>
                      </a:r>
                    </a:p>
                  </a:txBody>
                  <a:tcPr marL="71438" marR="71438" marT="47625" marB="28575"/>
                </a:tc>
                <a:extLst>
                  <a:ext uri="{0D108BD9-81ED-4DB2-BD59-A6C34878D82A}">
                    <a16:rowId xmlns:a16="http://schemas.microsoft.com/office/drawing/2014/main" val="524781345"/>
                  </a:ext>
                </a:extLst>
              </a:tr>
              <a:tr h="336575"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b="1" dirty="0">
                          <a:effectLst/>
                        </a:rPr>
                        <a:t>Etablering, endring og nedlegging av studier 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dirty="0">
                          <a:effectLst/>
                        </a:rPr>
                        <a:t>Arbeid med studieporteføljen. Jevnlig oppdatering av program- og emnebeskrivelser. </a:t>
                      </a: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dirty="0">
                          <a:effectLst/>
                        </a:rPr>
                        <a:t>Rektorat,</a:t>
                      </a:r>
                      <a:r>
                        <a:rPr lang="nb-NO" sz="800" baseline="0" dirty="0">
                          <a:effectLst/>
                        </a:rPr>
                        <a:t> dekan, instituttleder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nb-NO" sz="800" dirty="0">
                          <a:effectLst/>
                        </a:rPr>
                        <a:t>Jf. eget </a:t>
                      </a:r>
                      <a:r>
                        <a:rPr lang="nb-NO" sz="800" dirty="0" err="1">
                          <a:effectLst/>
                        </a:rPr>
                        <a:t>årshjul</a:t>
                      </a:r>
                      <a:endParaRPr lang="nb-NO" sz="800" dirty="0">
                        <a:effectLst/>
                      </a:endParaRPr>
                    </a:p>
                  </a:txBody>
                  <a:tcPr marL="71438" marR="71438" marT="47625" marB="28575"/>
                </a:tc>
                <a:extLst>
                  <a:ext uri="{0D108BD9-81ED-4DB2-BD59-A6C34878D82A}">
                    <a16:rowId xmlns:a16="http://schemas.microsoft.com/office/drawing/2014/main" val="3146311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36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/>
          </p:nvPr>
        </p:nvGraphicFramePr>
        <p:xfrm>
          <a:off x="395211" y="739588"/>
          <a:ext cx="8471648" cy="4808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2540" y="153533"/>
            <a:ext cx="7886700" cy="529720"/>
          </a:xfrm>
        </p:spPr>
        <p:txBody>
          <a:bodyPr>
            <a:normAutofit/>
          </a:bodyPr>
          <a:lstStyle/>
          <a:p>
            <a:r>
              <a:rPr lang="nb-NO" sz="2500" dirty="0">
                <a:latin typeface="Arial" panose="020B0604020202020204" pitchFamily="34" charset="0"/>
                <a:cs typeface="Arial" panose="020B0604020202020204" pitchFamily="34" charset="0"/>
              </a:rPr>
              <a:t>Kvalitetssyklus – bachelor- og </a:t>
            </a:r>
            <a:r>
              <a:rPr lang="nb-NO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masternivå</a:t>
            </a:r>
            <a:endParaRPr lang="nb-NO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969807" y="3594970"/>
            <a:ext cx="1897052" cy="58864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 supplerende undersøkelser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09C0D60-879D-4B6A-9BC2-A2F32816C047}"/>
              </a:ext>
            </a:extLst>
          </p:cNvPr>
          <p:cNvSpPr/>
          <p:nvPr/>
        </p:nvSpPr>
        <p:spPr>
          <a:xfrm>
            <a:off x="6601216" y="683253"/>
            <a:ext cx="2417524" cy="3725909"/>
          </a:xfrm>
          <a:prstGeom prst="rect">
            <a:avLst/>
          </a:prstGeom>
          <a:noFill/>
          <a:ln w="317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A7DF2A87-E2FB-499E-AB67-117540DFA93B}"/>
              </a:ext>
            </a:extLst>
          </p:cNvPr>
          <p:cNvSpPr txBox="1"/>
          <p:nvPr/>
        </p:nvSpPr>
        <p:spPr>
          <a:xfrm>
            <a:off x="6601216" y="4733332"/>
            <a:ext cx="2417523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charset="-128"/>
                <a:cs typeface="+mn-cs"/>
              </a:rPr>
              <a:t>FoU-aktiviteter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81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12230" y="596058"/>
            <a:ext cx="8656819" cy="954088"/>
          </a:xfrm>
        </p:spPr>
        <p:txBody>
          <a:bodyPr/>
          <a:lstStyle/>
          <a:p>
            <a:r>
              <a:rPr lang="nb-NO" dirty="0" smtClean="0"/>
              <a:t>Hvordan sikre eierskap og relevans til kvalitetsarbeidet?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2230" y="1550146"/>
            <a:ext cx="8213912" cy="390935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sz="1800" dirty="0" smtClean="0"/>
              <a:t>Hva </a:t>
            </a:r>
            <a:r>
              <a:rPr lang="nb-NO" sz="1800" dirty="0"/>
              <a:t>slags data/informasjon opplever dere som relevant for eget arbeid og for kvalitetsutvikling i utdanningene generelt? </a:t>
            </a:r>
          </a:p>
          <a:p>
            <a:pPr marL="1092200" lvl="2" indent="-457200">
              <a:buFont typeface="+mj-lt"/>
              <a:buAutoNum type="alphaLcPeriod"/>
            </a:pPr>
            <a:r>
              <a:rPr lang="nb-NO" sz="1400" dirty="0"/>
              <a:t>Er det data/informasjon dere savner eller som ikke samles inn i dag? </a:t>
            </a:r>
          </a:p>
          <a:p>
            <a:pPr marL="1092200" lvl="2" indent="-457200">
              <a:buFont typeface="+mj-lt"/>
              <a:buAutoNum type="alphaLcPeriod"/>
            </a:pPr>
            <a:r>
              <a:rPr lang="nb-NO" sz="1400" dirty="0"/>
              <a:t>Samler vi inn data i dag som ikke brukes eller som oppleves som lite relevant? 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 dirty="0" smtClean="0"/>
              <a:t>Hvilke </a:t>
            </a:r>
            <a:r>
              <a:rPr lang="nb-NO" sz="1800" dirty="0"/>
              <a:t>aktiviteter/prosesser mener dere er hensiktsmessige for å styrke eierskap og engasjement i kvalitetsutviklingsarbeidet? 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 dirty="0" smtClean="0"/>
              <a:t>Hvilke </a:t>
            </a:r>
            <a:r>
              <a:rPr lang="nb-NO" sz="1800" dirty="0"/>
              <a:t>aktiviteter/prosesser har dere erfaring med ikke gir merverdi eller utbytte lokalt? 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800" dirty="0" smtClean="0"/>
              <a:t>Hvordan </a:t>
            </a:r>
            <a:r>
              <a:rPr lang="nb-NO" sz="1800" dirty="0"/>
              <a:t>kan studentene og </a:t>
            </a:r>
            <a:r>
              <a:rPr lang="nb-NO" sz="1800" dirty="0" err="1"/>
              <a:t>ph.d</a:t>
            </a:r>
            <a:r>
              <a:rPr lang="nb-NO" sz="1800" dirty="0"/>
              <a:t>.-kandidatene aktiviseres mer i arbeidet for å drive kvalitetsutvikling lokalt? </a:t>
            </a:r>
            <a:r>
              <a:rPr lang="nb-NO" sz="1800" dirty="0" smtClean="0"/>
              <a:t/>
            </a:r>
            <a:br>
              <a:rPr lang="nb-NO" sz="1800" dirty="0" smtClean="0"/>
            </a:br>
            <a:endParaRPr lang="nb-NO" sz="1800" dirty="0" smtClean="0"/>
          </a:p>
          <a:p>
            <a:pPr marL="0" indent="0">
              <a:buNone/>
            </a:pPr>
            <a:r>
              <a:rPr lang="nb-NO" sz="1800" dirty="0" smtClean="0"/>
              <a:t>I tillegg: Tilbakemeldinger </a:t>
            </a:r>
            <a:r>
              <a:rPr lang="nb-NO" sz="1800" dirty="0"/>
              <a:t>på både systembeskrivelsen og </a:t>
            </a:r>
            <a:r>
              <a:rPr lang="nb-NO" sz="1800" dirty="0" smtClean="0"/>
              <a:t>forslag til visualiseringer </a:t>
            </a:r>
            <a:endParaRPr lang="nb-NO" sz="1800" dirty="0"/>
          </a:p>
          <a:p>
            <a:pPr marL="271145" indent="-271145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066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ONorsk16-1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F46F7FAD840D40ADF9AB013A4F68F9" ma:contentTypeVersion="2" ma:contentTypeDescription="Create a new document." ma:contentTypeScope="" ma:versionID="2610910437772877036a50db030036ff">
  <xsd:schema xmlns:xsd="http://www.w3.org/2001/XMLSchema" xmlns:xs="http://www.w3.org/2001/XMLSchema" xmlns:p="http://schemas.microsoft.com/office/2006/metadata/properties" xmlns:ns2="743d3a43-4c63-4adf-9fe0-2108133948c8" targetNamespace="http://schemas.microsoft.com/office/2006/metadata/properties" ma:root="true" ma:fieldsID="62dcc5dca6c7c1ffe5c59120d39fd9b1" ns2:_="">
    <xsd:import namespace="743d3a43-4c63-4adf-9fe0-2108133948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3d3a43-4c63-4adf-9fe0-2108133948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996000-D663-4057-933F-110757C533B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743d3a43-4c63-4adf-9fe0-2108133948c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D547FC5-0977-40A5-935A-A2DF4F35A7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3d3a43-4c63-4adf-9fe0-2108133948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D5D398-8658-440F-BE88-00C6783946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</TotalTime>
  <Words>874</Words>
  <Application>Microsoft Office PowerPoint</Application>
  <PresentationFormat>On-screen Show (16:10)</PresentationFormat>
  <Paragraphs>116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ヒラギノ角ゴ Pro W3</vt:lpstr>
      <vt:lpstr>UIONorsk16-10</vt:lpstr>
      <vt:lpstr>Office-tema</vt:lpstr>
      <vt:lpstr>Revisjon av kvalitetssystemet for utdanningsvirksomheten</vt:lpstr>
      <vt:lpstr>Hvordan kan vi videreutvikle UiOs kvalitetssystem?</vt:lpstr>
      <vt:lpstr>Arbeidsgruppen</vt:lpstr>
      <vt:lpstr>Ambisjoner: Fra kvalitetskontroll til kvalitetsutvikling </vt:lpstr>
      <vt:lpstr>Elementene i revidert versjon av kvalitetssystemet</vt:lpstr>
      <vt:lpstr>Kvalitetssyklus – bachelor- og masternivå</vt:lpstr>
      <vt:lpstr>Hvordan sikre eierskap og relevans til kvalitetsarbeidet?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Revisjon av kvalitetssystemet for utdanningsvirksomheten</dc:title>
  <dc:creator>Anne Marthe Nilsen Gibbons</dc:creator>
  <cp:lastModifiedBy>Kirsti Margrethe Mortensen</cp:lastModifiedBy>
  <cp:revision>74</cp:revision>
  <dcterms:created xsi:type="dcterms:W3CDTF">2020-09-03T07:13:21Z</dcterms:created>
  <dcterms:modified xsi:type="dcterms:W3CDTF">2020-11-04T12:16:13Z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0x010100AFF46F7FAD840D40ADF9AB013A4F68F9</vt:lpwstr>
  </property>
</Properties>
</file>