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75" r:id="rId3"/>
    <p:sldId id="282" r:id="rId4"/>
    <p:sldId id="279" r:id="rId5"/>
    <p:sldId id="280" r:id="rId6"/>
    <p:sldId id="283" r:id="rId7"/>
    <p:sldId id="28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17"/>
    <p:restoredTop sz="94710"/>
  </p:normalViewPr>
  <p:slideViewPr>
    <p:cSldViewPr>
      <p:cViewPr varScale="1">
        <p:scale>
          <a:sx n="65" d="100"/>
          <a:sy n="65" d="100"/>
        </p:scale>
        <p:origin x="1000" y="4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420630B-9959-404D-A083-BAF8D570FC1D}" type="datetime1">
              <a:rPr lang="nb-NO"/>
              <a:pPr>
                <a:defRPr/>
              </a:pPr>
              <a:t>02.11.2020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F71E6FB-3667-9440-82D0-BDFF339BC3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8661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12A685-CA26-8041-93A8-CA7068BB5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503C-97AC-9145-BC99-105A5AF66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CD12-4A94-A242-B5A5-01C479C28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9349-2A75-B746-AC4C-3BC37A800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D7E6-BDF2-6B4B-BA32-BA5B547E1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0BC5-3A78-C847-8152-C7FCFEB32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F05C-6C69-BA40-9F56-1432B5585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CD13-A222-BE43-B5F8-872D724C2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FBEB-A06E-AE4C-8F42-C0F23E85B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531F1-36E4-DB40-9A28-EA56702AD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6BA3-DF4E-4C49-8E41-961A3BB48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CD73169B-4DB8-F842-9431-44BD2BE06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3"/>
          <p:cNvSpPr>
            <a:spLocks noGrp="1"/>
          </p:cNvSpPr>
          <p:nvPr>
            <p:ph type="subTitle" idx="1"/>
          </p:nvPr>
        </p:nvSpPr>
        <p:spPr>
          <a:xfrm>
            <a:off x="1763688" y="4365104"/>
            <a:ext cx="5940152" cy="1822450"/>
          </a:xfrm>
        </p:spPr>
        <p:txBody>
          <a:bodyPr/>
          <a:lstStyle/>
          <a:p>
            <a:pPr algn="ctr"/>
            <a:r>
              <a:rPr lang="nb-NO" altLang="nb-NO" sz="1800" b="1" dirty="0"/>
              <a:t>Amer Sehic, </a:t>
            </a:r>
            <a:r>
              <a:rPr lang="en-US" altLang="nb-NO" sz="1800" dirty="0" err="1"/>
              <a:t>studiedekan</a:t>
            </a:r>
            <a:endParaRPr lang="en-US" altLang="nb-NO" sz="1800" dirty="0"/>
          </a:p>
          <a:p>
            <a:pPr algn="ctr"/>
            <a:r>
              <a:rPr lang="en-US" altLang="nb-NO" sz="1800" dirty="0"/>
              <a:t>Det </a:t>
            </a:r>
            <a:r>
              <a:rPr lang="en-US" altLang="nb-NO" sz="1800" dirty="0" err="1"/>
              <a:t>odontologiske</a:t>
            </a:r>
            <a:r>
              <a:rPr lang="en-US" altLang="nb-NO" sz="1800" dirty="0"/>
              <a:t> </a:t>
            </a:r>
            <a:r>
              <a:rPr lang="en-US" altLang="nb-NO" sz="1800" dirty="0" err="1"/>
              <a:t>fakultet</a:t>
            </a:r>
            <a:r>
              <a:rPr lang="en-US" altLang="nb-NO" sz="1800" dirty="0"/>
              <a:t>, </a:t>
            </a:r>
          </a:p>
          <a:p>
            <a:pPr algn="ctr"/>
            <a:r>
              <a:rPr lang="en-US" altLang="nb-NO" sz="1800" dirty="0" err="1"/>
              <a:t>Universitetet</a:t>
            </a:r>
            <a:r>
              <a:rPr lang="en-US" altLang="nb-NO" sz="1800" dirty="0"/>
              <a:t> </a:t>
            </a:r>
            <a:r>
              <a:rPr lang="en-US" altLang="nb-NO" sz="1800" dirty="0" err="1"/>
              <a:t>i</a:t>
            </a:r>
            <a:r>
              <a:rPr lang="en-US" altLang="nb-NO" sz="1800" dirty="0"/>
              <a:t> Oslo</a:t>
            </a:r>
          </a:p>
        </p:txBody>
      </p:sp>
      <p:sp>
        <p:nvSpPr>
          <p:cNvPr id="4099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800100" y="2636912"/>
            <a:ext cx="7543800" cy="1143000"/>
          </a:xfrm>
        </p:spPr>
        <p:txBody>
          <a:bodyPr/>
          <a:lstStyle/>
          <a:p>
            <a:pPr algn="ctr" eaLnBrk="1" hangingPunct="1"/>
            <a:r>
              <a:rPr lang="nb-NO" altLang="nb-NO" sz="3200" dirty="0"/>
              <a:t/>
            </a:r>
            <a:br>
              <a:rPr lang="nb-NO" altLang="nb-NO" sz="3200" dirty="0"/>
            </a:br>
            <a:r>
              <a:rPr lang="nb-NO" altLang="nb-NO" sz="3200" dirty="0"/>
              <a:t>Norsk språk i helsefagutdanningene og norsk helsevesen</a:t>
            </a:r>
          </a:p>
        </p:txBody>
      </p:sp>
    </p:spTree>
    <p:extLst>
      <p:ext uri="{BB962C8B-B14F-4D97-AF65-F5344CB8AC3E}">
        <p14:creationId xmlns:p14="http://schemas.microsoft.com/office/powerpoint/2010/main" val="139802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812FD8-DDC0-404B-BDB3-52ED03D50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538336"/>
            <a:ext cx="7696200" cy="1090464"/>
          </a:xfrm>
        </p:spPr>
        <p:txBody>
          <a:bodyPr/>
          <a:lstStyle/>
          <a:p>
            <a:pPr algn="ctr"/>
            <a:r>
              <a:rPr lang="en-NO" sz="2400" dirty="0"/>
              <a:t>Norsk er arbeidsspråket i det norske helsevesenet</a:t>
            </a:r>
            <a:endParaRPr lang="nb-NO" sz="2400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5DBAC4-F739-AC4E-9E5E-EEB159D9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A562B-FAE8-364A-90ED-0F77EE985514}"/>
              </a:ext>
            </a:extLst>
          </p:cNvPr>
          <p:cNvSpPr/>
          <p:nvPr/>
        </p:nvSpPr>
        <p:spPr>
          <a:xfrm>
            <a:off x="971600" y="1988840"/>
            <a:ext cx="74081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O" dirty="0"/>
              <a:t>Den “språklige behandlingen” av pasienter er en viktig del av den totale behandlingspakken!</a:t>
            </a:r>
          </a:p>
          <a:p>
            <a:r>
              <a:rPr lang="en-NO" dirty="0"/>
              <a:t>	 - </a:t>
            </a:r>
            <a:r>
              <a:rPr lang="en-NO" sz="1800" dirty="0"/>
              <a:t>språket skal ikke stå </a:t>
            </a:r>
            <a:r>
              <a:rPr lang="en-GB" sz="1800" dirty="0"/>
              <a:t>i</a:t>
            </a:r>
            <a:r>
              <a:rPr lang="en-NO" sz="1800" dirty="0"/>
              <a:t> veien for en god behandling</a:t>
            </a:r>
          </a:p>
          <a:p>
            <a:endParaRPr lang="en-NO" dirty="0"/>
          </a:p>
          <a:p>
            <a:endParaRPr lang="en-NO" dirty="0"/>
          </a:p>
          <a:p>
            <a:pPr algn="ctr"/>
            <a:r>
              <a:rPr lang="en-NO" sz="2400" i="1" dirty="0"/>
              <a:t>Norsk helsevesen strever med språk.</a:t>
            </a:r>
          </a:p>
          <a:p>
            <a:endParaRPr lang="en-NO" dirty="0"/>
          </a:p>
          <a:p>
            <a:endParaRPr lang="en-NO" dirty="0"/>
          </a:p>
          <a:p>
            <a:r>
              <a:rPr lang="en-NO" dirty="0"/>
              <a:t>Stammespråket som blir brukt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helsevesenet</a:t>
            </a:r>
            <a:r>
              <a:rPr lang="en-GB" dirty="0"/>
              <a:t> er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tråd</a:t>
            </a:r>
            <a:r>
              <a:rPr lang="en-GB" dirty="0"/>
              <a:t> med de </a:t>
            </a:r>
            <a:r>
              <a:rPr lang="en-GB" dirty="0" err="1"/>
              <a:t>forutsetningene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mottakere</a:t>
            </a:r>
            <a:r>
              <a:rPr lang="en-GB" dirty="0"/>
              <a:t> har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forstå</a:t>
            </a:r>
            <a:r>
              <a:rPr lang="en-GB" dirty="0"/>
              <a:t>.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50673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812FD8-DDC0-404B-BDB3-52ED03D50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538336"/>
            <a:ext cx="7696200" cy="1090464"/>
          </a:xfrm>
        </p:spPr>
        <p:txBody>
          <a:bodyPr/>
          <a:lstStyle/>
          <a:p>
            <a:pPr algn="ctr"/>
            <a:r>
              <a:rPr lang="en-NO" sz="2400" dirty="0"/>
              <a:t>Norsk er arbeidsspråket i det norske helsevesenet</a:t>
            </a:r>
            <a:endParaRPr lang="nb-NO" sz="2400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5DBAC4-F739-AC4E-9E5E-EEB159D9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A562B-FAE8-364A-90ED-0F77EE985514}"/>
              </a:ext>
            </a:extLst>
          </p:cNvPr>
          <p:cNvSpPr/>
          <p:nvPr/>
        </p:nvSpPr>
        <p:spPr>
          <a:xfrm>
            <a:off x="935732" y="1733402"/>
            <a:ext cx="740816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O" dirty="0"/>
              <a:t>Ved Oslo universitetssykehus jobber det ansatte fra mer enn 100 land!</a:t>
            </a:r>
          </a:p>
          <a:p>
            <a:endParaRPr lang="en-NO" dirty="0"/>
          </a:p>
          <a:p>
            <a:r>
              <a:rPr lang="en-NO" dirty="0"/>
              <a:t>Pasientene kommer fra enda flere steder.</a:t>
            </a:r>
          </a:p>
          <a:p>
            <a:endParaRPr lang="en-NO" dirty="0"/>
          </a:p>
          <a:p>
            <a:r>
              <a:rPr lang="en-NO" dirty="0"/>
              <a:t>“Lege-latin” blir fortsatt brukt, og engelsk er også på vei inn som fagspråk </a:t>
            </a:r>
            <a:r>
              <a:rPr lang="en-GB" dirty="0"/>
              <a:t>i</a:t>
            </a:r>
            <a:r>
              <a:rPr lang="en-NO" dirty="0"/>
              <a:t> helsevesenet.</a:t>
            </a:r>
          </a:p>
          <a:p>
            <a:endParaRPr lang="en-NO" dirty="0"/>
          </a:p>
          <a:p>
            <a:r>
              <a:rPr lang="en-NO" dirty="0"/>
              <a:t>Pasienter med utenlandsk bakgrunn sliter </a:t>
            </a:r>
            <a:r>
              <a:rPr lang="en-GB" dirty="0"/>
              <a:t>i</a:t>
            </a:r>
            <a:r>
              <a:rPr lang="en-NO" dirty="0"/>
              <a:t> tillegg med å forstå vanlig norsk.</a:t>
            </a:r>
          </a:p>
          <a:p>
            <a:r>
              <a:rPr lang="en-NO" dirty="0"/>
              <a:t>	</a:t>
            </a:r>
          </a:p>
          <a:p>
            <a:endParaRPr lang="en-NO" dirty="0"/>
          </a:p>
          <a:p>
            <a:pPr algn="ctr"/>
            <a:r>
              <a:rPr lang="en-NO" i="1" dirty="0"/>
              <a:t>Utfordringene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helsevesenet</a:t>
            </a:r>
            <a:r>
              <a:rPr lang="en-GB" i="1" dirty="0"/>
              <a:t> er </a:t>
            </a:r>
            <a:r>
              <a:rPr lang="en-GB" i="1" dirty="0" err="1"/>
              <a:t>ikke</a:t>
            </a:r>
            <a:r>
              <a:rPr lang="en-GB" i="1" dirty="0"/>
              <a:t> bare at vi </a:t>
            </a:r>
            <a:r>
              <a:rPr lang="en-GB" i="1" dirty="0" err="1"/>
              <a:t>snakker</a:t>
            </a:r>
            <a:r>
              <a:rPr lang="en-GB" i="1" dirty="0"/>
              <a:t> mange </a:t>
            </a:r>
            <a:r>
              <a:rPr lang="en-GB" i="1" dirty="0" err="1"/>
              <a:t>ulike</a:t>
            </a:r>
            <a:r>
              <a:rPr lang="en-GB" i="1" dirty="0"/>
              <a:t> </a:t>
            </a:r>
            <a:r>
              <a:rPr lang="en-GB" i="1" dirty="0" err="1"/>
              <a:t>språk</a:t>
            </a:r>
            <a:r>
              <a:rPr lang="en-GB" i="1" dirty="0"/>
              <a:t>, men </a:t>
            </a:r>
            <a:r>
              <a:rPr lang="en-GB" i="1" dirty="0" err="1"/>
              <a:t>også</a:t>
            </a:r>
            <a:r>
              <a:rPr lang="en-GB" i="1" dirty="0"/>
              <a:t> </a:t>
            </a:r>
            <a:r>
              <a:rPr lang="en-GB" i="1" dirty="0" err="1"/>
              <a:t>omfattende</a:t>
            </a:r>
            <a:r>
              <a:rPr lang="en-GB" i="1" dirty="0"/>
              <a:t> </a:t>
            </a:r>
            <a:r>
              <a:rPr lang="en-GB" i="1" dirty="0" err="1"/>
              <a:t>bruk</a:t>
            </a:r>
            <a:r>
              <a:rPr lang="en-GB" i="1" dirty="0"/>
              <a:t> </a:t>
            </a:r>
            <a:r>
              <a:rPr lang="en-GB" i="1" dirty="0" err="1"/>
              <a:t>av</a:t>
            </a:r>
            <a:r>
              <a:rPr lang="en-GB" i="1" dirty="0"/>
              <a:t> </a:t>
            </a:r>
            <a:r>
              <a:rPr lang="en-GB" i="1" dirty="0" err="1"/>
              <a:t>medisinsk</a:t>
            </a:r>
            <a:r>
              <a:rPr lang="en-GB" i="1" dirty="0"/>
              <a:t> </a:t>
            </a:r>
            <a:r>
              <a:rPr lang="en-GB" i="1" dirty="0" err="1"/>
              <a:t>og</a:t>
            </a:r>
            <a:r>
              <a:rPr lang="en-GB" i="1" dirty="0"/>
              <a:t> </a:t>
            </a:r>
            <a:r>
              <a:rPr lang="en-GB" i="1" dirty="0" err="1"/>
              <a:t>juridisk</a:t>
            </a:r>
            <a:r>
              <a:rPr lang="en-GB" i="1" dirty="0"/>
              <a:t> </a:t>
            </a:r>
            <a:r>
              <a:rPr lang="en-GB" i="1" dirty="0" err="1"/>
              <a:t>fagsjargong</a:t>
            </a:r>
            <a:r>
              <a:rPr lang="en-GB" i="1" dirty="0"/>
              <a:t>. </a:t>
            </a:r>
            <a:endParaRPr lang="en-NO" dirty="0"/>
          </a:p>
          <a:p>
            <a:endParaRPr lang="en-NO" dirty="0"/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38162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812FD8-DDC0-404B-BDB3-52ED03D50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38336"/>
            <a:ext cx="7696200" cy="1090464"/>
          </a:xfrm>
        </p:spPr>
        <p:txBody>
          <a:bodyPr/>
          <a:lstStyle/>
          <a:p>
            <a:pPr algn="ctr"/>
            <a:r>
              <a:rPr lang="en-NO" sz="2400" dirty="0"/>
              <a:t>Norsk språk i helsefagutdanningene</a:t>
            </a:r>
            <a:endParaRPr lang="nb-NO" sz="2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564B57-056F-E44E-820A-4396E6484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901477"/>
            <a:ext cx="8039100" cy="4114800"/>
          </a:xfrm>
        </p:spPr>
        <p:txBody>
          <a:bodyPr/>
          <a:lstStyle/>
          <a:p>
            <a:r>
              <a:rPr lang="en-NO" sz="2000" dirty="0"/>
              <a:t>Norsk språk (skriftlig og muntlig) er viktig for studentene i helsefagenutdanningene</a:t>
            </a:r>
          </a:p>
          <a:p>
            <a:pPr marL="0" indent="0">
              <a:buNone/>
            </a:pPr>
            <a:endParaRPr lang="en-NO" sz="2000" dirty="0"/>
          </a:p>
          <a:p>
            <a:r>
              <a:rPr lang="en-NO" sz="2000" dirty="0"/>
              <a:t>Kommunikasjon på norsk er avgjørende for å kunne gjøre seg forstått for pasienter, pårørende, lærere, samarbeidspartnere osv. </a:t>
            </a:r>
          </a:p>
          <a:p>
            <a:pPr marL="0" indent="0">
              <a:buNone/>
            </a:pPr>
            <a:endParaRPr lang="en-NO" sz="2000" dirty="0"/>
          </a:p>
          <a:p>
            <a:r>
              <a:rPr lang="en-NO" sz="2000" dirty="0"/>
              <a:t>Studenter som strever med norsk, ser vi faller oftere fra studiet. De kan være flinke, men klarer likevel ikke å formidle kunnskapen.</a:t>
            </a:r>
          </a:p>
          <a:p>
            <a:pPr marL="0" indent="0">
              <a:buNone/>
            </a:pPr>
            <a:r>
              <a:rPr lang="en-NO" sz="2000" dirty="0"/>
              <a:t> 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5DBAC4-F739-AC4E-9E5E-EEB159D9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812FD8-DDC0-404B-BDB3-52ED03D50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38336"/>
            <a:ext cx="7696200" cy="1090464"/>
          </a:xfrm>
        </p:spPr>
        <p:txBody>
          <a:bodyPr/>
          <a:lstStyle/>
          <a:p>
            <a:pPr algn="ctr"/>
            <a:r>
              <a:rPr lang="en-NO" sz="2400" dirty="0"/>
              <a:t>Norsk språk i helsefagutdanningene</a:t>
            </a:r>
            <a:endParaRPr lang="nb-NO" sz="2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564B57-056F-E44E-820A-4396E6484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901476"/>
            <a:ext cx="8039100" cy="4804123"/>
          </a:xfrm>
        </p:spPr>
        <p:txBody>
          <a:bodyPr/>
          <a:lstStyle/>
          <a:p>
            <a:r>
              <a:rPr lang="nb-NO" sz="2000" dirty="0">
                <a:latin typeface="+mj-lt"/>
              </a:rPr>
              <a:t>Er det en ulempe </a:t>
            </a:r>
            <a:r>
              <a:rPr lang="en-NO" sz="2000" dirty="0">
                <a:latin typeface="+mj-lt"/>
              </a:rPr>
              <a:t>at for mange utdannes </a:t>
            </a:r>
            <a:r>
              <a:rPr lang="en-GB" sz="2000" dirty="0" err="1">
                <a:latin typeface="+mj-lt"/>
              </a:rPr>
              <a:t>i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utlandet</a:t>
            </a:r>
            <a:r>
              <a:rPr lang="en-GB" sz="2000" dirty="0">
                <a:latin typeface="+mj-lt"/>
              </a:rPr>
              <a:t>;</a:t>
            </a:r>
          </a:p>
          <a:p>
            <a:pPr lvl="1"/>
            <a:r>
              <a:rPr lang="nb-NO" sz="1600" dirty="0"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Får for lite trening i å kommunisere med pasienter på norsk</a:t>
            </a:r>
          </a:p>
          <a:p>
            <a:pPr marL="457200" lvl="1" indent="0">
              <a:buNone/>
            </a:pPr>
            <a:endParaRPr lang="en-NO" sz="2000" dirty="0">
              <a:latin typeface="+mj-lt"/>
            </a:endParaRPr>
          </a:p>
          <a:p>
            <a:r>
              <a:rPr lang="en-NO" sz="2000" b="1" i="1" dirty="0">
                <a:latin typeface="+mj-lt"/>
              </a:rPr>
              <a:t>Engelskspråklig helsefaglig litteratur </a:t>
            </a:r>
            <a:r>
              <a:rPr lang="en-NO" sz="2000" dirty="0">
                <a:latin typeface="+mj-lt"/>
              </a:rPr>
              <a:t>er også en utfordring, både for de som studerer </a:t>
            </a:r>
            <a:r>
              <a:rPr lang="en-GB" sz="2000" dirty="0">
                <a:latin typeface="+mj-lt"/>
              </a:rPr>
              <a:t>i</a:t>
            </a:r>
            <a:r>
              <a:rPr lang="en-NO" sz="2000" dirty="0">
                <a:latin typeface="+mj-lt"/>
              </a:rPr>
              <a:t> utlandet og her hjemme. </a:t>
            </a:r>
          </a:p>
          <a:p>
            <a:endParaRPr lang="en-NO" sz="2000" dirty="0">
              <a:latin typeface="+mj-lt"/>
            </a:endParaRPr>
          </a:p>
          <a:p>
            <a:r>
              <a:rPr lang="en-NO" sz="2000" dirty="0">
                <a:latin typeface="+mj-lt"/>
              </a:rPr>
              <a:t>Kan man alltid finne/lage gode norske medisinske termer som alltid er dekkende på norsk?</a:t>
            </a:r>
          </a:p>
          <a:p>
            <a:pPr marL="0" indent="0">
              <a:buNone/>
            </a:pPr>
            <a:endParaRPr lang="en-GB" sz="2000" dirty="0">
              <a:latin typeface="+mj-lt"/>
            </a:endParaRP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5DBAC4-F739-AC4E-9E5E-EEB159D9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812FD8-DDC0-404B-BDB3-52ED03D50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38336"/>
            <a:ext cx="7696200" cy="1090464"/>
          </a:xfrm>
        </p:spPr>
        <p:txBody>
          <a:bodyPr/>
          <a:lstStyle/>
          <a:p>
            <a:pPr algn="ctr"/>
            <a:r>
              <a:rPr lang="en-NO" sz="2400" dirty="0"/>
              <a:t>Norsk språk og helsefag</a:t>
            </a:r>
            <a:endParaRPr lang="nb-NO" sz="24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564B57-056F-E44E-820A-4396E6484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97847"/>
            <a:ext cx="8039100" cy="4804123"/>
          </a:xfrm>
        </p:spPr>
        <p:txBody>
          <a:bodyPr/>
          <a:lstStyle/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r>
              <a:rPr lang="en-GB" sz="2000" dirty="0">
                <a:latin typeface="+mj-lt"/>
              </a:rPr>
              <a:t>Det er </a:t>
            </a:r>
            <a:r>
              <a:rPr lang="en-GB" sz="2000" dirty="0" err="1">
                <a:latin typeface="+mj-lt"/>
              </a:rPr>
              <a:t>kanskje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aller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viktigst</a:t>
            </a:r>
            <a:r>
              <a:rPr lang="en-GB" sz="2000" dirty="0">
                <a:latin typeface="+mj-lt"/>
              </a:rPr>
              <a:t> at </a:t>
            </a:r>
            <a:r>
              <a:rPr lang="en-GB" sz="2000" dirty="0" err="1">
                <a:latin typeface="+mj-lt"/>
              </a:rPr>
              <a:t>mottakeren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oppfatter</a:t>
            </a:r>
            <a:r>
              <a:rPr lang="en-GB" sz="2000" dirty="0">
                <a:latin typeface="+mj-lt"/>
              </a:rPr>
              <a:t> det </a:t>
            </a:r>
            <a:r>
              <a:rPr lang="en-GB" sz="2000" dirty="0" err="1">
                <a:latin typeface="+mj-lt"/>
              </a:rPr>
              <a:t>samme</a:t>
            </a:r>
            <a:r>
              <a:rPr lang="en-GB" sz="2000" dirty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som</a:t>
            </a:r>
            <a:r>
              <a:rPr lang="en-GB" sz="2000" dirty="0">
                <a:latin typeface="+mj-lt"/>
              </a:rPr>
              <a:t> den </a:t>
            </a:r>
            <a:r>
              <a:rPr lang="en-GB" sz="2000" dirty="0" err="1">
                <a:latin typeface="+mj-lt"/>
              </a:rPr>
              <a:t>som</a:t>
            </a:r>
            <a:r>
              <a:rPr lang="en-GB" sz="2000" dirty="0">
                <a:latin typeface="+mj-lt"/>
              </a:rPr>
              <a:t> har </a:t>
            </a:r>
            <a:r>
              <a:rPr lang="en-GB" sz="2000" dirty="0" err="1">
                <a:latin typeface="+mj-lt"/>
              </a:rPr>
              <a:t>sagt</a:t>
            </a:r>
            <a:r>
              <a:rPr lang="en-GB" sz="2000" dirty="0">
                <a:latin typeface="+mj-lt"/>
              </a:rPr>
              <a:t> det? </a:t>
            </a:r>
            <a:r>
              <a:rPr lang="en-NO" sz="2000" dirty="0">
                <a:latin typeface="+mj-lt"/>
              </a:rPr>
              <a:t> </a:t>
            </a:r>
          </a:p>
          <a:p>
            <a:pPr marL="0" indent="0">
              <a:buNone/>
            </a:pPr>
            <a:endParaRPr lang="en-NO" sz="2000" dirty="0">
              <a:latin typeface="+mj-lt"/>
            </a:endParaRPr>
          </a:p>
          <a:p>
            <a:r>
              <a:rPr lang="en-NO" sz="2000" dirty="0">
                <a:latin typeface="+mj-lt"/>
              </a:rPr>
              <a:t>En vilje til å gjennomgå presisjonen </a:t>
            </a:r>
            <a:r>
              <a:rPr lang="nb-NO" sz="2000" dirty="0">
                <a:latin typeface="+mj-lt"/>
              </a:rPr>
              <a:t>i de helsefaglige </a:t>
            </a:r>
            <a:r>
              <a:rPr lang="en-NO" sz="2000" dirty="0">
                <a:latin typeface="+mj-lt"/>
              </a:rPr>
              <a:t>formuleringene er viktig</a:t>
            </a:r>
          </a:p>
          <a:p>
            <a:pPr lvl="1"/>
            <a:r>
              <a:rPr lang="en-GB" sz="1600" dirty="0">
                <a:latin typeface="+mj-lt"/>
              </a:rPr>
              <a:t>V</a:t>
            </a:r>
            <a:r>
              <a:rPr lang="en-NO" sz="1600" dirty="0">
                <a:latin typeface="+mj-lt"/>
              </a:rPr>
              <a:t>idereutvikle norsk helsefaglig språk</a:t>
            </a:r>
          </a:p>
          <a:p>
            <a:pPr marL="0" indent="0">
              <a:buNone/>
            </a:pPr>
            <a:endParaRPr lang="en-NO" sz="2000" dirty="0">
              <a:latin typeface="+mj-lt"/>
            </a:endParaRPr>
          </a:p>
          <a:p>
            <a:r>
              <a:rPr lang="en-NO" sz="2000" dirty="0">
                <a:latin typeface="+mj-lt"/>
              </a:rPr>
              <a:t>At man for eksempel setter seg </a:t>
            </a:r>
            <a:r>
              <a:rPr lang="en-GB" sz="2000" dirty="0">
                <a:latin typeface="+mj-lt"/>
              </a:rPr>
              <a:t>i</a:t>
            </a:r>
            <a:r>
              <a:rPr lang="en-NO" sz="2000" dirty="0">
                <a:latin typeface="+mj-lt"/>
              </a:rPr>
              <a:t> pasientens sted når man forfatter offentlige brev</a:t>
            </a:r>
          </a:p>
          <a:p>
            <a:pPr lvl="1"/>
            <a:r>
              <a:rPr lang="en-GB" sz="1600" dirty="0">
                <a:latin typeface="+mj-lt"/>
              </a:rPr>
              <a:t>D</a:t>
            </a:r>
            <a:r>
              <a:rPr lang="en-NO" sz="1600" dirty="0">
                <a:latin typeface="+mj-lt"/>
              </a:rPr>
              <a:t>ette er fortsatt svært vanskelig for mange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5DBAC4-F739-AC4E-9E5E-EEB159D9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6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812FD8-DDC0-404B-BDB3-52ED03D50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38336"/>
            <a:ext cx="7696200" cy="1090464"/>
          </a:xfrm>
        </p:spPr>
        <p:txBody>
          <a:bodyPr/>
          <a:lstStyle/>
          <a:p>
            <a:pPr algn="ctr"/>
            <a:r>
              <a:rPr lang="en-NO" sz="2400" dirty="0"/>
              <a:t>Resultater etter koronatester</a:t>
            </a:r>
            <a:endParaRPr lang="nb-NO" sz="2400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5DBAC4-F739-AC4E-9E5E-EEB159D9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D9349-2A75-B746-AC4C-3BC37A800A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9DDD9F-9E59-CD4C-83FE-6085BB161F4C}"/>
              </a:ext>
            </a:extLst>
          </p:cNvPr>
          <p:cNvSpPr/>
          <p:nvPr/>
        </p:nvSpPr>
        <p:spPr>
          <a:xfrm>
            <a:off x="693168" y="1791186"/>
            <a:ext cx="7542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b-NO" sz="2200" i="1" dirty="0"/>
              <a:t>Det skal ikke mye til for å få språklige </a:t>
            </a:r>
          </a:p>
          <a:p>
            <a:pPr marL="0" indent="0" algn="ctr">
              <a:buNone/>
            </a:pPr>
            <a:r>
              <a:rPr lang="nb-NO" sz="2200" i="1" dirty="0"/>
              <a:t>medisinske forvirringer!</a:t>
            </a:r>
            <a:endParaRPr lang="nb-NO" sz="2200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924F4E-FC0F-8F46-BA22-C6A4372FE3C5}"/>
              </a:ext>
            </a:extLst>
          </p:cNvPr>
          <p:cNvSpPr/>
          <p:nvPr/>
        </p:nvSpPr>
        <p:spPr>
          <a:xfrm>
            <a:off x="1392577" y="2890156"/>
            <a:ext cx="1925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b-NO" sz="2400" b="1" i="1" dirty="0">
                <a:solidFill>
                  <a:srgbClr val="00B050"/>
                </a:solidFill>
              </a:rPr>
              <a:t>«påvist»</a:t>
            </a:r>
            <a:endParaRPr lang="nb-NO" sz="2400" b="1" i="1" dirty="0">
              <a:solidFill>
                <a:srgbClr val="00B050"/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FAB7C7-8F2E-A543-B4A9-5E110329DFEB}"/>
              </a:ext>
            </a:extLst>
          </p:cNvPr>
          <p:cNvSpPr/>
          <p:nvPr/>
        </p:nvSpPr>
        <p:spPr>
          <a:xfrm>
            <a:off x="4560609" y="2886629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b-NO" sz="2400" b="1" i="1" dirty="0">
                <a:solidFill>
                  <a:srgbClr val="FF0000"/>
                </a:solidFill>
              </a:rPr>
              <a:t>«ikke-påvist»</a:t>
            </a:r>
            <a:endParaRPr lang="nb-NO" sz="2400" b="1" i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7ABAC7-A4A2-8642-A24D-CBE96DC9E42A}"/>
              </a:ext>
            </a:extLst>
          </p:cNvPr>
          <p:cNvSpPr/>
          <p:nvPr/>
        </p:nvSpPr>
        <p:spPr>
          <a:xfrm>
            <a:off x="1392577" y="3674296"/>
            <a:ext cx="1925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b-NO" sz="2400" b="1" i="1" dirty="0">
                <a:solidFill>
                  <a:srgbClr val="00B050"/>
                </a:solidFill>
              </a:rPr>
              <a:t>«positiv»</a:t>
            </a:r>
            <a:endParaRPr lang="nb-NO" sz="2400" b="1" i="1" dirty="0">
              <a:solidFill>
                <a:srgbClr val="00B050"/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42F33-06BB-C843-BE99-62EBE7457017}"/>
              </a:ext>
            </a:extLst>
          </p:cNvPr>
          <p:cNvSpPr/>
          <p:nvPr/>
        </p:nvSpPr>
        <p:spPr>
          <a:xfrm>
            <a:off x="4905308" y="3674297"/>
            <a:ext cx="1925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nb-NO" sz="2400" b="1" i="1" dirty="0">
                <a:solidFill>
                  <a:srgbClr val="FF0000"/>
                </a:solidFill>
              </a:rPr>
              <a:t>«negativ»</a:t>
            </a:r>
            <a:endParaRPr lang="nb-NO" sz="2400" b="1" i="1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CCBAD6-36C2-164A-9F74-155A2192A717}"/>
              </a:ext>
            </a:extLst>
          </p:cNvPr>
          <p:cNvSpPr/>
          <p:nvPr/>
        </p:nvSpPr>
        <p:spPr>
          <a:xfrm>
            <a:off x="1392577" y="4496811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656565"/>
                </a:solidFill>
                <a:latin typeface="Publico"/>
              </a:rPr>
              <a:t>Det er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ikke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gitt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for alle at </a:t>
            </a:r>
            <a:r>
              <a:rPr lang="en-GB" b="1" i="1" dirty="0">
                <a:solidFill>
                  <a:srgbClr val="656565"/>
                </a:solidFill>
                <a:latin typeface="Publico"/>
              </a:rPr>
              <a:t>“</a:t>
            </a:r>
            <a:r>
              <a:rPr lang="en-GB" b="1" i="1" dirty="0" err="1">
                <a:solidFill>
                  <a:srgbClr val="656565"/>
                </a:solidFill>
                <a:latin typeface="Publico"/>
              </a:rPr>
              <a:t>negativt</a:t>
            </a:r>
            <a:r>
              <a:rPr lang="en-GB" b="1" i="1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b="1" i="1" dirty="0" err="1">
                <a:solidFill>
                  <a:srgbClr val="656565"/>
                </a:solidFill>
                <a:latin typeface="Publico"/>
              </a:rPr>
              <a:t>prøvesvar</a:t>
            </a:r>
            <a:r>
              <a:rPr lang="en-GB" b="1" i="1" dirty="0">
                <a:solidFill>
                  <a:srgbClr val="656565"/>
                </a:solidFill>
                <a:latin typeface="Publico"/>
              </a:rPr>
              <a:t>”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betyr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</a:p>
          <a:p>
            <a:pPr algn="ctr"/>
            <a:r>
              <a:rPr lang="en-GB" dirty="0">
                <a:solidFill>
                  <a:srgbClr val="656565"/>
                </a:solidFill>
                <a:latin typeface="Publico"/>
              </a:rPr>
              <a:t>at det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ikke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er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funnet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virus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i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prøven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.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86DE51-C130-F84C-84F1-542FA0A0F9B0}"/>
              </a:ext>
            </a:extLst>
          </p:cNvPr>
          <p:cNvSpPr/>
          <p:nvPr/>
        </p:nvSpPr>
        <p:spPr>
          <a:xfrm>
            <a:off x="1132052" y="5445224"/>
            <a:ext cx="6813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656565"/>
                </a:solidFill>
                <a:latin typeface="Publico"/>
              </a:rPr>
              <a:t>For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noen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kan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dette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lett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oppfattes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som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b="1" i="1" dirty="0">
                <a:solidFill>
                  <a:srgbClr val="656565"/>
                </a:solidFill>
                <a:latin typeface="Publico"/>
              </a:rPr>
              <a:t>“</a:t>
            </a:r>
            <a:r>
              <a:rPr lang="en-GB" b="1" i="1" dirty="0" err="1">
                <a:solidFill>
                  <a:srgbClr val="656565"/>
                </a:solidFill>
                <a:latin typeface="Publico"/>
              </a:rPr>
              <a:t>negativt</a:t>
            </a:r>
            <a:r>
              <a:rPr lang="en-GB" b="1" i="1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b="1" i="1" dirty="0" err="1">
                <a:solidFill>
                  <a:srgbClr val="656565"/>
                </a:solidFill>
                <a:latin typeface="Publico"/>
              </a:rPr>
              <a:t>svar</a:t>
            </a:r>
            <a:r>
              <a:rPr lang="en-GB" b="1" i="1" dirty="0">
                <a:solidFill>
                  <a:srgbClr val="656565"/>
                </a:solidFill>
                <a:latin typeface="Publico"/>
              </a:rPr>
              <a:t>”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som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tolkes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som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 </a:t>
            </a:r>
            <a:r>
              <a:rPr lang="en-GB" dirty="0" err="1">
                <a:solidFill>
                  <a:srgbClr val="656565"/>
                </a:solidFill>
                <a:latin typeface="Publico"/>
              </a:rPr>
              <a:t>smittet</a:t>
            </a:r>
            <a:r>
              <a:rPr lang="en-GB" dirty="0">
                <a:solidFill>
                  <a:srgbClr val="656565"/>
                </a:solidFill>
                <a:latin typeface="Public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0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5" grpId="0"/>
      <p:bldP spid="11" grpId="0"/>
    </p:bldLst>
  </p:timing>
</p:sld>
</file>

<file path=ppt/theme/theme1.xml><?xml version="1.0" encoding="utf-8"?>
<a:theme xmlns:a="http://schemas.openxmlformats.org/drawingml/2006/main" name="uio-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uio-4</Template>
  <TotalTime>9798</TotalTime>
  <Words>421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Georgia</vt:lpstr>
      <vt:lpstr>Publico</vt:lpstr>
      <vt:lpstr>ヒラギノ角ゴ Pro W3</vt:lpstr>
      <vt:lpstr>uio-4</vt:lpstr>
      <vt:lpstr> Norsk språk i helsefagutdanningene og norsk helsevesen</vt:lpstr>
      <vt:lpstr>Norsk er arbeidsspråket i det norske helsevesenet</vt:lpstr>
      <vt:lpstr>Norsk er arbeidsspråket i det norske helsevesenet</vt:lpstr>
      <vt:lpstr>Norsk språk i helsefagutdanningene</vt:lpstr>
      <vt:lpstr>Norsk språk i helsefagutdanningene</vt:lpstr>
      <vt:lpstr>Norsk språk og helsefag</vt:lpstr>
      <vt:lpstr>Resultater etter koronatester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Alumni - Velkommen 1966 kullet</dc:title>
  <dc:creator>Pål Barkvoll</dc:creator>
  <cp:lastModifiedBy>Kirsti Margrethe Mortensen</cp:lastModifiedBy>
  <cp:revision>49</cp:revision>
  <dcterms:created xsi:type="dcterms:W3CDTF">2016-06-02T12:29:18Z</dcterms:created>
  <dcterms:modified xsi:type="dcterms:W3CDTF">2020-11-02T13:16:40Z</dcterms:modified>
</cp:coreProperties>
</file>