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361950" indent="9525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725488" indent="18891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087438" indent="28416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450975" indent="37782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0" autoAdjust="0"/>
  </p:normalViewPr>
  <p:slideViewPr>
    <p:cSldViewPr>
      <p:cViewPr varScale="1">
        <p:scale>
          <a:sx n="82" d="100"/>
          <a:sy n="82" d="100"/>
        </p:scale>
        <p:origin x="804" y="52"/>
      </p:cViewPr>
      <p:guideLst>
        <p:guide orient="horz" pos="180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2C72878-E1DE-4802-B8C1-7744EAE489A6}" type="datetime1">
              <a:rPr lang="nb-NO" altLang="nb-NO"/>
              <a:pPr/>
              <a:t>12.01.2021</a:t>
            </a:fld>
            <a:endParaRPr lang="nb-NO" alt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EA4B436-D35F-4999-A92B-511119E4E83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39698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F4A6721-39AC-4DD4-99E0-9996F4785D4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866748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361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7254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0874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4509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1814627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552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478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3403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E6F48-2024-4E0F-BFD9-7532D95F3F48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360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83155" y="1917128"/>
            <a:ext cx="7543800" cy="9525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3155" y="2857500"/>
            <a:ext cx="7543800" cy="14605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6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85D23-DD65-4C79-85E3-BFD5321579C7}" type="datetime1">
              <a:rPr lang="nb-NO" altLang="nb-NO"/>
              <a:pPr/>
              <a:t>12.01.2021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641C6-D45E-4B3A-A08E-AC8766AC1DA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62794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2"/>
            <a:ext cx="7772400" cy="1250155"/>
          </a:xfrm>
        </p:spPr>
        <p:txBody>
          <a:bodyPr anchor="b"/>
          <a:lstStyle>
            <a:lvl1pPr marL="0" indent="0">
              <a:buNone/>
              <a:defRPr sz="1600"/>
            </a:lvl1pPr>
            <a:lvl2pPr marL="362925" indent="0">
              <a:buNone/>
              <a:defRPr sz="1400"/>
            </a:lvl2pPr>
            <a:lvl3pPr marL="725851" indent="0">
              <a:buNone/>
              <a:defRPr sz="1300"/>
            </a:lvl3pPr>
            <a:lvl4pPr marL="1088776" indent="0">
              <a:buNone/>
              <a:defRPr sz="1100"/>
            </a:lvl4pPr>
            <a:lvl5pPr marL="1451701" indent="0">
              <a:buNone/>
              <a:defRPr sz="1100"/>
            </a:lvl5pPr>
            <a:lvl6pPr marL="1814627" indent="0">
              <a:buNone/>
              <a:defRPr sz="1100"/>
            </a:lvl6pPr>
            <a:lvl7pPr marL="2177552" indent="0">
              <a:buNone/>
              <a:defRPr sz="1100"/>
            </a:lvl7pPr>
            <a:lvl8pPr marL="2540478" indent="0">
              <a:buNone/>
              <a:defRPr sz="1100"/>
            </a:lvl8pPr>
            <a:lvl9pPr marL="2903403" indent="0">
              <a:buNone/>
              <a:defRPr sz="11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1F464-7C15-4F11-AADB-237E7A454215}" type="datetime1">
              <a:rPr lang="nb-NO" altLang="nb-NO"/>
              <a:pPr/>
              <a:t>12.01.2021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94837-C0B8-488E-85FD-51EB1D151D95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1716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F2973-0B22-4282-8565-7A0E184B4E70}" type="datetime1">
              <a:rPr lang="nb-NO" altLang="nb-NO"/>
              <a:pPr/>
              <a:t>12.01.2021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EE00B-82FC-47F9-A9E4-D7D49E2FC53D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59170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79260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812397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0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7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7D20F-71F0-4DE9-B431-0DEBF298AC75}" type="datetime1">
              <a:rPr lang="nb-NO" altLang="nb-NO"/>
              <a:pPr/>
              <a:t>12.01.2021</a:t>
            </a:fld>
            <a:endParaRPr lang="nb-NO" altLang="nb-NO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D0B60-1B5D-4E70-991D-D50E967558F9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89709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499AF-E6E2-412F-956B-876FD1C34410}" type="datetime1">
              <a:rPr lang="nb-NO" altLang="nb-NO"/>
              <a:pPr/>
              <a:t>12.01.2021</a:t>
            </a:fld>
            <a:endParaRPr lang="nb-NO" alt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0E800-F732-471D-98EA-1CEF5C3FBCBF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2087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B1765-242F-4223-91E4-CFCB44427516}" type="datetime1">
              <a:rPr lang="nb-NO" altLang="nb-NO"/>
              <a:pPr/>
              <a:t>12.01.2021</a:t>
            </a:fld>
            <a:endParaRPr lang="nb-NO" altLang="nb-NO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2E8C4-9A45-457D-A489-12015E914BE2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77746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7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3BF28-FB2A-4AEC-91F1-40FAF83F6D7C}" type="datetime1">
              <a:rPr lang="nb-NO" altLang="nb-NO"/>
              <a:pPr/>
              <a:t>12.01.2021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C2191-4972-4EEC-B3C6-41B02CD4E13B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56721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000501"/>
            <a:ext cx="5486400" cy="47228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62925" indent="0">
              <a:buNone/>
              <a:defRPr sz="2200"/>
            </a:lvl2pPr>
            <a:lvl3pPr marL="725851" indent="0">
              <a:buNone/>
              <a:defRPr sz="1900"/>
            </a:lvl3pPr>
            <a:lvl4pPr marL="1088776" indent="0">
              <a:buNone/>
              <a:defRPr sz="1600"/>
            </a:lvl4pPr>
            <a:lvl5pPr marL="1451701" indent="0">
              <a:buNone/>
              <a:defRPr sz="1600"/>
            </a:lvl5pPr>
            <a:lvl6pPr marL="1814627" indent="0">
              <a:buNone/>
              <a:defRPr sz="1600"/>
            </a:lvl6pPr>
            <a:lvl7pPr marL="2177552" indent="0">
              <a:buNone/>
              <a:defRPr sz="1600"/>
            </a:lvl7pPr>
            <a:lvl8pPr marL="2540478" indent="0">
              <a:buNone/>
              <a:defRPr sz="1600"/>
            </a:lvl8pPr>
            <a:lvl9pPr marL="2903403" indent="0">
              <a:buNone/>
              <a:defRPr sz="16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472782"/>
            <a:ext cx="5486400" cy="6707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76BF2-5696-4269-86B8-2A554B8C574C}" type="datetime1">
              <a:rPr lang="nb-NO" altLang="nb-NO"/>
              <a:pPr/>
              <a:t>12.01.2021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0F646-FDA5-4F95-A2B6-53C08793E556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9654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08025"/>
            <a:ext cx="79216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  <a:endParaRPr lang="en-US" altLang="nb-NO" smtClean="0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51000"/>
            <a:ext cx="7924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Rediger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  <a:endParaRPr lang="en-US" altLang="nb-NO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5334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C8D93BF0-3F65-4DB6-BA10-0E6729C3EA2F}" type="datetime1">
              <a:rPr lang="nb-NO" altLang="nb-NO"/>
              <a:pPr/>
              <a:t>12.01.2021</a:t>
            </a:fld>
            <a:endParaRPr lang="nb-NO" altLang="nb-NO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463" y="53340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1895F283-0CE8-48B6-BDEE-BDD846E51A0B}" type="slidenum">
              <a:rPr lang="en-US" altLang="nb-NO"/>
              <a:pPr/>
              <a:t>‹#›</a:t>
            </a:fld>
            <a:endParaRPr lang="en-US" altLang="nb-NO"/>
          </a:p>
        </p:txBody>
      </p:sp>
      <p:pic>
        <p:nvPicPr>
          <p:cNvPr id="1030" name="Picture 6" descr="UiO_A_png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34938"/>
            <a:ext cx="221138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362925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72585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088776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45170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271463" indent="-27146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88963" indent="-225425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06463" indent="-1809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097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31950" indent="-180975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5pPr>
      <a:lvl6pPr marL="1996089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6pPr>
      <a:lvl7pPr marL="2359015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7pPr>
      <a:lvl8pPr marL="2721940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8pPr>
      <a:lvl9pPr marL="3084866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925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5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776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70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627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552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478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3403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2650" y="1917700"/>
            <a:ext cx="7543800" cy="952500"/>
          </a:xfrm>
        </p:spPr>
        <p:txBody>
          <a:bodyPr/>
          <a:lstStyle/>
          <a:p>
            <a:pPr eaLnBrk="1" hangingPunct="1"/>
            <a:endParaRPr lang="nb-NO" altLang="nb-NO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2650" y="2857500"/>
            <a:ext cx="7543800" cy="1460500"/>
          </a:xfrm>
        </p:spPr>
        <p:txBody>
          <a:bodyPr/>
          <a:lstStyle/>
          <a:p>
            <a:pPr eaLnBrk="1" hangingPunct="1"/>
            <a:r>
              <a:rPr lang="nb-NO" altLang="nb-NO" sz="2800" dirty="0" smtClean="0"/>
              <a:t>Porteføljearbeid våren 2021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1331640" y="487372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Utdanningskomiteen 19. januar 2021</a:t>
            </a:r>
          </a:p>
          <a:p>
            <a:r>
              <a:rPr lang="nb-NO" sz="1400" dirty="0" smtClean="0"/>
              <a:t>Bjørn Stensaker</a:t>
            </a:r>
            <a:endParaRPr lang="nb-NO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Mandatet for porteføljearbeidet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«Arbeidsgruppen skal drøfte UiOs rammer og vilkår for kvalitetsutvikling og fagfornyelse. Hvordan se kvalitetssystem og porteføljeutvikling bedre i sammenheng? Hvordan balansere studenters og fagmiljøers ønsker om fleksibilitet opp mot kontinuiteten i porteføljeutviklingen og tilsynsaspektene i kvalitetssystemet</a:t>
            </a:r>
            <a:r>
              <a:rPr lang="nb-NO" dirty="0" smtClean="0"/>
              <a:t>?»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Oppgaver våren 2021:</a:t>
            </a:r>
            <a:endParaRPr lang="nb-NO" dirty="0"/>
          </a:p>
          <a:p>
            <a:pPr fontAlgn="base"/>
            <a:r>
              <a:rPr lang="nb-NO" dirty="0" smtClean="0"/>
              <a:t>Foreslå prinsipper for </a:t>
            </a:r>
            <a:r>
              <a:rPr lang="nb-NO" dirty="0"/>
              <a:t>UiOs forvaltning og utvikling av </a:t>
            </a:r>
            <a:r>
              <a:rPr lang="nb-NO" dirty="0" smtClean="0"/>
              <a:t>utdanningsporteføljen </a:t>
            </a:r>
            <a:r>
              <a:rPr lang="nb-NO" dirty="0"/>
              <a:t>som bygger opp under UiOs ambisjoner</a:t>
            </a:r>
            <a:r>
              <a:rPr lang="nb-NO" dirty="0" smtClean="0"/>
              <a:t>.</a:t>
            </a:r>
          </a:p>
          <a:p>
            <a:pPr lvl="1" fontAlgn="base"/>
            <a:r>
              <a:rPr lang="nb-NO" dirty="0" smtClean="0"/>
              <a:t>Ev. foreslå endring/tydeliggjøring av roller og ansvar i arbeidet med utdanningsporteføljen som er påkrevd for å realisere UiOs ambisjoner.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7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</a:t>
            </a:r>
            <a:r>
              <a:rPr lang="nb-NO" dirty="0" smtClean="0"/>
              <a:t>kisse </a:t>
            </a:r>
            <a:r>
              <a:rPr lang="nb-NO" dirty="0"/>
              <a:t>til tidsplan &amp; milepæler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nb-NO" dirty="0"/>
              <a:t>19. januar: UK-møte </a:t>
            </a:r>
          </a:p>
          <a:p>
            <a:pPr lvl="1" fontAlgn="base"/>
            <a:r>
              <a:rPr lang="nb-NO" dirty="0"/>
              <a:t>Overordnet diskusjon og innspill til arbeidet  </a:t>
            </a:r>
          </a:p>
          <a:p>
            <a:pPr fontAlgn="base"/>
            <a:r>
              <a:rPr lang="nb-NO" dirty="0"/>
              <a:t>3. februar: Oppstartsmøte </a:t>
            </a:r>
            <a:r>
              <a:rPr lang="nb-NO" dirty="0" smtClean="0"/>
              <a:t>arbeidsgruppen</a:t>
            </a:r>
            <a:r>
              <a:rPr lang="en-US" dirty="0" smtClean="0"/>
              <a:t>​</a:t>
            </a:r>
            <a:endParaRPr lang="en-US" dirty="0"/>
          </a:p>
          <a:p>
            <a:pPr lvl="1" fontAlgn="base"/>
            <a:r>
              <a:rPr lang="en-US" dirty="0" err="1"/>
              <a:t>Avklare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prioritere</a:t>
            </a:r>
            <a:r>
              <a:rPr lang="en-US" dirty="0"/>
              <a:t> </a:t>
            </a:r>
            <a:r>
              <a:rPr lang="en-US" dirty="0" err="1"/>
              <a:t>fokusområder</a:t>
            </a:r>
            <a:r>
              <a:rPr lang="en-US" dirty="0"/>
              <a:t> for </a:t>
            </a:r>
            <a:r>
              <a:rPr lang="en-US" dirty="0" err="1"/>
              <a:t>arbeidet</a:t>
            </a:r>
            <a:endParaRPr lang="en-US" dirty="0"/>
          </a:p>
          <a:p>
            <a:pPr fontAlgn="base"/>
            <a:r>
              <a:rPr lang="nb-NO" dirty="0"/>
              <a:t>Februar-mai: Utredningsperiode </a:t>
            </a:r>
            <a:r>
              <a:rPr lang="en-US" dirty="0"/>
              <a:t>​</a:t>
            </a:r>
          </a:p>
          <a:p>
            <a:pPr lvl="1" fontAlgn="base"/>
            <a:r>
              <a:rPr lang="en-US" dirty="0"/>
              <a:t>2-3 </a:t>
            </a:r>
            <a:r>
              <a:rPr lang="en-US" dirty="0" err="1"/>
              <a:t>møter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arbeidsgruppen</a:t>
            </a:r>
            <a:endParaRPr lang="en-US" dirty="0"/>
          </a:p>
          <a:p>
            <a:pPr fontAlgn="base"/>
            <a:r>
              <a:rPr lang="nb-NO" dirty="0"/>
              <a:t>Mai: </a:t>
            </a:r>
            <a:r>
              <a:rPr lang="nb-NO" dirty="0" smtClean="0"/>
              <a:t>UK-møte med avstemming av arbeidet </a:t>
            </a:r>
            <a:endParaRPr lang="nb-NO" dirty="0"/>
          </a:p>
          <a:p>
            <a:pPr lvl="1" fontAlgn="base"/>
            <a:r>
              <a:rPr lang="nb-NO" dirty="0"/>
              <a:t>Presentasjon og diskusjon av arbeidsgruppens forslag så langt</a:t>
            </a:r>
            <a:r>
              <a:rPr lang="en-US" dirty="0"/>
              <a:t>​</a:t>
            </a:r>
          </a:p>
          <a:p>
            <a:pPr fontAlgn="base"/>
            <a:r>
              <a:rPr lang="nb-NO" dirty="0"/>
              <a:t>Mai-juni: Arbeidsgruppen behandler innspill og utarbeider endelig forslag </a:t>
            </a:r>
            <a:r>
              <a:rPr lang="en-US" dirty="0"/>
              <a:t>​</a:t>
            </a:r>
          </a:p>
          <a:p>
            <a:pPr fontAlgn="base"/>
            <a:r>
              <a:rPr lang="nb-NO" dirty="0"/>
              <a:t>22. juni: Styremøte</a:t>
            </a:r>
          </a:p>
          <a:p>
            <a:pPr lvl="1" fontAlgn="base"/>
            <a:r>
              <a:rPr lang="nb-NO" dirty="0"/>
              <a:t>Vedtakssak endringer i porteføljeforvaltningen</a:t>
            </a:r>
            <a:endParaRPr lang="en-US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1201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Porteføljearbeid og K-system: fremskaffelse av et kunnskapsgrunnlag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K-systemet bør kunne gi fakultetene og instituttene data og en systematikk som kan brukes i beslutningsprosesser knyttet til justeringer av studieporteføljen:</a:t>
            </a:r>
          </a:p>
          <a:p>
            <a:pPr lvl="1"/>
            <a:r>
              <a:rPr lang="nb-NO" dirty="0" smtClean="0"/>
              <a:t>søkertall, frafall, fullføring</a:t>
            </a:r>
          </a:p>
          <a:p>
            <a:pPr lvl="1"/>
            <a:r>
              <a:rPr lang="nb-NO" dirty="0" smtClean="0"/>
              <a:t>kvalitative vurderinger: student/emneevalueringer</a:t>
            </a:r>
          </a:p>
          <a:p>
            <a:pPr lvl="1"/>
            <a:r>
              <a:rPr lang="nb-NO" dirty="0" smtClean="0"/>
              <a:t>programevaluering hvert sjette år </a:t>
            </a:r>
          </a:p>
          <a:p>
            <a:r>
              <a:rPr lang="nb-NO" dirty="0" smtClean="0"/>
              <a:t>Kan K-systemet også gi annen informasjon av betydning for justering av studieporteføljen?</a:t>
            </a:r>
          </a:p>
          <a:p>
            <a:pPr lvl="1"/>
            <a:r>
              <a:rPr lang="nb-NO" dirty="0" smtClean="0"/>
              <a:t>studentenes utdanningsambisjoner? </a:t>
            </a:r>
          </a:p>
          <a:p>
            <a:pPr lvl="1"/>
            <a:r>
              <a:rPr lang="nb-NO" dirty="0" smtClean="0"/>
              <a:t>arbeidsmarkedsundersøkelser? </a:t>
            </a:r>
          </a:p>
          <a:p>
            <a:r>
              <a:rPr lang="nb-NO" dirty="0" smtClean="0"/>
              <a:t>Andre ting som man tenker at K-systemet kan  fremskaffe?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4787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7C3875-9FF8-41DF-AABF-613D1E5EE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Porteføljearbeidet</a:t>
            </a:r>
            <a:r>
              <a:rPr lang="nb-NO" smtClean="0"/>
              <a:t>: Det </a:t>
            </a:r>
            <a:r>
              <a:rPr lang="nb-NO" dirty="0" smtClean="0"/>
              <a:t>politiske/faglige utgangspunktet (1)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60667B-2808-478E-928C-DF9C7232A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 smtClean="0"/>
              <a:t>Ambisjonene: </a:t>
            </a:r>
            <a:endParaRPr lang="nb-NO" dirty="0"/>
          </a:p>
          <a:p>
            <a:pPr lvl="1"/>
            <a:r>
              <a:rPr lang="nb-NO" dirty="0" smtClean="0"/>
              <a:t>Mer </a:t>
            </a:r>
            <a:r>
              <a:rPr lang="nb-NO" dirty="0"/>
              <a:t>tverrfaglighet </a:t>
            </a:r>
            <a:endParaRPr lang="nb-NO" dirty="0" smtClean="0"/>
          </a:p>
          <a:p>
            <a:pPr lvl="1"/>
            <a:r>
              <a:rPr lang="nb-NO" dirty="0" smtClean="0"/>
              <a:t>Mer fleksibilitet</a:t>
            </a:r>
            <a:endParaRPr lang="nb-NO" dirty="0"/>
          </a:p>
          <a:p>
            <a:pPr lvl="1"/>
            <a:r>
              <a:rPr lang="nb-NO" dirty="0"/>
              <a:t>Satsing på livslang læring</a:t>
            </a:r>
          </a:p>
          <a:p>
            <a:pPr lvl="1"/>
            <a:r>
              <a:rPr lang="nb-NO" dirty="0"/>
              <a:t>Flere veier inn og ut av UiO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Aktuelle</a:t>
            </a:r>
            <a:r>
              <a:rPr lang="en-US" dirty="0" smtClean="0"/>
              <a:t> </a:t>
            </a:r>
            <a:r>
              <a:rPr lang="en-US" dirty="0" err="1"/>
              <a:t>spørsmål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diskusjon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arbeidsutvalget</a:t>
            </a:r>
            <a:r>
              <a:rPr lang="en-US" dirty="0" smtClean="0"/>
              <a:t>:</a:t>
            </a:r>
          </a:p>
          <a:p>
            <a:r>
              <a:rPr lang="nb-NO" dirty="0" smtClean="0"/>
              <a:t>Gradsstrukturer </a:t>
            </a:r>
            <a:r>
              <a:rPr lang="nb-NO" dirty="0"/>
              <a:t>&amp; krav til sammensetning &amp; emnetilgang</a:t>
            </a:r>
            <a:r>
              <a:rPr lang="nb-NO" dirty="0" smtClean="0"/>
              <a:t>? Kan enkeltemner kombineres på nye måter? </a:t>
            </a:r>
            <a:r>
              <a:rPr lang="nb-NO" dirty="0"/>
              <a:t> </a:t>
            </a:r>
          </a:p>
          <a:p>
            <a:r>
              <a:rPr lang="nb-NO" dirty="0" smtClean="0"/>
              <a:t>Bør </a:t>
            </a:r>
            <a:r>
              <a:rPr lang="nb-NO" dirty="0"/>
              <a:t>vi tenke nytt om måtene vi strukturerer videreutdanningstilbud på? </a:t>
            </a:r>
            <a:endParaRPr lang="nb-NO" dirty="0" smtClean="0"/>
          </a:p>
          <a:p>
            <a:r>
              <a:rPr lang="nb-NO" dirty="0" smtClean="0"/>
              <a:t>Kommunisere </a:t>
            </a:r>
            <a:r>
              <a:rPr lang="nb-NO" dirty="0"/>
              <a:t>veiene gjennom systemet bedre? </a:t>
            </a:r>
          </a:p>
          <a:p>
            <a:r>
              <a:rPr lang="nb-NO" dirty="0" smtClean="0"/>
              <a:t>Overgangsopptak</a:t>
            </a:r>
            <a:r>
              <a:rPr lang="nb-NO" dirty="0"/>
              <a:t>, for eksempel fra årsenhet til bachelor? </a:t>
            </a:r>
            <a:endParaRPr lang="nb-NO" dirty="0" smtClean="0"/>
          </a:p>
          <a:p>
            <a:r>
              <a:rPr lang="nb-NO" dirty="0"/>
              <a:t>Finansiering – trenger vi en større bevissthet om hva som genererer inntekter?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1235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FA9195-4DBB-41AA-8438-DEF973E8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Porteføljearbeidet: Den politiske/faglige diskusjonen (2)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543A55-1BE2-4710-98EB-96948E7C1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Dagens situasjon: </a:t>
            </a:r>
            <a:endParaRPr lang="nb-NO" dirty="0"/>
          </a:p>
          <a:p>
            <a:pPr lvl="1"/>
            <a:r>
              <a:rPr lang="nb-NO" sz="2100" dirty="0"/>
              <a:t>I hvilken grad samarbeider fakultetene </a:t>
            </a:r>
            <a:r>
              <a:rPr lang="nb-NO" sz="2100" dirty="0" err="1"/>
              <a:t>mht</a:t>
            </a:r>
            <a:r>
              <a:rPr lang="nb-NO" sz="2100" dirty="0"/>
              <a:t> avvikling/utvikling av tilbud (rutiner/praksiser)? </a:t>
            </a:r>
          </a:p>
          <a:p>
            <a:pPr lvl="1"/>
            <a:r>
              <a:rPr lang="nb-NO" sz="2100" dirty="0"/>
              <a:t>Hvordan bør UiO arbeide for å fremme mulighetene for tverrfaglighet i studieprogramporteføljen?</a:t>
            </a:r>
          </a:p>
          <a:p>
            <a:pPr lvl="1"/>
            <a:r>
              <a:rPr lang="nb-NO" sz="2100" dirty="0"/>
              <a:t>Hvilken rolle skal UiO sentralt ha i arbeidet med studieprogramporteføljen?  </a:t>
            </a:r>
          </a:p>
          <a:p>
            <a:pPr lvl="1"/>
            <a:r>
              <a:rPr lang="nb-NO" sz="2100" dirty="0"/>
              <a:t>Hvilke forventninger har fakultetene til utredningen? </a:t>
            </a:r>
          </a:p>
          <a:p>
            <a:pPr lvl="1"/>
            <a:r>
              <a:rPr lang="nb-NO" sz="2100" dirty="0"/>
              <a:t>Hva opplever fakultetene som lokale utfordringer i dagens porteføljearbeid? (F eks: Dimensjonering, opptaksrammer, overbooking mm.) </a:t>
            </a:r>
          </a:p>
        </p:txBody>
      </p:sp>
    </p:spTree>
    <p:extLst>
      <p:ext uri="{BB962C8B-B14F-4D97-AF65-F5344CB8AC3E}">
        <p14:creationId xmlns:p14="http://schemas.microsoft.com/office/powerpoint/2010/main" val="1850715910"/>
      </p:ext>
    </p:extLst>
  </p:cSld>
  <p:clrMapOvr>
    <a:masterClrMapping/>
  </p:clrMapOvr>
</p:sld>
</file>

<file path=ppt/theme/theme1.xml><?xml version="1.0" encoding="utf-8"?>
<a:theme xmlns:a="http://schemas.openxmlformats.org/drawingml/2006/main" name="UIONorsk16-10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uio-collage-13</Template>
  <TotalTime>2</TotalTime>
  <Words>410</Words>
  <Application>Microsoft Office PowerPoint</Application>
  <PresentationFormat>On-screen Show (16:10)</PresentationFormat>
  <Paragraphs>51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ヒラギノ角ゴ Pro W3</vt:lpstr>
      <vt:lpstr>UIONorsk16-10</vt:lpstr>
      <vt:lpstr>PowerPoint Presentation</vt:lpstr>
      <vt:lpstr>Mandatet for porteføljearbeidet</vt:lpstr>
      <vt:lpstr>Skisse til tidsplan &amp; milepæler</vt:lpstr>
      <vt:lpstr>Porteføljearbeid og K-system: fremskaffelse av et kunnskapsgrunnlag</vt:lpstr>
      <vt:lpstr>Porteføljearbeidet: Det politiske/faglige utgangspunktet (1)</vt:lpstr>
      <vt:lpstr>Porteføljearbeidet: Den politiske/faglige diskusjonen (2)</vt:lpstr>
    </vt:vector>
  </TitlesOfParts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 Marthe Nilsen Gibbons</dc:creator>
  <cp:lastModifiedBy>Kirsti Margrethe Mortensen</cp:lastModifiedBy>
  <cp:revision>4</cp:revision>
  <dcterms:created xsi:type="dcterms:W3CDTF">2021-01-12T10:13:34Z</dcterms:created>
  <dcterms:modified xsi:type="dcterms:W3CDTF">2021-01-12T14:36:48Z</dcterms:modified>
</cp:coreProperties>
</file>