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85" r:id="rId5"/>
    <p:sldId id="288" r:id="rId6"/>
    <p:sldId id="284" r:id="rId7"/>
    <p:sldId id="282" r:id="rId8"/>
    <p:sldId id="256" r:id="rId9"/>
    <p:sldId id="289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87588-863E-452C-87F2-3337AF5E09EE}" v="12" dt="2022-03-21T15:14:11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40" autoAdjust="0"/>
  </p:normalViewPr>
  <p:slideViewPr>
    <p:cSldViewPr snapToGrid="0">
      <p:cViewPr varScale="1">
        <p:scale>
          <a:sx n="126" d="100"/>
          <a:sy n="126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8A03-D67E-40F0-A587-75E98A39B7E0}" type="datetimeFigureOut">
              <a:t>29.03.2022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00E9-A730-417B-AE1B-06ACBFEA2B4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16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00E9-A730-417B-AE1B-06ACBFEA2B4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87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46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16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00E9-A730-417B-AE1B-06ACBFEA2B4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588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00E9-A730-417B-AE1B-06ACBFEA2B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3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000E9-A730-417B-AE1B-06ACBFEA2B4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4844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15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sv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1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42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8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6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09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46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725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014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3044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19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78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21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346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52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addin_fillplaceholders</a:t>
            </a:r>
            <a:endParaRPr lang="nb-NO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r>
              <a:rPr lang="nb-NO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5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9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876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264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</a:t>
            </a:r>
            <a:r>
              <a:rPr lang="nb-NO" err="1"/>
              <a:t>gronn</a:t>
            </a:r>
            <a:endParaRPr lang="nb-NO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290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BA91-0B53-4A70-9617-B2C39374728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2969-8008-4A25-B304-0A717B87F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Enhet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147804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err="1"/>
              <a:t>Underoverskrift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5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7481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82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024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49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30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Universitet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kapforHvit</a:t>
            </a:r>
            <a:r>
              <a:rPr lang="nb-NO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94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696846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think-cell Slide" r:id="rId33" imgW="339" imgH="343" progId="TCLayout.ActiveDocument.1">
                  <p:embed/>
                </p:oleObj>
              </mc:Choice>
              <mc:Fallback>
                <p:oleObj name="think-cell Slide" r:id="rId33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xmlns="" r:embed="rId36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8329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30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EB34-BF47-47BB-8B35-A21F868F7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6112" y="381855"/>
            <a:ext cx="1202845" cy="3185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9AC09-2576-4FCC-A8E6-2B5767CC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05793"/>
            <a:ext cx="3568650" cy="1667724"/>
          </a:xfrm>
        </p:spPr>
        <p:txBody>
          <a:bodyPr/>
          <a:lstStyle/>
          <a:p>
            <a:r>
              <a:rPr lang="nb-NO" sz="2800" b="1" dirty="0"/>
              <a:t>Arbeid med kunnskapsgrunnlag og involvering av studenter ved HF</a:t>
            </a:r>
            <a:endParaRPr lang="en-US" sz="2800" b="1" dirty="0">
              <a:latin typeface="Gill Sans Ultra Bold" panose="020B0A02020104020203" pitchFamily="34" charset="77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03838C-DDE2-4698-9970-D6A16289A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11E9A3-CEF4-4AB6-BAA7-AAC9101C8C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Seksjonsleder</a:t>
            </a:r>
            <a:r>
              <a:rPr lang="en-US" dirty="0"/>
              <a:t> for studier Julianne Krohn-Hansen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37F67-443C-40E9-9FE7-4E65332FA1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humanistiske</a:t>
            </a:r>
            <a:r>
              <a:rPr lang="en-US" dirty="0"/>
              <a:t> </a:t>
            </a:r>
            <a:r>
              <a:rPr lang="en-US" dirty="0" err="1"/>
              <a:t>fakultet</a:t>
            </a:r>
            <a:r>
              <a:rPr lang="en-US" dirty="0"/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71C1F9-245E-498A-BEED-03139097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Utdanningskomiteen</a:t>
            </a:r>
            <a:r>
              <a:rPr lang="en-US" dirty="0"/>
              <a:t>, seminar 22-23. mars 2022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30" y="1608565"/>
            <a:ext cx="7855919" cy="33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937C616-7F14-4540-B2DA-DE73D8CCFE9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42950" y="1285875"/>
            <a:ext cx="9467847" cy="43993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/>
                </a:solidFill>
              </a:rPr>
              <a:t>18 bachelorprogram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(+ studieretninger)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/>
                </a:solidFill>
              </a:rPr>
              <a:t>17 årsenheter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/>
                </a:solidFill>
              </a:rPr>
              <a:t>26 masterprogram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chemeClr val="tx1"/>
                </a:solidFill>
              </a:rPr>
              <a:t> +/- 600 emner 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per semester </a:t>
            </a:r>
            <a:br>
              <a:rPr lang="nb-NO" sz="2800" dirty="0">
                <a:solidFill>
                  <a:schemeClr val="tx1"/>
                </a:solidFill>
              </a:rPr>
            </a:br>
            <a:r>
              <a:rPr lang="nb-NO" sz="2800" dirty="0">
                <a:solidFill>
                  <a:schemeClr val="tx1"/>
                </a:solidFill>
              </a:rPr>
              <a:t>(varierer noe)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1B62C62-F940-417A-8E2C-C6D17D880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Det humanistiske fakultet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69ABC1A-6443-44C2-9E38-C59CCC4D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00A8C47-A433-45D1-8040-04521AF1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71743"/>
            <a:ext cx="11241404" cy="542658"/>
          </a:xfrm>
        </p:spPr>
        <p:txBody>
          <a:bodyPr/>
          <a:lstStyle/>
          <a:p>
            <a:r>
              <a:rPr lang="nb-NO" b="1" dirty="0"/>
              <a:t>Omhandler data om og fra HF-studenter på </a:t>
            </a:r>
            <a:br>
              <a:rPr lang="nb-NO" b="1" dirty="0"/>
            </a:br>
            <a:r>
              <a:rPr lang="nb-NO" b="1" dirty="0"/>
              <a:t> 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8111763-B8E9-4FEC-A0DB-2C1765D3D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25" y="1405811"/>
            <a:ext cx="6524625" cy="27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A2B26D4B-AD4A-46E3-9EA1-D55C3193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Det humanistiske fakultet</a:t>
            </a:r>
          </a:p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2D1B21D-E7EE-4A4F-8E34-82E1A526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D64A4FE-4796-4BC4-AF04-B002361242E6}"/>
              </a:ext>
            </a:extLst>
          </p:cNvPr>
          <p:cNvSpPr txBox="1"/>
          <p:nvPr/>
        </p:nvSpPr>
        <p:spPr>
          <a:xfrm>
            <a:off x="461962" y="752475"/>
            <a:ext cx="70963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På fakultetsnivå følger vi nøye med på: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Gjennomføring og studiepoeng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Opptak- og søkertall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Eksamenstall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Mobilitetstall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Egne undersøkelser, for eksempel  studentpanel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Kandidatundersøkelsen med </a:t>
            </a:r>
            <a:r>
              <a:rPr lang="nb-NO" sz="2400" dirty="0" err="1"/>
              <a:t>tilleggsanalyser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Nasjonale undersøkelser som Studiebarometeret og SHOT (til en viss grad)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Digital emneevaluering? </a:t>
            </a:r>
          </a:p>
        </p:txBody>
      </p:sp>
      <p:pic>
        <p:nvPicPr>
          <p:cNvPr id="5" name="slide2" descr="Studier">
            <a:extLst>
              <a:ext uri="{FF2B5EF4-FFF2-40B4-BE49-F238E27FC236}">
                <a16:creationId xmlns:a16="http://schemas.microsoft.com/office/drawing/2014/main" id="{EE55A51C-71C3-4AB1-AE42-E15F377EE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88" y="3001023"/>
            <a:ext cx="4376737" cy="3501390"/>
          </a:xfrm>
          <a:prstGeom prst="rect">
            <a:avLst/>
          </a:prstGeom>
        </p:spPr>
      </p:pic>
      <p:sp>
        <p:nvSpPr>
          <p:cNvPr id="6" name="AutoShape 2" descr="Tableau logo">
            <a:extLst>
              <a:ext uri="{FF2B5EF4-FFF2-40B4-BE49-F238E27FC236}">
                <a16:creationId xmlns:a16="http://schemas.microsoft.com/office/drawing/2014/main" id="{ED8E6019-C142-4496-975B-15A93F9B4C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4" descr="Tableau logo">
            <a:extLst>
              <a:ext uri="{FF2B5EF4-FFF2-40B4-BE49-F238E27FC236}">
                <a16:creationId xmlns:a16="http://schemas.microsoft.com/office/drawing/2014/main" id="{B2C4B757-651C-4A9C-A7C5-E1E79747B2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05534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586B92E-B1DF-4445-9762-4CB7A551C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177799" y="1462607"/>
            <a:ext cx="3388302" cy="991970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22CF012-4CEE-4B07-B911-CBCA2271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8" y="4964719"/>
            <a:ext cx="1082341" cy="12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8968AFE-D3F8-47B8-B50C-FAFA0B4755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900" y="5265115"/>
            <a:ext cx="274320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0256" y="649464"/>
            <a:ext cx="2070444" cy="9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8EE79D-1ECB-4EA2-9B12-1FFF7287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Det humanistiske fakultet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9E5A1-2DE6-4440-9E20-A406E694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A6C2337-FED5-473C-BE51-CBAB1CB63375}"/>
              </a:ext>
            </a:extLst>
          </p:cNvPr>
          <p:cNvSpPr txBox="1"/>
          <p:nvPr/>
        </p:nvSpPr>
        <p:spPr>
          <a:xfrm>
            <a:off x="535258" y="535259"/>
            <a:ext cx="109170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/>
              <a:t>Tableau</a:t>
            </a:r>
            <a:r>
              <a:rPr lang="nb-NO" sz="2000" dirty="0"/>
              <a:t> -til stor nytte for vårt arbeid med kunnskapsgrunnlaget – ber om fortsatt støtte til å sette opp mer avanserte rapporter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Eksempelvis mer detaljerte søker- og opptakstall for simulering av konsekvenser ved for eksempel nye opptakskrav eller endret ramme.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dirty="0"/>
              <a:t>Mer krevende og etisk problematisk: Frafallsdata og analyser av mangfold i tilknytning til HFs handlingsplan for likestilling og mangfold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r>
              <a:rPr lang="nb-NO" sz="2000" b="1" dirty="0"/>
              <a:t>Canvas</a:t>
            </a:r>
            <a:r>
              <a:rPr lang="nb-NO" sz="2000" dirty="0"/>
              <a:t> – </a:t>
            </a:r>
            <a:r>
              <a:rPr lang="nb-NO" sz="2000" dirty="0" err="1"/>
              <a:t>uunyttet</a:t>
            </a:r>
            <a:r>
              <a:rPr lang="nb-NO" sz="2000" dirty="0"/>
              <a:t> potensial for analyse som kan benyttes mer aktivt? Her trenger vi mer kunnskap. </a:t>
            </a:r>
          </a:p>
          <a:p>
            <a:endParaRPr lang="nb-NO" sz="2000" dirty="0"/>
          </a:p>
          <a:p>
            <a:r>
              <a:rPr lang="nb-NO" sz="2000" b="1" dirty="0"/>
              <a:t>Og kanskje litt på siden, men også viktig: Kobling av økonomi- og studiedata</a:t>
            </a:r>
          </a:p>
          <a:p>
            <a:r>
              <a:rPr lang="nb-NO" sz="2000" dirty="0"/>
              <a:t>Behov for bedre verktøy for å istandsette ledere til å vurdere/simulere økonomiske konsekvenser av utdanningspolitiske prioriteringer og rekruttering basert på gode data og analyser. </a:t>
            </a:r>
          </a:p>
          <a:p>
            <a:r>
              <a:rPr lang="nb-NO" sz="2000" dirty="0"/>
              <a:t>Foreløpige tiltak på HF: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Opplæring av nye institutt- og undervisningsledere i fordelingsmodellen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Opplæring i mekanismene rundt - og enighet om prinsipper for fastsetting av opptaksrammene – basert på kunnskap, ikke følelser</a:t>
            </a:r>
            <a:r>
              <a:rPr lang="nb-NO" dirty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ym typeface="Wingdings" panose="05000000000000000000" pitchFamily="2" charset="2"/>
              </a:rPr>
              <a:t>Prosjekt ressursplanlegging for fremtiden – god forvaltning av undervisningsressurser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3812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2925" y="104469"/>
            <a:ext cx="11334750" cy="848032"/>
          </a:xfrm>
        </p:spPr>
        <p:txBody>
          <a:bodyPr>
            <a:normAutofit/>
          </a:bodyPr>
          <a:lstStyle/>
          <a:p>
            <a:pPr algn="l"/>
            <a:r>
              <a:rPr lang="nb-NO" sz="2800" b="1" dirty="0">
                <a:latin typeface="Arial" panose="020B0604020202020204" pitchFamily="34" charset="0"/>
                <a:cs typeface="Arial" panose="020B0604020202020204" pitchFamily="34" charset="0"/>
              </a:rPr>
              <a:t>Hvordan kommuniseres resultater tilbake til ansatte og studenter?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2925" y="1247775"/>
            <a:ext cx="10439814" cy="5305426"/>
          </a:xfrm>
        </p:spPr>
        <p:txBody>
          <a:bodyPr>
            <a:normAutofit fontScale="92500" lnSpcReduction="20000"/>
          </a:bodyPr>
          <a:lstStyle/>
          <a:p>
            <a:pPr marL="457200" indent="-457200" algn="l" fontAlgn="base"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Ansatte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møtene for instituttenes undervisningsledere og studieledere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Studierådsmøter (årlige – med studenter)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ev. fakultetsarrangementer for instituttenes ansatte.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Oppfølging av rapporter fra eksterne evalueringspanel i periodiske emneevalueringer.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årlig rapportering om studiekvalitetsarbeidet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fontAlgn="base">
              <a:buFont typeface="+mj-lt"/>
              <a:buAutoNum type="arabicPeriod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Studenter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tilgjengeliggjøring av emnerapporter på instituttnivå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læringsassistenter har blitt viktige endringsagenter – bindeledd mellom underviser og studentene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kampanjer om å benytte bestemte tilbud f.eks. knyttet til arbeidsliv, utreise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faste møter med HFSU og studentrepresentanter i styret</a:t>
            </a:r>
          </a:p>
          <a:p>
            <a:pPr marL="914400" lvl="1" indent="-457200" algn="l" fontAlgn="base">
              <a:buFont typeface="+mj-lt"/>
              <a:buAutoNum type="alphaLcPeriod"/>
            </a:pP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indirekte – kunnskapsbaserte tiltak (årsplan og strategiske planer) på områder vi har behov for å løfte utdanningene våre basert på data og tilbakemeldinger fra studentene.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75" y="6272761"/>
            <a:ext cx="156680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3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F603E2F-9481-4838-A7AA-F2F79F5DA2A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651740" y="993914"/>
            <a:ext cx="9884731" cy="36407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Vi vet vi at vi, på tross av mange års arbeid med </a:t>
            </a:r>
            <a:r>
              <a:rPr lang="nb-NO" sz="2000" dirty="0" err="1"/>
              <a:t>arbeidsrelevans</a:t>
            </a:r>
            <a:r>
              <a:rPr lang="nb-NO" sz="2000" dirty="0"/>
              <a:t>, har en vei å gå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Tidsserier gir sammenlignbare data – følger utviklingen over 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Egne analyser av resultatene – brutt ned på programnivå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Grunnlag for målrettede tiltak i fakultetets årsplan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Karrieresider på nett - karriereintervjuer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Jobbklar @ HF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Flere praksisemner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Case-konkurranser</a:t>
            </a:r>
          </a:p>
          <a:p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A58AAB-A38D-4364-8AA6-1BBEC150E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2A672A7-97A1-4C86-8FA4-E2FFF3920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419DAF0-37B7-402B-A126-BAA3E12F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dirty="0"/>
              <a:t>HF ønsker at Kandidatundersøkelsen videreføres, fordi:</a:t>
            </a:r>
          </a:p>
        </p:txBody>
      </p:sp>
      <p:pic>
        <p:nvPicPr>
          <p:cNvPr id="21508" name="Picture 4" descr="Smilende dame, ART i bokstaver og datategn. Collage. Illustrasjon.">
            <a:extLst>
              <a:ext uri="{FF2B5EF4-FFF2-40B4-BE49-F238E27FC236}">
                <a16:creationId xmlns:a16="http://schemas.microsoft.com/office/drawing/2014/main" id="{763C174E-500A-4744-BB7F-D9D80CE4B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40" y="4634630"/>
            <a:ext cx="9239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70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28"/>
          </p:nvPr>
        </p:nvSpPr>
        <p:spPr>
          <a:xfrm>
            <a:off x="457199" y="1446215"/>
            <a:ext cx="10972801" cy="4943433"/>
          </a:xfrm>
        </p:spPr>
        <p:txBody>
          <a:bodyPr/>
          <a:lstStyle/>
          <a:p>
            <a:pPr marL="0" indent="0"/>
            <a:r>
              <a:rPr lang="nb-NO" sz="1800" dirty="0"/>
              <a:t>Tillit </a:t>
            </a:r>
            <a:r>
              <a:rPr lang="nb-NO" sz="1800" dirty="0" err="1"/>
              <a:t>vs</a:t>
            </a:r>
            <a:r>
              <a:rPr lang="nb-NO" sz="1800" dirty="0"/>
              <a:t> kontroll/tilsyn:</a:t>
            </a:r>
          </a:p>
          <a:p>
            <a:pPr marL="0" indent="0"/>
            <a:r>
              <a:rPr lang="nb-NO" sz="1800" dirty="0"/>
              <a:t>Kvalitetssystem og rammer er på plass, men vi skulle alltid gjerne hatt bedre innsyn i og ressurser til å se mer systematisk inn i hvordan dette konkret fungerer i praksis.</a:t>
            </a:r>
          </a:p>
          <a:p>
            <a:pPr marL="0" indent="0"/>
            <a:r>
              <a:rPr lang="nb-NO" sz="1800" dirty="0"/>
              <a:t>Vi presenterer tall og analyser og inviterer til dialog, snakker om tiltak – vi vet mindre om hvordan disse samtalene tas videre på instituttene. </a:t>
            </a:r>
          </a:p>
          <a:p>
            <a:pPr marL="0" indent="0"/>
            <a:r>
              <a:rPr lang="nb-NO" sz="1800" dirty="0"/>
              <a:t>Vi lurer jo noen ganger på hvor åpne og ærlige rapporter vi får. Har vi klima for også å snakke om det som ikke fungerer godt nok?</a:t>
            </a:r>
          </a:p>
          <a:p>
            <a:pPr marL="0" indent="0"/>
            <a:r>
              <a:rPr lang="nb-NO" sz="1800" dirty="0"/>
              <a:t>Vi jobber mye med de periodiske programevalueringene, stiller spørsmål og får tilbakemeldinger, men hvilken verdi har disse øvelsene i det daglige kvalitetsarbeidet i programmene? </a:t>
            </a:r>
          </a:p>
          <a:p>
            <a:pPr marL="0" indent="0"/>
            <a:r>
              <a:rPr lang="nb-NO" sz="1800" dirty="0"/>
              <a:t>Kvalitetsarbeid og utvikling tar tid – ledere kommer og går. </a:t>
            </a:r>
          </a:p>
          <a:p>
            <a:pPr marL="0" indent="0"/>
            <a:r>
              <a:rPr lang="nb-NO" sz="1800" dirty="0"/>
              <a:t>Studentstemmene er ikke entydige – hvem lytter vi til på nivå 2 og hvor representative er 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888892"/>
          </a:xfrm>
        </p:spPr>
        <p:txBody>
          <a:bodyPr/>
          <a:lstStyle/>
          <a:p>
            <a:pPr marL="0" indent="0"/>
            <a:r>
              <a:rPr lang="nb-NO" sz="3200" dirty="0"/>
              <a:t>Fakultetsperspektivet og informasjonen på nivå 2 - noen dilemma og tanker vi gjør oss: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0D0748D-3549-4CB4-9555-A29B89465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776" y="6263528"/>
            <a:ext cx="156680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44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EF1AA1B9-BC1F-45E4-9908-70FA5603ED5D}" vid="{0B1EB24D-9A29-4936-B027-FCD997E1BD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0FF4147BB91B439D56382B508211E3" ma:contentTypeVersion="4" ma:contentTypeDescription="Opprett et nytt dokument." ma:contentTypeScope="" ma:versionID="b31f36dbaab815e039fa88daa997ba9b">
  <xsd:schema xmlns:xsd="http://www.w3.org/2001/XMLSchema" xmlns:xs="http://www.w3.org/2001/XMLSchema" xmlns:p="http://schemas.microsoft.com/office/2006/metadata/properties" xmlns:ns2="a70abc90-856b-4cbc-8b03-8789341aae9b" targetNamespace="http://schemas.microsoft.com/office/2006/metadata/properties" ma:root="true" ma:fieldsID="7f89f56fc4392487029e6582264b1133" ns2:_="">
    <xsd:import namespace="a70abc90-856b-4cbc-8b03-8789341aae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abc90-856b-4cbc-8b03-8789341aa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499B93-E206-4680-A79B-C9371BE80618}">
  <ds:schemaRefs>
    <ds:schemaRef ds:uri="a70abc90-856b-4cbc-8b03-8789341aae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2E7EC8-F21A-42BE-AC31-0DAB875917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0D408-7D48-400C-B2A8-FAE294AB890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70abc90-856b-4cbc-8b03-8789341aae9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619</Words>
  <Application>Microsoft Office PowerPoint</Application>
  <PresentationFormat>Widescreen</PresentationFormat>
  <Paragraphs>75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Arial, sans-serif</vt:lpstr>
      <vt:lpstr>Calibri</vt:lpstr>
      <vt:lpstr>Gill Sans Ultra Bold</vt:lpstr>
      <vt:lpstr>Wingdings</vt:lpstr>
      <vt:lpstr>Office-tema</vt:lpstr>
      <vt:lpstr>think-cell Slide</vt:lpstr>
      <vt:lpstr>Arbeid med kunnskapsgrunnlag og involvering av studenter ved HF</vt:lpstr>
      <vt:lpstr>Omhandler data om og fra HF-studenter på    </vt:lpstr>
      <vt:lpstr>PowerPoint Presentation</vt:lpstr>
      <vt:lpstr>PowerPoint Presentation</vt:lpstr>
      <vt:lpstr>Hvordan kommuniseres resultater tilbake til ansatte og studenter?</vt:lpstr>
      <vt:lpstr>HF ønsker at Kandidatundersøkelsen videreføres, fordi:</vt:lpstr>
      <vt:lpstr>Fakultetsperspektivet og informasjonen på nivå 2 - noen dilemma og tanker vi gjør oss: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GST1 Bachelorprogrammer HF</dc:title>
  <dc:creator>Christine Klem</dc:creator>
  <cp:lastModifiedBy>Kirsti Margrethe Mortensen</cp:lastModifiedBy>
  <cp:revision>26</cp:revision>
  <dcterms:created xsi:type="dcterms:W3CDTF">2022-02-21T14:34:03Z</dcterms:created>
  <dcterms:modified xsi:type="dcterms:W3CDTF">2022-03-29T12:08:57Z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0x010100800FF4147BB91B439D56382B508211E3</vt:lpwstr>
  </property>
</Properties>
</file>