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2"/>
  </p:notesMasterIdLst>
  <p:handoutMasterIdLst>
    <p:handoutMasterId r:id="rId13"/>
  </p:handoutMasterIdLst>
  <p:sldIdLst>
    <p:sldId id="257" r:id="rId6"/>
    <p:sldId id="259" r:id="rId7"/>
    <p:sldId id="260" r:id="rId8"/>
    <p:sldId id="261" r:id="rId9"/>
    <p:sldId id="263" r:id="rId10"/>
    <p:sldId id="262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C334A2-23D3-408E-8C36-C6BDF685D3B7}" v="37" dt="2022-04-26T06:12:26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2" autoAdjust="0"/>
    <p:restoredTop sz="94660"/>
  </p:normalViewPr>
  <p:slideViewPr>
    <p:cSldViewPr snapToGrid="0">
      <p:cViewPr varScale="1">
        <p:scale>
          <a:sx n="96" d="100"/>
          <a:sy n="96" d="100"/>
        </p:scale>
        <p:origin x="1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747B1B-1420-4E39-B593-014BE2575BFD}" type="doc">
      <dgm:prSet loTypeId="urn:microsoft.com/office/officeart/2005/8/layout/target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44F8634-AD23-4FC7-AD93-83A7475324FF}">
      <dgm:prSet custT="1"/>
      <dgm:spPr/>
      <dgm:t>
        <a:bodyPr/>
        <a:lstStyle/>
        <a:p>
          <a:r>
            <a:rPr lang="nb-NO" sz="1100" dirty="0"/>
            <a:t>8 - bosatt i Oslo</a:t>
          </a:r>
          <a:endParaRPr lang="en-GB" sz="1100" dirty="0"/>
        </a:p>
      </dgm:t>
    </dgm:pt>
    <dgm:pt modelId="{F576B0BF-41EE-4A2A-A10C-9BCF463AB87F}" type="parTrans" cxnId="{CB437E76-0A39-44FD-A920-C1D841A520F7}">
      <dgm:prSet/>
      <dgm:spPr/>
      <dgm:t>
        <a:bodyPr/>
        <a:lstStyle/>
        <a:p>
          <a:endParaRPr lang="en-GB" sz="2800"/>
        </a:p>
      </dgm:t>
    </dgm:pt>
    <dgm:pt modelId="{88B26059-B9F2-4696-8FF1-0A8947FD267B}" type="sibTrans" cxnId="{CB437E76-0A39-44FD-A920-C1D841A520F7}">
      <dgm:prSet/>
      <dgm:spPr/>
      <dgm:t>
        <a:bodyPr/>
        <a:lstStyle/>
        <a:p>
          <a:endParaRPr lang="en-GB" sz="2800"/>
        </a:p>
      </dgm:t>
    </dgm:pt>
    <dgm:pt modelId="{3076A3B6-08A4-4E43-8010-4C9F0FBF82BA}">
      <dgm:prSet custT="1"/>
      <dgm:spPr/>
      <dgm:t>
        <a:bodyPr/>
        <a:lstStyle/>
        <a:p>
          <a:r>
            <a:rPr lang="nb-NO" sz="1100" dirty="0"/>
            <a:t>30.000 – total kapasitet i 2022.</a:t>
          </a:r>
          <a:endParaRPr lang="en-GB" sz="1100" dirty="0"/>
        </a:p>
      </dgm:t>
    </dgm:pt>
    <dgm:pt modelId="{403EF53B-8273-47B6-9DEC-841075CBD8F6}" type="parTrans" cxnId="{DF816E71-B4FD-41FC-B61F-69A3F292AB5D}">
      <dgm:prSet/>
      <dgm:spPr/>
      <dgm:t>
        <a:bodyPr/>
        <a:lstStyle/>
        <a:p>
          <a:endParaRPr lang="en-GB" sz="2800"/>
        </a:p>
      </dgm:t>
    </dgm:pt>
    <dgm:pt modelId="{2924D602-A300-47A6-98DE-175F1CA418C2}" type="sibTrans" cxnId="{DF816E71-B4FD-41FC-B61F-69A3F292AB5D}">
      <dgm:prSet/>
      <dgm:spPr/>
      <dgm:t>
        <a:bodyPr/>
        <a:lstStyle/>
        <a:p>
          <a:endParaRPr lang="en-GB" sz="2800"/>
        </a:p>
      </dgm:t>
    </dgm:pt>
    <dgm:pt modelId="{7B0445F8-8119-4D97-8930-3A1506C88526}">
      <dgm:prSet custT="1"/>
      <dgm:spPr/>
      <dgm:t>
        <a:bodyPr/>
        <a:lstStyle/>
        <a:p>
          <a:r>
            <a:rPr lang="nb-NO" sz="1100" dirty="0"/>
            <a:t>330 – totalt bosatt i Norge</a:t>
          </a:r>
          <a:endParaRPr lang="en-GB" sz="1100" dirty="0"/>
        </a:p>
      </dgm:t>
    </dgm:pt>
    <dgm:pt modelId="{AAAC7A61-7FF6-4EC4-95D4-5BA5B601E646}" type="parTrans" cxnId="{23129CEC-A761-426D-9A4E-1168D11D356F}">
      <dgm:prSet/>
      <dgm:spPr/>
      <dgm:t>
        <a:bodyPr/>
        <a:lstStyle/>
        <a:p>
          <a:endParaRPr lang="en-GB" sz="2800"/>
        </a:p>
      </dgm:t>
    </dgm:pt>
    <dgm:pt modelId="{A53E10D3-DBDE-4803-A747-0438AAD2AFE1}" type="sibTrans" cxnId="{23129CEC-A761-426D-9A4E-1168D11D356F}">
      <dgm:prSet/>
      <dgm:spPr/>
      <dgm:t>
        <a:bodyPr/>
        <a:lstStyle/>
        <a:p>
          <a:endParaRPr lang="en-GB" sz="2800"/>
        </a:p>
      </dgm:t>
    </dgm:pt>
    <dgm:pt modelId="{6139D61E-84C8-49FD-AD8F-5D295629F9F6}" type="pres">
      <dgm:prSet presAssocID="{DE747B1B-1420-4E39-B593-014BE2575BFD}" presName="composite" presStyleCnt="0">
        <dgm:presLayoutVars>
          <dgm:chMax val="5"/>
          <dgm:dir/>
          <dgm:resizeHandles val="exact"/>
        </dgm:presLayoutVars>
      </dgm:prSet>
      <dgm:spPr/>
    </dgm:pt>
    <dgm:pt modelId="{8AB253C3-D9D0-42E9-BB94-D09C6F0FE9A6}" type="pres">
      <dgm:prSet presAssocID="{744F8634-AD23-4FC7-AD93-83A7475324FF}" presName="circle1" presStyleLbl="lnNode1" presStyleIdx="0" presStyleCnt="3"/>
      <dgm:spPr/>
    </dgm:pt>
    <dgm:pt modelId="{226263F9-7B72-4F04-A1F3-59C930A86045}" type="pres">
      <dgm:prSet presAssocID="{744F8634-AD23-4FC7-AD93-83A7475324FF}" presName="text1" presStyleLbl="revTx" presStyleIdx="0" presStyleCnt="3">
        <dgm:presLayoutVars>
          <dgm:bulletEnabled val="1"/>
        </dgm:presLayoutVars>
      </dgm:prSet>
      <dgm:spPr/>
    </dgm:pt>
    <dgm:pt modelId="{C1EE5993-35F3-4E7A-BF2F-3E481CADCBE7}" type="pres">
      <dgm:prSet presAssocID="{744F8634-AD23-4FC7-AD93-83A7475324FF}" presName="line1" presStyleLbl="callout" presStyleIdx="0" presStyleCnt="6"/>
      <dgm:spPr/>
    </dgm:pt>
    <dgm:pt modelId="{4B9FCD2D-EF35-436C-97C8-6FBAB6129803}" type="pres">
      <dgm:prSet presAssocID="{744F8634-AD23-4FC7-AD93-83A7475324FF}" presName="d1" presStyleLbl="callout" presStyleIdx="1" presStyleCnt="6"/>
      <dgm:spPr/>
    </dgm:pt>
    <dgm:pt modelId="{A2CA740E-340A-4B5B-AC8D-41D2DC5F6302}" type="pres">
      <dgm:prSet presAssocID="{7B0445F8-8119-4D97-8930-3A1506C88526}" presName="circle2" presStyleLbl="lnNode1" presStyleIdx="1" presStyleCnt="3" custLinFactNeighborX="-1019"/>
      <dgm:spPr/>
    </dgm:pt>
    <dgm:pt modelId="{256783DA-D613-47B8-8E3A-F2C7722D5D54}" type="pres">
      <dgm:prSet presAssocID="{7B0445F8-8119-4D97-8930-3A1506C88526}" presName="text2" presStyleLbl="revTx" presStyleIdx="1" presStyleCnt="3">
        <dgm:presLayoutVars>
          <dgm:bulletEnabled val="1"/>
        </dgm:presLayoutVars>
      </dgm:prSet>
      <dgm:spPr/>
    </dgm:pt>
    <dgm:pt modelId="{84EA26F5-68F5-49F6-BEC7-C8C476CF41E3}" type="pres">
      <dgm:prSet presAssocID="{7B0445F8-8119-4D97-8930-3A1506C88526}" presName="line2" presStyleLbl="callout" presStyleIdx="2" presStyleCnt="6"/>
      <dgm:spPr/>
    </dgm:pt>
    <dgm:pt modelId="{16A07B5D-B92E-4E3D-9234-49A31C9D60F2}" type="pres">
      <dgm:prSet presAssocID="{7B0445F8-8119-4D97-8930-3A1506C88526}" presName="d2" presStyleLbl="callout" presStyleIdx="3" presStyleCnt="6"/>
      <dgm:spPr/>
    </dgm:pt>
    <dgm:pt modelId="{B5393F07-603E-4E5D-8ACC-3E33E212BF4F}" type="pres">
      <dgm:prSet presAssocID="{3076A3B6-08A4-4E43-8010-4C9F0FBF82BA}" presName="circle3" presStyleLbl="lnNode1" presStyleIdx="2" presStyleCnt="3"/>
      <dgm:spPr/>
    </dgm:pt>
    <dgm:pt modelId="{76B23911-4E45-4581-BA4A-F16BB1EC0828}" type="pres">
      <dgm:prSet presAssocID="{3076A3B6-08A4-4E43-8010-4C9F0FBF82BA}" presName="text3" presStyleLbl="revTx" presStyleIdx="2" presStyleCnt="3">
        <dgm:presLayoutVars>
          <dgm:bulletEnabled val="1"/>
        </dgm:presLayoutVars>
      </dgm:prSet>
      <dgm:spPr/>
    </dgm:pt>
    <dgm:pt modelId="{47F28E63-8C23-41CC-829F-7FCCEE1A6BDD}" type="pres">
      <dgm:prSet presAssocID="{3076A3B6-08A4-4E43-8010-4C9F0FBF82BA}" presName="line3" presStyleLbl="callout" presStyleIdx="4" presStyleCnt="6"/>
      <dgm:spPr/>
    </dgm:pt>
    <dgm:pt modelId="{012D1D82-EC24-4F4B-B957-5978E2029F88}" type="pres">
      <dgm:prSet presAssocID="{3076A3B6-08A4-4E43-8010-4C9F0FBF82BA}" presName="d3" presStyleLbl="callout" presStyleIdx="5" presStyleCnt="6"/>
      <dgm:spPr/>
    </dgm:pt>
  </dgm:ptLst>
  <dgm:cxnLst>
    <dgm:cxn modelId="{DF816E71-B4FD-41FC-B61F-69A3F292AB5D}" srcId="{DE747B1B-1420-4E39-B593-014BE2575BFD}" destId="{3076A3B6-08A4-4E43-8010-4C9F0FBF82BA}" srcOrd="2" destOrd="0" parTransId="{403EF53B-8273-47B6-9DEC-841075CBD8F6}" sibTransId="{2924D602-A300-47A6-98DE-175F1CA418C2}"/>
    <dgm:cxn modelId="{CB437E76-0A39-44FD-A920-C1D841A520F7}" srcId="{DE747B1B-1420-4E39-B593-014BE2575BFD}" destId="{744F8634-AD23-4FC7-AD93-83A7475324FF}" srcOrd="0" destOrd="0" parTransId="{F576B0BF-41EE-4A2A-A10C-9BCF463AB87F}" sibTransId="{88B26059-B9F2-4696-8FF1-0A8947FD267B}"/>
    <dgm:cxn modelId="{3118BF57-8CE8-4C98-B825-C575240DAB4B}" type="presOf" srcId="{DE747B1B-1420-4E39-B593-014BE2575BFD}" destId="{6139D61E-84C8-49FD-AD8F-5D295629F9F6}" srcOrd="0" destOrd="0" presId="urn:microsoft.com/office/officeart/2005/8/layout/target1"/>
    <dgm:cxn modelId="{767B7A79-AE46-4ED3-8B4F-D172066EB5BF}" type="presOf" srcId="{7B0445F8-8119-4D97-8930-3A1506C88526}" destId="{256783DA-D613-47B8-8E3A-F2C7722D5D54}" srcOrd="0" destOrd="0" presId="urn:microsoft.com/office/officeart/2005/8/layout/target1"/>
    <dgm:cxn modelId="{5A268AD7-48F0-455E-B715-FC9E42FA90B4}" type="presOf" srcId="{744F8634-AD23-4FC7-AD93-83A7475324FF}" destId="{226263F9-7B72-4F04-A1F3-59C930A86045}" srcOrd="0" destOrd="0" presId="urn:microsoft.com/office/officeart/2005/8/layout/target1"/>
    <dgm:cxn modelId="{BD610BE7-F235-4B37-873D-74C15E82E20D}" type="presOf" srcId="{3076A3B6-08A4-4E43-8010-4C9F0FBF82BA}" destId="{76B23911-4E45-4581-BA4A-F16BB1EC0828}" srcOrd="0" destOrd="0" presId="urn:microsoft.com/office/officeart/2005/8/layout/target1"/>
    <dgm:cxn modelId="{23129CEC-A761-426D-9A4E-1168D11D356F}" srcId="{DE747B1B-1420-4E39-B593-014BE2575BFD}" destId="{7B0445F8-8119-4D97-8930-3A1506C88526}" srcOrd="1" destOrd="0" parTransId="{AAAC7A61-7FF6-4EC4-95D4-5BA5B601E646}" sibTransId="{A53E10D3-DBDE-4803-A747-0438AAD2AFE1}"/>
    <dgm:cxn modelId="{19D752BF-55DE-4A66-8D90-3AFB7117DA43}" type="presParOf" srcId="{6139D61E-84C8-49FD-AD8F-5D295629F9F6}" destId="{8AB253C3-D9D0-42E9-BB94-D09C6F0FE9A6}" srcOrd="0" destOrd="0" presId="urn:microsoft.com/office/officeart/2005/8/layout/target1"/>
    <dgm:cxn modelId="{A830FC69-9D58-4145-9669-453C932E81F8}" type="presParOf" srcId="{6139D61E-84C8-49FD-AD8F-5D295629F9F6}" destId="{226263F9-7B72-4F04-A1F3-59C930A86045}" srcOrd="1" destOrd="0" presId="urn:microsoft.com/office/officeart/2005/8/layout/target1"/>
    <dgm:cxn modelId="{0D14460C-6267-4E70-8E2E-A0C83DDC86DC}" type="presParOf" srcId="{6139D61E-84C8-49FD-AD8F-5D295629F9F6}" destId="{C1EE5993-35F3-4E7A-BF2F-3E481CADCBE7}" srcOrd="2" destOrd="0" presId="urn:microsoft.com/office/officeart/2005/8/layout/target1"/>
    <dgm:cxn modelId="{19A74FF4-0D74-490C-8A1E-0CA6300626E7}" type="presParOf" srcId="{6139D61E-84C8-49FD-AD8F-5D295629F9F6}" destId="{4B9FCD2D-EF35-436C-97C8-6FBAB6129803}" srcOrd="3" destOrd="0" presId="urn:microsoft.com/office/officeart/2005/8/layout/target1"/>
    <dgm:cxn modelId="{E36D5934-F9C3-406C-9933-C10B6FC8FB02}" type="presParOf" srcId="{6139D61E-84C8-49FD-AD8F-5D295629F9F6}" destId="{A2CA740E-340A-4B5B-AC8D-41D2DC5F6302}" srcOrd="4" destOrd="0" presId="urn:microsoft.com/office/officeart/2005/8/layout/target1"/>
    <dgm:cxn modelId="{1EC3E1BD-BA75-44E7-B578-A026E77B6A43}" type="presParOf" srcId="{6139D61E-84C8-49FD-AD8F-5D295629F9F6}" destId="{256783DA-D613-47B8-8E3A-F2C7722D5D54}" srcOrd="5" destOrd="0" presId="urn:microsoft.com/office/officeart/2005/8/layout/target1"/>
    <dgm:cxn modelId="{150CD5BD-BD62-4A7B-BC59-39AD8AAED4A8}" type="presParOf" srcId="{6139D61E-84C8-49FD-AD8F-5D295629F9F6}" destId="{84EA26F5-68F5-49F6-BEC7-C8C476CF41E3}" srcOrd="6" destOrd="0" presId="urn:microsoft.com/office/officeart/2005/8/layout/target1"/>
    <dgm:cxn modelId="{035E82DC-2DFB-4600-B99C-AFC1E4885109}" type="presParOf" srcId="{6139D61E-84C8-49FD-AD8F-5D295629F9F6}" destId="{16A07B5D-B92E-4E3D-9234-49A31C9D60F2}" srcOrd="7" destOrd="0" presId="urn:microsoft.com/office/officeart/2005/8/layout/target1"/>
    <dgm:cxn modelId="{32DC9667-CD32-4A1C-A2C8-D542770624B2}" type="presParOf" srcId="{6139D61E-84C8-49FD-AD8F-5D295629F9F6}" destId="{B5393F07-603E-4E5D-8ACC-3E33E212BF4F}" srcOrd="8" destOrd="0" presId="urn:microsoft.com/office/officeart/2005/8/layout/target1"/>
    <dgm:cxn modelId="{EAB72935-B924-4E70-96DF-6B6500557CEF}" type="presParOf" srcId="{6139D61E-84C8-49FD-AD8F-5D295629F9F6}" destId="{76B23911-4E45-4581-BA4A-F16BB1EC0828}" srcOrd="9" destOrd="0" presId="urn:microsoft.com/office/officeart/2005/8/layout/target1"/>
    <dgm:cxn modelId="{DF445996-E877-4671-805A-43EABA681545}" type="presParOf" srcId="{6139D61E-84C8-49FD-AD8F-5D295629F9F6}" destId="{47F28E63-8C23-41CC-829F-7FCCEE1A6BDD}" srcOrd="10" destOrd="0" presId="urn:microsoft.com/office/officeart/2005/8/layout/target1"/>
    <dgm:cxn modelId="{802677ED-2E6B-45DD-937A-A8AE1FFFA38B}" type="presParOf" srcId="{6139D61E-84C8-49FD-AD8F-5D295629F9F6}" destId="{012D1D82-EC24-4F4B-B957-5978E2029F88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93F07-603E-4E5D-8ACC-3E33E212BF4F}">
      <dsp:nvSpPr>
        <dsp:cNvPr id="0" name=""/>
        <dsp:cNvSpPr/>
      </dsp:nvSpPr>
      <dsp:spPr>
        <a:xfrm>
          <a:off x="538853" y="658654"/>
          <a:ext cx="1975964" cy="19759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CA740E-340A-4B5B-AC8D-41D2DC5F6302}">
      <dsp:nvSpPr>
        <dsp:cNvPr id="0" name=""/>
        <dsp:cNvSpPr/>
      </dsp:nvSpPr>
      <dsp:spPr>
        <a:xfrm>
          <a:off x="921965" y="1053847"/>
          <a:ext cx="1185578" cy="11855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AB253C3-D9D0-42E9-BB94-D09C6F0FE9A6}">
      <dsp:nvSpPr>
        <dsp:cNvPr id="0" name=""/>
        <dsp:cNvSpPr/>
      </dsp:nvSpPr>
      <dsp:spPr>
        <a:xfrm>
          <a:off x="1329239" y="1449040"/>
          <a:ext cx="395192" cy="395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6263F9-7B72-4F04-A1F3-59C930A86045}">
      <dsp:nvSpPr>
        <dsp:cNvPr id="0" name=""/>
        <dsp:cNvSpPr/>
      </dsp:nvSpPr>
      <dsp:spPr>
        <a:xfrm>
          <a:off x="2844145" y="0"/>
          <a:ext cx="987982" cy="576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8 - bosatt i Oslo</a:t>
          </a:r>
          <a:endParaRPr lang="en-GB" sz="1100" kern="1200" dirty="0"/>
        </a:p>
      </dsp:txBody>
      <dsp:txXfrm>
        <a:off x="2844145" y="0"/>
        <a:ext cx="987982" cy="576322"/>
      </dsp:txXfrm>
    </dsp:sp>
    <dsp:sp modelId="{C1EE5993-35F3-4E7A-BF2F-3E481CADCBE7}">
      <dsp:nvSpPr>
        <dsp:cNvPr id="0" name=""/>
        <dsp:cNvSpPr/>
      </dsp:nvSpPr>
      <dsp:spPr>
        <a:xfrm>
          <a:off x="2597149" y="288161"/>
          <a:ext cx="246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9FCD2D-EF35-436C-97C8-6FBAB6129803}">
      <dsp:nvSpPr>
        <dsp:cNvPr id="0" name=""/>
        <dsp:cNvSpPr/>
      </dsp:nvSpPr>
      <dsp:spPr>
        <a:xfrm rot="5400000">
          <a:off x="1382425" y="432900"/>
          <a:ext cx="1358146" cy="106932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56783DA-D613-47B8-8E3A-F2C7722D5D54}">
      <dsp:nvSpPr>
        <dsp:cNvPr id="0" name=""/>
        <dsp:cNvSpPr/>
      </dsp:nvSpPr>
      <dsp:spPr>
        <a:xfrm>
          <a:off x="2844145" y="576322"/>
          <a:ext cx="987982" cy="576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330 – totalt bosatt i Norge</a:t>
          </a:r>
          <a:endParaRPr lang="en-GB" sz="1100" kern="1200" dirty="0"/>
        </a:p>
      </dsp:txBody>
      <dsp:txXfrm>
        <a:off x="2844145" y="576322"/>
        <a:ext cx="987982" cy="576322"/>
      </dsp:txXfrm>
    </dsp:sp>
    <dsp:sp modelId="{84EA26F5-68F5-49F6-BEC7-C8C476CF41E3}">
      <dsp:nvSpPr>
        <dsp:cNvPr id="0" name=""/>
        <dsp:cNvSpPr/>
      </dsp:nvSpPr>
      <dsp:spPr>
        <a:xfrm>
          <a:off x="2597149" y="864484"/>
          <a:ext cx="246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A07B5D-B92E-4E3D-9234-49A31C9D60F2}">
      <dsp:nvSpPr>
        <dsp:cNvPr id="0" name=""/>
        <dsp:cNvSpPr/>
      </dsp:nvSpPr>
      <dsp:spPr>
        <a:xfrm rot="5400000">
          <a:off x="1673946" y="1000233"/>
          <a:ext cx="1058326" cy="78610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B23911-4E45-4581-BA4A-F16BB1EC0828}">
      <dsp:nvSpPr>
        <dsp:cNvPr id="0" name=""/>
        <dsp:cNvSpPr/>
      </dsp:nvSpPr>
      <dsp:spPr>
        <a:xfrm>
          <a:off x="2844145" y="1152645"/>
          <a:ext cx="987982" cy="576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30.000 – total kapasitet i 2022.</a:t>
          </a:r>
          <a:endParaRPr lang="en-GB" sz="1100" kern="1200" dirty="0"/>
        </a:p>
      </dsp:txBody>
      <dsp:txXfrm>
        <a:off x="2844145" y="1152645"/>
        <a:ext cx="987982" cy="576322"/>
      </dsp:txXfrm>
    </dsp:sp>
    <dsp:sp modelId="{47F28E63-8C23-41CC-829F-7FCCEE1A6BDD}">
      <dsp:nvSpPr>
        <dsp:cNvPr id="0" name=""/>
        <dsp:cNvSpPr/>
      </dsp:nvSpPr>
      <dsp:spPr>
        <a:xfrm>
          <a:off x="2597149" y="1440807"/>
          <a:ext cx="246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2D1D82-EC24-4F4B-B957-5978E2029F88}">
      <dsp:nvSpPr>
        <dsp:cNvPr id="0" name=""/>
        <dsp:cNvSpPr/>
      </dsp:nvSpPr>
      <dsp:spPr>
        <a:xfrm rot="5400000">
          <a:off x="1965829" y="1567104"/>
          <a:ext cx="756135" cy="50288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1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1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image" Target="../media/image6.svg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39" imgH="343" progId="TCLayout.ActiveDocument.1">
                  <p:embed/>
                </p:oleObj>
              </mc:Choice>
              <mc:Fallback>
                <p:oleObj name="think-cell Slide" r:id="rId30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0D004C-BF69-4213-965C-6C84BEA90C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E4009-9765-40E1-BF9B-2626C30AAB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DA670-EF96-45D8-88C4-3856D1E663C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C16AFB0-9D5C-4D69-A1A9-2B848BE8B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3595" y="5199013"/>
            <a:ext cx="2135200" cy="269304"/>
          </a:xfrm>
        </p:spPr>
        <p:txBody>
          <a:bodyPr/>
          <a:lstStyle/>
          <a:p>
            <a:r>
              <a:rPr lang="nb-NO" dirty="0"/>
              <a:t>Kristin Fossum Stene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408170-1A45-4945-A393-A19E765F80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63594" y="5468760"/>
            <a:ext cx="1410643" cy="269304"/>
          </a:xfrm>
        </p:spPr>
        <p:txBody>
          <a:bodyPr/>
          <a:lstStyle/>
          <a:p>
            <a:r>
              <a:rPr lang="nb-NO" dirty="0"/>
              <a:t>Seksjonsleder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30E6F4-DFB3-49DC-B4AB-59D84F4652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3594" y="5735491"/>
            <a:ext cx="2484655" cy="269304"/>
          </a:xfrm>
        </p:spPr>
        <p:txBody>
          <a:bodyPr/>
          <a:lstStyle/>
          <a:p>
            <a:r>
              <a:rPr lang="nb-NO" dirty="0"/>
              <a:t>Seksjon for studiekvalitet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C61F097-80AB-4E65-931F-B99CFFE6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875240" cy="269304"/>
          </a:xfrm>
        </p:spPr>
        <p:txBody>
          <a:bodyPr/>
          <a:lstStyle/>
          <a:p>
            <a:r>
              <a:rPr lang="en-US" dirty="0">
                <a:highlight>
                  <a:srgbClr val="FFFFFF"/>
                </a:highlight>
              </a:rPr>
              <a:t>26.04.22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D1436C-4E99-4AFB-B772-FB244D507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9C29483-6398-4F7D-8C7C-6DBF436A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Krig i Ukraina</a:t>
            </a:r>
            <a:br>
              <a:rPr lang="nb-NO" dirty="0"/>
            </a:br>
            <a:r>
              <a:rPr lang="nb-NO" dirty="0"/>
              <a:t>- dette gjør UiO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E541D12-034D-44B9-B5AD-01FF704F17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b-NO" dirty="0"/>
              <a:t>Orientering til utdanningskomiteen 27.04.22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6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45891-E213-4DA4-8222-F3738CB5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Nåværende studenter – våren 2022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3CEAD-FD8C-429C-A882-138CF72F25E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71171-44F7-4FBB-B281-4CE167C3E690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7655" indent="-287655"/>
            <a:r>
              <a:rPr lang="nb-NO" dirty="0"/>
              <a:t>Studenter fra Ukraina og Russland har hatt møter med UiO-ledelsen og får oppfølging lokalt</a:t>
            </a:r>
            <a:endParaRPr lang="en-US"/>
          </a:p>
          <a:p>
            <a:pPr marL="287655" indent="-287655"/>
            <a:r>
              <a:rPr lang="nb-NO" dirty="0"/>
              <a:t>Kunnskapsdepartementets stipendordning for s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tudenter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som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opplever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økonomiske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utfordringer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på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grunn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av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krigen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eller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økonomiske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sanksjoner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(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i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perioden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mars-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juli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):</a:t>
            </a:r>
            <a:br>
              <a:rPr lang="en-GB" b="0" i="0" dirty="0">
                <a:effectLst/>
                <a:latin typeface="Helvetica" panose="020B0604020202020204" pitchFamily="34" charset="0"/>
              </a:rPr>
            </a:b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Studieavdelingen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har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fått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27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søknader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hittil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og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innvilget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til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16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personer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fra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Russlan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d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og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 2 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fra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 Ukraina. Ca 800.000 kr.</a:t>
            </a:r>
            <a:endParaRPr lang="en-GB" b="0" i="0" dirty="0">
              <a:solidFill>
                <a:srgbClr val="000000"/>
              </a:solidFill>
              <a:effectLst/>
              <a:latin typeface="Helvetica"/>
              <a:cs typeface="Helvetica"/>
            </a:endParaRPr>
          </a:p>
          <a:p>
            <a:pPr marL="287655" indent="-287655"/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Må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avklares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 med det 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første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: 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Hva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 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skjer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 med 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dem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 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som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 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skal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 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fortsette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 studier 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til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 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høsten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 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og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 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ikke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 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kan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 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finansiere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 </a:t>
            </a:r>
            <a:b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</a:b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oppholdet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?</a:t>
            </a:r>
            <a:b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</a:b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UiO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har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ingen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utvekslingsstudenter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fra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 Ukraina, men 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hva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skjer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 med 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russiske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studenter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som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 er 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ferdig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 med 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utvekslingsopphold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og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vil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bli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Helvetica"/>
                <a:cs typeface="Helvetica"/>
              </a:rPr>
              <a:t>i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 Norge? </a:t>
            </a:r>
            <a:endParaRPr lang="en-GB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D84DA-3CD8-40AE-9A5B-EAC82D0CE0C2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047A6-E3A0-4EF6-B5C2-30AFC50F8D1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9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D070-7CCD-4AB8-B50D-4004A3C5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Studietilbud til flyktninger fra Ukraina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7F765F-03DE-4B8F-BCF9-E25991A8209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9229F-2354-4571-98D0-C47937C92F32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/>
              <a:t>KD har satt av 1000 studieplasser til sektoren. HK-</a:t>
            </a:r>
            <a:r>
              <a:rPr lang="nb-NO" dirty="0" err="1"/>
              <a:t>dir</a:t>
            </a:r>
            <a:r>
              <a:rPr lang="nb-NO" dirty="0"/>
              <a:t> skal foreslå fordeling basert den den geografiske bosettingen av flyktninger og institusjonenes kapasitet</a:t>
            </a:r>
          </a:p>
          <a:p>
            <a:r>
              <a:rPr lang="nb-NO" dirty="0"/>
              <a:t>UiO mener at en kompetansekartlegging av flyktninger før bosetting er avgjørende for at sektoren skal kunne bidra med et godt og relevant tilbud. </a:t>
            </a:r>
          </a:p>
          <a:p>
            <a:r>
              <a:rPr lang="nb-NO" dirty="0"/>
              <a:t>Studieplassene må fordeles så raskt som mulig, slik at institusjonene kan planlegge tilbudet og potensielle studenter får oversikt over mulighetene for studier i Norge. </a:t>
            </a:r>
          </a:p>
          <a:p>
            <a:r>
              <a:rPr lang="nb-NO" dirty="0"/>
              <a:t>UiO har meldt inn at vi kan ta inntil 200 av de «4-årige studieplassene i kategori D»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EADB8-899B-4A2B-9874-317D149778EA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CCAFE-D7EE-4DFD-A181-C1FE8FC188B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0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54D58-B8A3-4CD3-A0C5-56A6557D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UiOs tilbud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A1112-F7B1-49EE-8993-3D8814C545A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86992-AC82-43F1-B050-5185A4128845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UiO vil bidra til at flyktninger som ønsker det, kan få tilbud om å studere. Vi har noe kapasitet innenfor egen ramme men en del av tilbudet vil være avhengig av finansiering. Kartlegging hos fakultetene viser at vi har mulighet til å tilby </a:t>
            </a:r>
          </a:p>
          <a:p>
            <a:r>
              <a:rPr lang="nb-NO" sz="2000" dirty="0"/>
              <a:t>Opplæring i norsk fra sommeren 2022. Både ved Den internasjonale sommerskolen og via MOOC + gruppeundervisning på HF. Oppskalering av ordinært tilbud til høsten.</a:t>
            </a:r>
          </a:p>
          <a:p>
            <a:r>
              <a:rPr lang="nb-NO" sz="2000" dirty="0"/>
              <a:t>Plasser på engelskspråklige emner til høsten</a:t>
            </a:r>
          </a:p>
          <a:p>
            <a:r>
              <a:rPr lang="nb-NO" sz="2000" dirty="0"/>
              <a:t>Plasser på engelskspråklige masterprogram, avhengig av flyktningenes interesser og kvalifikasjoner. </a:t>
            </a:r>
          </a:p>
          <a:p>
            <a:pPr marL="0" indent="0">
              <a:buNone/>
            </a:pPr>
            <a:r>
              <a:rPr lang="nb-NO" dirty="0"/>
              <a:t>UiOs tilbud vil i hovedsak være campusbasert. Det er viktig for flyktningenes tilhørighet og integrering i studiemiljøet og samfunnet for øvrig at de får mulighet til å studere fysisk på lærestedet.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D800D-9A71-4C09-887B-806DAD6F630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2C0BD-5C01-4AEE-82F8-5F1E1C0A7A5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7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7">
            <a:extLst>
              <a:ext uri="{FF2B5EF4-FFF2-40B4-BE49-F238E27FC236}">
                <a16:creationId xmlns:a16="http://schemas.microsoft.com/office/drawing/2014/main" id="{7FB76055-8462-5C43-A037-0878BB1E7DD8}"/>
              </a:ext>
            </a:extLst>
          </p:cNvPr>
          <p:cNvPicPr>
            <a:picLocks noGrp="1" noChangeAspect="1"/>
          </p:cNvPicPr>
          <p:nvPr>
            <p:ph sz="half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46" y="360045"/>
            <a:ext cx="3559194" cy="5628799"/>
          </a:xfr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B4C4D48-5B19-5044-89FA-B6CC2EC6E1D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37F2B5D-3CC6-614D-BADC-F6D0786E6CE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8ADBFC7-CEE4-0A42-9D21-6DB72B31D7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683156"/>
              </p:ext>
            </p:extLst>
          </p:nvPr>
        </p:nvGraphicFramePr>
        <p:xfrm>
          <a:off x="1837732" y="3270881"/>
          <a:ext cx="4370981" cy="263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C5EE614-67E3-6244-89FE-C9849D849C0B}"/>
              </a:ext>
            </a:extLst>
          </p:cNvPr>
          <p:cNvSpPr txBox="1">
            <a:spLocks/>
          </p:cNvSpPr>
          <p:nvPr/>
        </p:nvSpPr>
        <p:spPr>
          <a:xfrm>
            <a:off x="360044" y="1476591"/>
            <a:ext cx="6620072" cy="122040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vert="horz" lIns="0" tIns="0" rIns="0" bIns="0" rtlCol="0">
            <a:noAutofit/>
          </a:bodyPr>
          <a:lstStyle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Hvor mange studieklare flyktninger kan vi </a:t>
            </a:r>
            <a:br>
              <a:rPr lang="nb-NO" dirty="0"/>
            </a:br>
            <a:r>
              <a:rPr lang="nb-NO" dirty="0"/>
              <a:t>forvente i Oslo – og når? Vi vet ikke. 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80892AF-11A7-644B-9C90-A20F4FA557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Hva skjer nå?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29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1AC52-0FBF-4F1D-9799-73C25D5084A1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535949" y="930763"/>
            <a:ext cx="11471910" cy="5098976"/>
          </a:xfrm>
        </p:spPr>
        <p:txBody>
          <a:bodyPr/>
          <a:lstStyle/>
          <a:p>
            <a:r>
              <a:rPr lang="nb-NO" dirty="0"/>
              <a:t>Studieavdelingen ser på mulige praktiske, tekniske og </a:t>
            </a:r>
            <a:r>
              <a:rPr lang="nb-NO" dirty="0" err="1"/>
              <a:t>regelverksmessige</a:t>
            </a:r>
            <a:r>
              <a:rPr lang="nb-NO" dirty="0"/>
              <a:t> løsninger for de ulike tilbudene, i dialog med aktuelle enheter</a:t>
            </a:r>
          </a:p>
          <a:p>
            <a:r>
              <a:rPr lang="nb-NO" dirty="0"/>
              <a:t>Vi forventer (snarlig?) informasjon om midlertidige regelverksendringer og tildeling av studieplassmidler fra KD</a:t>
            </a:r>
          </a:p>
          <a:p>
            <a:r>
              <a:rPr lang="nb-NO" dirty="0"/>
              <a:t>Vi er i dialog med andre læresteder og myndighetene</a:t>
            </a:r>
          </a:p>
          <a:p>
            <a:r>
              <a:rPr lang="nb-NO" dirty="0"/>
              <a:t>Vi fortolker og iverksetter nye tiltak: </a:t>
            </a:r>
            <a:br>
              <a:rPr lang="nb-NO" dirty="0"/>
            </a:br>
            <a:r>
              <a:rPr lang="nb-NO" dirty="0"/>
              <a:t>Vi har nettopp fått informasjon om muligheten for å omdisponere stipendmidler i Erasmus+ til innreisende studenter fra Ukraina. Hva har vi til rådighet og hvordan kan vi implementere? Vil gå i dialog med enhetene om det.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Lokale initiativ og forslag? </a:t>
            </a:r>
            <a:r>
              <a:rPr lang="nb-NO" b="1" dirty="0"/>
              <a:t>Ta kontakt!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BAF03-F320-4891-8DC6-7929D849054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3E87D-E23B-4A71-BD81-EAD94C6BEBE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D1D56054-A769-CF41-87D9-12B72096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Vi forbereder oss</a:t>
            </a:r>
          </a:p>
        </p:txBody>
      </p:sp>
    </p:spTree>
    <p:extLst>
      <p:ext uri="{BB962C8B-B14F-4D97-AF65-F5344CB8AC3E}">
        <p14:creationId xmlns:p14="http://schemas.microsoft.com/office/powerpoint/2010/main" val="17549412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4A3461D5-36ED-4665-B3FE-2BAD1DA8EADD}" vid="{585C287C-E974-4785-BD2C-7F401461D4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Props1.xml><?xml version="1.0" encoding="utf-8"?>
<ds:datastoreItem xmlns:ds="http://schemas.openxmlformats.org/officeDocument/2006/customXml" ds:itemID="{CD1D2A2B-90F2-4F7A-A7C8-3D551B2C616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5e35b8c-bb2a-40e7-acd7-beed1d1f14b8"/>
    <ds:schemaRef ds:uri="45a9c032-1c21-4297-bc4a-1b0e359a6c1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911B26-910F-441A-86DA-EE10B465B6D6}">
  <ds:schemaRefs>
    <ds:schemaRef ds:uri="http://schemas.microsoft.com/sharepoint/events"/>
    <ds:schemaRef ds:uri="http://www.w3.org/2000/xmlns/"/>
  </ds:schemaRefs>
</ds:datastoreItem>
</file>

<file path=customXml/itemProps4.xml><?xml version="1.0" encoding="utf-8"?>
<ds:datastoreItem xmlns:ds="http://schemas.openxmlformats.org/officeDocument/2006/customXml" ds:itemID="{89B9CF10-6C6A-444C-B05E-E78C1785A52C}">
  <ds:schemaRefs>
    <ds:schemaRef ds:uri="http://schemas.openxmlformats.org/package/2006/metadata/core-properties"/>
    <ds:schemaRef ds:uri="http://purl.org/dc/dcmitype/"/>
    <ds:schemaRef ds:uri="http://www.w3.org/XML/1998/namespace"/>
    <ds:schemaRef ds:uri="45a9c032-1c21-4297-bc4a-1b0e359a6c15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e5e35b8c-bb2a-40e7-acd7-beed1d1f14b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97</TotalTime>
  <Words>508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Arial, sans-serif</vt:lpstr>
      <vt:lpstr>Calibri</vt:lpstr>
      <vt:lpstr>Helvetica</vt:lpstr>
      <vt:lpstr>Wingdings</vt:lpstr>
      <vt:lpstr>Office Theme</vt:lpstr>
      <vt:lpstr>think-cell Slide</vt:lpstr>
      <vt:lpstr>Krig i Ukraina - dette gjør UiO</vt:lpstr>
      <vt:lpstr>Nåværende studenter – våren 2022</vt:lpstr>
      <vt:lpstr>Studietilbud til flyktninger fra Ukraina</vt:lpstr>
      <vt:lpstr>UiOs tilbud</vt:lpstr>
      <vt:lpstr>Hva skjer nå?</vt:lpstr>
      <vt:lpstr>Vi forbereder oss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Krig i Ukraina - dette gjør UiO</dc:title>
  <dc:creator>Kristin Fossum Stene</dc:creator>
  <cp:lastModifiedBy>Kristin Fossum Stene</cp:lastModifiedBy>
  <cp:revision>21</cp:revision>
  <dcterms:created xsi:type="dcterms:W3CDTF">2022-04-25T12:52:40Z</dcterms:created>
  <dcterms:modified xsi:type="dcterms:W3CDTF">2022-04-26T07:04:19Z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