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805" r:id="rId2"/>
    <p:sldId id="821" r:id="rId3"/>
    <p:sldId id="826" r:id="rId4"/>
    <p:sldId id="823" r:id="rId5"/>
    <p:sldId id="825" r:id="rId6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72653" autoAdjust="0"/>
  </p:normalViewPr>
  <p:slideViewPr>
    <p:cSldViewPr>
      <p:cViewPr varScale="1">
        <p:scale>
          <a:sx n="63" d="100"/>
          <a:sy n="63" d="100"/>
        </p:scale>
        <p:origin x="1992" y="67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56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8101" y="0"/>
            <a:ext cx="2944813" cy="4956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8CB1CE-451A-4780-AAB0-E082CEBE24E8}" type="datetimeFigureOut">
              <a:rPr lang="nb-NO" altLang="nb-NO"/>
              <a:pPr>
                <a:defRPr/>
              </a:pPr>
              <a:t>25.04.2022</a:t>
            </a:fld>
            <a:endParaRPr lang="nb-NO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9408800"/>
            <a:ext cx="2944813" cy="49561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8101" y="9408800"/>
            <a:ext cx="2944813" cy="49561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1F0228-45A0-4B2A-876C-D13DBD3709B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56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1" y="0"/>
            <a:ext cx="2944813" cy="4956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495A14-756B-45B4-A585-0B9901C42562}" type="datetimeFigureOut">
              <a:rPr lang="nb-NO" altLang="nb-NO"/>
              <a:pPr>
                <a:defRPr/>
              </a:pPr>
              <a:t>25.04.2022</a:t>
            </a:fld>
            <a:endParaRPr lang="nb-NO" alt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984"/>
            <a:ext cx="5435600" cy="44573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nb-NO" noProof="0"/>
              <a:t>Click to edit Master text styles</a:t>
            </a:r>
          </a:p>
          <a:p>
            <a:pPr lvl="1"/>
            <a:r>
              <a:rPr lang="en-US" altLang="nb-NO" noProof="0"/>
              <a:t>Second level</a:t>
            </a:r>
          </a:p>
          <a:p>
            <a:pPr lvl="2"/>
            <a:r>
              <a:rPr lang="en-US" altLang="nb-NO" noProof="0"/>
              <a:t>Third level</a:t>
            </a:r>
          </a:p>
          <a:p>
            <a:pPr lvl="3"/>
            <a:r>
              <a:rPr lang="en-US" altLang="nb-NO" noProof="0"/>
              <a:t>Fourth level</a:t>
            </a:r>
          </a:p>
          <a:p>
            <a:pPr lvl="4"/>
            <a:r>
              <a:rPr lang="en-US" altLang="nb-NO" noProof="0"/>
              <a:t>Fifth level</a:t>
            </a:r>
            <a:endParaRPr lang="nb-NO" altLang="nb-NO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800"/>
            <a:ext cx="2944813" cy="49561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1" y="9408800"/>
            <a:ext cx="2944813" cy="49561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F23E22-FBC5-4082-A005-761BBD97CEBB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F23E22-FBC5-4082-A005-761BBD97CEBB}" type="slidenum">
              <a:rPr lang="nb-NO" altLang="nb-NO" smtClean="0"/>
              <a:pPr>
                <a:defRPr/>
              </a:pPr>
              <a:t>1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52406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1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Det står naturligvis mer i Hatlens rapport, men punktene ovenfor i dette lysarket oppsummerer vel utvalgets viktigste forslag</a:t>
            </a:r>
            <a:r>
              <a:rPr lang="nb-NO" sz="1100" b="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endParaRPr lang="nb-NO" sz="1100" b="0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nb-NO" sz="11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Finansieringen</a:t>
            </a:r>
            <a:r>
              <a:rPr lang="nb-NO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er en integrert del av styringssystemet i UH-sektoren: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 langsiktige målene og rammene for utviklingen av universitets- og høyskolesektoren bør trekkes opp gjennom </a:t>
            </a:r>
            <a:r>
              <a:rPr lang="nb-NO" sz="11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langtidsplanen for forskning og høyere utdanning,</a:t>
            </a:r>
            <a:r>
              <a:rPr lang="nb-NO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herunder dimensjonering.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1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Utviklingsavtalene</a:t>
            </a:r>
            <a:r>
              <a:rPr lang="nb-NO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og </a:t>
            </a:r>
            <a:r>
              <a:rPr lang="nb-NO" sz="11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etatsstyringen</a:t>
            </a:r>
            <a:r>
              <a:rPr lang="nb-NO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bør brukes for å gjennomføre målene i langtidsplanen.</a:t>
            </a:r>
            <a:endParaRPr lang="nb-NO" sz="1100" dirty="0" smtClean="0"/>
          </a:p>
          <a:p>
            <a:endParaRPr lang="nb-NO" sz="1100" b="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F23E22-FBC5-4082-A005-761BBD97CEBB}" type="slidenum">
              <a:rPr lang="nb-NO" altLang="nb-NO" smtClean="0"/>
              <a:pPr>
                <a:defRPr/>
              </a:pPr>
              <a:t>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12024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0" dirty="0" smtClean="0"/>
              <a:t>Innføringen av dagens finansieringssystem ble presentert </a:t>
            </a:r>
            <a:r>
              <a:rPr lang="nb-NO" sz="1200" b="0" dirty="0" err="1" smtClean="0"/>
              <a:t>ifm</a:t>
            </a:r>
            <a:r>
              <a:rPr lang="nb-NO" sz="1200" b="0" dirty="0" smtClean="0"/>
              <a:t>. framleggelsen av statsbudsjettet for 2002 (se St.prp. nr. 1 (20021-2002) fra </a:t>
            </a:r>
            <a:r>
              <a:rPr lang="nb-NO" sz="1200" b="0" dirty="0" err="1" smtClean="0"/>
              <a:t>Kyrkje</a:t>
            </a:r>
            <a:r>
              <a:rPr lang="nb-NO" sz="1200" b="0" dirty="0" smtClean="0"/>
              <a:t>-, utdannings- og forskingsdepartementet). På side 150 i proposisjonen gjorde man rede for målene med det nye finansieringssystemet og pekte bl.a. på at systemet «mellom anna [skal] premiere </a:t>
            </a:r>
            <a:r>
              <a:rPr lang="nb-NO" sz="1200" b="0" dirty="0" err="1" smtClean="0"/>
              <a:t>institusjonar</a:t>
            </a:r>
            <a:r>
              <a:rPr lang="nb-NO" sz="1200" b="0" dirty="0" smtClean="0"/>
              <a:t> som er prega av kvalitet, og som får </a:t>
            </a:r>
            <a:r>
              <a:rPr lang="nb-NO" sz="1200" b="0" dirty="0" err="1" smtClean="0"/>
              <a:t>studentane</a:t>
            </a:r>
            <a:r>
              <a:rPr lang="nb-NO" sz="1200" b="0" dirty="0" smtClean="0"/>
              <a:t> til å </a:t>
            </a:r>
            <a:r>
              <a:rPr lang="nb-NO" sz="1200" b="0" dirty="0" err="1" smtClean="0"/>
              <a:t>lukkast</a:t>
            </a:r>
            <a:r>
              <a:rPr lang="nb-NO" sz="1200" b="0" dirty="0" smtClean="0"/>
              <a:t> i sine studieløp». Her har man høyt fokus på resultatforbedring, noe Hatlen toner kraftig ned til fordel for resultatuttelling som en ren finansieringsmekanisme.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F23E22-FBC5-4082-A005-761BBD97CEBB}" type="slidenum">
              <a:rPr lang="nb-NO" altLang="nb-NO" smtClean="0"/>
              <a:pPr>
                <a:defRPr/>
              </a:pPr>
              <a:t>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13039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1100" b="0" dirty="0"/>
              <a:t>Om inndelingen i seks finansieringskategorier skrev departementet på side 156 i statsbudsjettframlegget for 2002: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sz="1100" b="0" dirty="0"/>
          </a:p>
          <a:p>
            <a:r>
              <a:rPr lang="nb-NO" sz="1100" b="0" dirty="0"/>
              <a:t>«For å ta omsyn til at kostnadene ved ulike </a:t>
            </a:r>
            <a:r>
              <a:rPr lang="nb-NO" sz="1100" b="0" dirty="0" err="1"/>
              <a:t>studietilbod</a:t>
            </a:r>
            <a:r>
              <a:rPr lang="nb-NO" sz="1100" b="0" dirty="0"/>
              <a:t> varierer med bruk av infrastruktur, og i kva grad undervisninga er </a:t>
            </a:r>
            <a:r>
              <a:rPr lang="nb-NO" sz="1100" b="0" dirty="0" err="1"/>
              <a:t>ressurskrevjande</a:t>
            </a:r>
            <a:r>
              <a:rPr lang="nb-NO" sz="1100" b="0" dirty="0"/>
              <a:t> på personellsida, er studia delte inn i </a:t>
            </a:r>
            <a:r>
              <a:rPr lang="nb-NO" sz="1100" b="0" dirty="0" err="1"/>
              <a:t>kategoriar</a:t>
            </a:r>
            <a:r>
              <a:rPr lang="nb-NO" sz="1100" b="0" dirty="0"/>
              <a:t> med ulike </a:t>
            </a:r>
            <a:r>
              <a:rPr lang="nb-NO" sz="1100" b="0" dirty="0" err="1"/>
              <a:t>satsar</a:t>
            </a:r>
            <a:r>
              <a:rPr lang="nb-NO" sz="1100" b="0" dirty="0"/>
              <a:t>. […] Høgre grads studium vil generelt </a:t>
            </a:r>
            <a:r>
              <a:rPr lang="nb-NO" sz="1100" b="0" dirty="0" err="1"/>
              <a:t>vere</a:t>
            </a:r>
            <a:r>
              <a:rPr lang="nb-NO" sz="1100" b="0" dirty="0"/>
              <a:t> </a:t>
            </a:r>
            <a:r>
              <a:rPr lang="nb-NO" sz="1100" b="0" dirty="0" err="1"/>
              <a:t>meir</a:t>
            </a:r>
            <a:r>
              <a:rPr lang="nb-NO" sz="1100" b="0" dirty="0"/>
              <a:t> </a:t>
            </a:r>
            <a:r>
              <a:rPr lang="nb-NO" sz="1100" b="0" dirty="0" err="1"/>
              <a:t>kostnadskrevjande</a:t>
            </a:r>
            <a:r>
              <a:rPr lang="nb-NO" sz="1100" b="0" dirty="0"/>
              <a:t> enn </a:t>
            </a:r>
            <a:r>
              <a:rPr lang="nb-NO" sz="1100" b="0" dirty="0" err="1"/>
              <a:t>lågare</a:t>
            </a:r>
            <a:r>
              <a:rPr lang="nb-NO" sz="1100" b="0" dirty="0"/>
              <a:t> grads på grunn av </a:t>
            </a:r>
            <a:r>
              <a:rPr lang="nb-NO" sz="1100" b="0" dirty="0" err="1"/>
              <a:t>meir</a:t>
            </a:r>
            <a:r>
              <a:rPr lang="nb-NO" sz="1100" b="0" dirty="0"/>
              <a:t> individuell rettleiing. </a:t>
            </a:r>
            <a:r>
              <a:rPr lang="nb-NO" sz="1100" b="0" dirty="0" err="1"/>
              <a:t>Tilsvarande</a:t>
            </a:r>
            <a:r>
              <a:rPr lang="nb-NO" sz="1100" b="0" dirty="0"/>
              <a:t> vil fag med laboratoriebruk </a:t>
            </a:r>
            <a:r>
              <a:rPr lang="nb-NO" sz="1100" b="0" dirty="0" err="1"/>
              <a:t>vere</a:t>
            </a:r>
            <a:r>
              <a:rPr lang="nb-NO" sz="1100" b="0" dirty="0"/>
              <a:t> </a:t>
            </a:r>
            <a:r>
              <a:rPr lang="nb-NO" sz="1100" b="0" dirty="0" err="1"/>
              <a:t>meir</a:t>
            </a:r>
            <a:r>
              <a:rPr lang="nb-NO" sz="1100" b="0" dirty="0"/>
              <a:t> </a:t>
            </a:r>
            <a:r>
              <a:rPr lang="nb-NO" sz="1100" b="0" dirty="0" err="1"/>
              <a:t>kostnadskrevjande</a:t>
            </a:r>
            <a:r>
              <a:rPr lang="nb-NO" sz="1100" b="0" dirty="0"/>
              <a:t> enn teoretiske fag på grunn av bruk av infrastruktur og laboratoriepersonale. Praksisundervisning gir </a:t>
            </a:r>
            <a:r>
              <a:rPr lang="nb-NO" sz="1100" b="0" dirty="0" err="1"/>
              <a:t>ein</a:t>
            </a:r>
            <a:r>
              <a:rPr lang="nb-NO" sz="1100" b="0" dirty="0"/>
              <a:t> ekstra kostnad for </a:t>
            </a:r>
            <a:r>
              <a:rPr lang="nb-NO" sz="1100" b="0" dirty="0" err="1"/>
              <a:t>ein</a:t>
            </a:r>
            <a:r>
              <a:rPr lang="nb-NO" sz="1100" b="0" dirty="0"/>
              <a:t> del av </a:t>
            </a:r>
            <a:r>
              <a:rPr lang="nb-NO" sz="1100" b="0" dirty="0" err="1"/>
              <a:t>utdanningane</a:t>
            </a:r>
            <a:r>
              <a:rPr lang="nb-NO" sz="1100" b="0" dirty="0"/>
              <a:t>. </a:t>
            </a:r>
            <a:r>
              <a:rPr lang="nb-NO" sz="1100" b="0" dirty="0" err="1"/>
              <a:t>Ein</a:t>
            </a:r>
            <a:r>
              <a:rPr lang="nb-NO" sz="1100" b="0" dirty="0"/>
              <a:t> har valt å operere med relativt få og breie </a:t>
            </a:r>
            <a:r>
              <a:rPr lang="nb-NO" sz="1100" b="0" dirty="0" err="1"/>
              <a:t>kategoriar</a:t>
            </a:r>
            <a:r>
              <a:rPr lang="nb-NO" sz="1100" b="0" dirty="0"/>
              <a:t>, både av omsyn til </a:t>
            </a:r>
            <a:r>
              <a:rPr lang="nb-NO" sz="1100" b="0" dirty="0" err="1"/>
              <a:t>institusjonane</a:t>
            </a:r>
            <a:r>
              <a:rPr lang="nb-NO" sz="1100" b="0" dirty="0"/>
              <a:t> sin </a:t>
            </a:r>
            <a:r>
              <a:rPr lang="nb-NO" sz="1100" b="0" dirty="0" err="1"/>
              <a:t>faglege</a:t>
            </a:r>
            <a:r>
              <a:rPr lang="nb-NO" sz="1100" b="0" dirty="0"/>
              <a:t> fridom og fridom til å disponere budsjettmidla, og for å unngå uheldige </a:t>
            </a:r>
            <a:r>
              <a:rPr lang="nb-NO" sz="1100" b="0" dirty="0" err="1"/>
              <a:t>tilpassingar</a:t>
            </a:r>
            <a:r>
              <a:rPr lang="nb-NO" sz="1100" b="0" dirty="0"/>
              <a:t>. […] </a:t>
            </a:r>
            <a:r>
              <a:rPr lang="nb-NO" sz="1100" b="0" dirty="0" err="1"/>
              <a:t>Institusjonane</a:t>
            </a:r>
            <a:r>
              <a:rPr lang="nb-NO" sz="1100" b="0" dirty="0"/>
              <a:t> har stor fridom til sjølve å </a:t>
            </a:r>
            <a:r>
              <a:rPr lang="nb-NO" sz="1100" b="0" dirty="0" err="1"/>
              <a:t>leggje</a:t>
            </a:r>
            <a:r>
              <a:rPr lang="nb-NO" sz="1100" b="0" dirty="0"/>
              <a:t> til rette undervisningsopplegget, og det kan derfor ikke </a:t>
            </a:r>
            <a:r>
              <a:rPr lang="nb-NO" sz="1100" b="0" dirty="0" err="1"/>
              <a:t>definerast</a:t>
            </a:r>
            <a:r>
              <a:rPr lang="nb-NO" sz="1100" b="0" dirty="0"/>
              <a:t> eksakte kostnader for kvar utdanning eller type utdanning.»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F23E22-FBC5-4082-A005-761BBD97CEBB}" type="slidenum">
              <a:rPr lang="nb-NO" altLang="nb-NO" smtClean="0"/>
              <a:pPr>
                <a:defRPr/>
              </a:pPr>
              <a:t>4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88521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sz="11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F23E22-FBC5-4082-A005-761BBD97CEBB}" type="slidenum">
              <a:rPr lang="nb-NO" altLang="nb-NO" smtClean="0"/>
              <a:pPr>
                <a:defRPr/>
              </a:pPr>
              <a:t>5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6716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nb-NO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>
                <a:latin typeface="Arial"/>
                <a:cs typeface="Arial"/>
              </a:defRPr>
            </a:lvl1pPr>
          </a:lstStyle>
          <a:p>
            <a:r>
              <a:rPr lang="nb-NO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33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096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8164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fld id="{AB6DC878-1411-4543-BD0F-9BA9CC996BAE}" type="slidenum">
              <a:rPr lang="nb-NO" altLang="nb-NO" sz="1400" smtClean="0">
                <a:solidFill>
                  <a:schemeClr val="tx2"/>
                </a:solidFill>
              </a:rPr>
              <a:pPr>
                <a:defRPr/>
              </a:pPr>
              <a:t>‹#›</a:t>
            </a:fld>
            <a:endParaRPr lang="nb-NO" altLang="nb-NO" sz="1400">
              <a:solidFill>
                <a:schemeClr val="tx2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6311900" y="0"/>
            <a:ext cx="2830513" cy="606425"/>
          </a:xfrm>
          <a:prstGeom prst="rect">
            <a:avLst/>
          </a:prstGeom>
          <a:solidFill>
            <a:srgbClr val="DFD2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defRPr/>
            </a:pPr>
            <a:r>
              <a:rPr lang="nb-NO" altLang="nb-NO"/>
              <a:t>  </a:t>
            </a:r>
            <a:endParaRPr lang="nb-NO" altLang="nb-NO" sz="3700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2052638" y="0"/>
            <a:ext cx="4259262" cy="606425"/>
          </a:xfrm>
          <a:prstGeom prst="rect">
            <a:avLst/>
          </a:prstGeom>
          <a:solidFill>
            <a:srgbClr val="DFD2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nb-NO" altLang="nb-NO"/>
          </a:p>
        </p:txBody>
      </p:sp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-1588" y="0"/>
            <a:ext cx="2054226" cy="606425"/>
          </a:xfrm>
          <a:prstGeom prst="rect">
            <a:avLst/>
          </a:prstGeom>
          <a:solidFill>
            <a:srgbClr val="DFD2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r>
              <a:rPr lang="nb-NO" altLang="nb-NO"/>
              <a:t>  </a:t>
            </a:r>
            <a:r>
              <a:rPr lang="nb-NO" altLang="nb-NO" sz="3700"/>
              <a:t> </a:t>
            </a:r>
            <a:r>
              <a:rPr lang="nb-NO" altLang="nb-NO"/>
              <a:t>                          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-1588" y="0"/>
            <a:ext cx="9144001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>
            <a:off x="-1588" y="928688"/>
            <a:ext cx="9144001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" name="Line 13"/>
          <p:cNvSpPr>
            <a:spLocks noChangeShapeType="1"/>
          </p:cNvSpPr>
          <p:nvPr userDrawn="1"/>
        </p:nvSpPr>
        <p:spPr bwMode="auto">
          <a:xfrm>
            <a:off x="-1588" y="0"/>
            <a:ext cx="1588" cy="6064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2" name="Line 14"/>
          <p:cNvSpPr>
            <a:spLocks noChangeShapeType="1"/>
          </p:cNvSpPr>
          <p:nvPr userDrawn="1"/>
        </p:nvSpPr>
        <p:spPr bwMode="auto">
          <a:xfrm>
            <a:off x="9142413" y="0"/>
            <a:ext cx="1587" cy="6064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pic>
        <p:nvPicPr>
          <p:cNvPr id="13" name="Picture 15" descr="Universitetet i Oslos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2190751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toppstripes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0"/>
            <a:ext cx="30194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lassholder for innhold 1"/>
          <p:cNvSpPr>
            <a:spLocks noGrp="1"/>
          </p:cNvSpPr>
          <p:nvPr>
            <p:ph/>
          </p:nvPr>
        </p:nvSpPr>
        <p:spPr>
          <a:xfrm>
            <a:off x="457200" y="1750423"/>
            <a:ext cx="8229600" cy="437574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600">
                <a:latin typeface="Verdana" pitchFamily="34" charset="0"/>
              </a:defRPr>
            </a:lvl3pPr>
            <a:lvl4pPr>
              <a:defRPr sz="1200">
                <a:latin typeface="Verdana" pitchFamily="34" charset="0"/>
              </a:defRPr>
            </a:lvl4pPr>
            <a:lvl5pPr>
              <a:defRPr sz="1200"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8" name="Tittel 1"/>
          <p:cNvSpPr>
            <a:spLocks noGrp="1"/>
          </p:cNvSpPr>
          <p:nvPr>
            <p:ph type="title" idx="13"/>
          </p:nvPr>
        </p:nvSpPr>
        <p:spPr>
          <a:xfrm>
            <a:off x="457200" y="622662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lassholder for dato 1"/>
          <p:cNvSpPr>
            <a:spLocks noGrp="1"/>
          </p:cNvSpPr>
          <p:nvPr>
            <p:ph type="dt" sz="half" idx="14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6" name="Plassholder for bunntekst 2"/>
          <p:cNvSpPr>
            <a:spLocks noGrp="1"/>
          </p:cNvSpPr>
          <p:nvPr>
            <p:ph type="ftr" sz="quarter" idx="15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7" name="Plassholder for lysbildenummer 3"/>
          <p:cNvSpPr>
            <a:spLocks noGrp="1"/>
          </p:cNvSpPr>
          <p:nvPr>
            <p:ph type="sldNum" sz="quarter" idx="16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62CF457-8D93-44FE-BEA8-95B06E6DFBD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83947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fld id="{431C717B-BD04-4B81-903D-0C543D44314B}" type="slidenum">
              <a:rPr lang="nb-NO" altLang="nb-NO" sz="1400" smtClean="0">
                <a:solidFill>
                  <a:schemeClr val="tx2"/>
                </a:solidFill>
              </a:rPr>
              <a:pPr>
                <a:defRPr/>
              </a:pPr>
              <a:t>‹#›</a:t>
            </a:fld>
            <a:endParaRPr lang="nb-NO" altLang="nb-NO" sz="1400">
              <a:solidFill>
                <a:schemeClr val="tx2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6311900" y="0"/>
            <a:ext cx="2830513" cy="606425"/>
          </a:xfrm>
          <a:prstGeom prst="rect">
            <a:avLst/>
          </a:prstGeom>
          <a:solidFill>
            <a:srgbClr val="DFD2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defRPr/>
            </a:pPr>
            <a:r>
              <a:rPr lang="nb-NO" altLang="nb-NO"/>
              <a:t>  </a:t>
            </a:r>
            <a:endParaRPr lang="nb-NO" altLang="nb-NO" sz="3700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2052638" y="0"/>
            <a:ext cx="4259262" cy="606425"/>
          </a:xfrm>
          <a:prstGeom prst="rect">
            <a:avLst/>
          </a:prstGeom>
          <a:solidFill>
            <a:srgbClr val="DFD2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nb-NO" altLang="nb-NO"/>
          </a:p>
        </p:txBody>
      </p:sp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-1588" y="0"/>
            <a:ext cx="2054226" cy="606425"/>
          </a:xfrm>
          <a:prstGeom prst="rect">
            <a:avLst/>
          </a:prstGeom>
          <a:solidFill>
            <a:srgbClr val="DFD2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r>
              <a:rPr lang="nb-NO" altLang="nb-NO"/>
              <a:t>  </a:t>
            </a:r>
            <a:r>
              <a:rPr lang="nb-NO" altLang="nb-NO" sz="3700"/>
              <a:t> </a:t>
            </a:r>
            <a:r>
              <a:rPr lang="nb-NO" altLang="nb-NO"/>
              <a:t>                          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-1588" y="0"/>
            <a:ext cx="9144001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>
            <a:off x="-1588" y="928688"/>
            <a:ext cx="9144001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" name="Line 13"/>
          <p:cNvSpPr>
            <a:spLocks noChangeShapeType="1"/>
          </p:cNvSpPr>
          <p:nvPr userDrawn="1"/>
        </p:nvSpPr>
        <p:spPr bwMode="auto">
          <a:xfrm>
            <a:off x="-1588" y="0"/>
            <a:ext cx="1588" cy="6064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2" name="Line 14"/>
          <p:cNvSpPr>
            <a:spLocks noChangeShapeType="1"/>
          </p:cNvSpPr>
          <p:nvPr userDrawn="1"/>
        </p:nvSpPr>
        <p:spPr bwMode="auto">
          <a:xfrm>
            <a:off x="9142413" y="0"/>
            <a:ext cx="1587" cy="6064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pic>
        <p:nvPicPr>
          <p:cNvPr id="13" name="Picture 15" descr="Universitetet i Oslos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2190751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toppstripes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0"/>
            <a:ext cx="30194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lassholder for innhold 1"/>
          <p:cNvSpPr>
            <a:spLocks noGrp="1"/>
          </p:cNvSpPr>
          <p:nvPr>
            <p:ph/>
          </p:nvPr>
        </p:nvSpPr>
        <p:spPr>
          <a:xfrm>
            <a:off x="457200" y="1750423"/>
            <a:ext cx="8229600" cy="437574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600">
                <a:latin typeface="Verdana" pitchFamily="34" charset="0"/>
              </a:defRPr>
            </a:lvl3pPr>
            <a:lvl4pPr>
              <a:defRPr sz="1200">
                <a:latin typeface="Verdana" pitchFamily="34" charset="0"/>
              </a:defRPr>
            </a:lvl4pPr>
            <a:lvl5pPr>
              <a:defRPr sz="1200"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8" name="Tittel 1"/>
          <p:cNvSpPr>
            <a:spLocks noGrp="1"/>
          </p:cNvSpPr>
          <p:nvPr>
            <p:ph type="title" idx="13"/>
          </p:nvPr>
        </p:nvSpPr>
        <p:spPr>
          <a:xfrm>
            <a:off x="457200" y="622662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lassholder for dato 1"/>
          <p:cNvSpPr>
            <a:spLocks noGrp="1"/>
          </p:cNvSpPr>
          <p:nvPr>
            <p:ph type="dt" sz="half" idx="14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6" name="Plassholder for bunntekst 2"/>
          <p:cNvSpPr>
            <a:spLocks noGrp="1"/>
          </p:cNvSpPr>
          <p:nvPr>
            <p:ph type="ftr" sz="quarter" idx="15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7" name="Plassholder for lysbildenummer 3"/>
          <p:cNvSpPr>
            <a:spLocks noGrp="1"/>
          </p:cNvSpPr>
          <p:nvPr>
            <p:ph type="sldNum" sz="quarter" idx="16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7FDAE1E-D1F8-4024-9241-4987565A2A6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56803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fld id="{E5F8DCAB-4AF6-4575-93A4-E17D158E1567}" type="slidenum">
              <a:rPr lang="nb-NO" altLang="nb-NO" sz="1400" smtClean="0">
                <a:solidFill>
                  <a:schemeClr val="tx2"/>
                </a:solidFill>
              </a:rPr>
              <a:pPr>
                <a:defRPr/>
              </a:pPr>
              <a:t>‹#›</a:t>
            </a:fld>
            <a:endParaRPr lang="nb-NO" altLang="nb-NO" sz="1400">
              <a:solidFill>
                <a:schemeClr val="tx2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6311900" y="0"/>
            <a:ext cx="2830513" cy="606425"/>
          </a:xfrm>
          <a:prstGeom prst="rect">
            <a:avLst/>
          </a:prstGeom>
          <a:solidFill>
            <a:srgbClr val="DFD2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defRPr/>
            </a:pPr>
            <a:r>
              <a:rPr lang="nb-NO" altLang="nb-NO"/>
              <a:t>  </a:t>
            </a:r>
            <a:endParaRPr lang="nb-NO" altLang="nb-NO" sz="3700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2052638" y="0"/>
            <a:ext cx="4259262" cy="606425"/>
          </a:xfrm>
          <a:prstGeom prst="rect">
            <a:avLst/>
          </a:prstGeom>
          <a:solidFill>
            <a:srgbClr val="DFD2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nb-NO" altLang="nb-NO"/>
          </a:p>
        </p:txBody>
      </p:sp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-1588" y="0"/>
            <a:ext cx="2054226" cy="606425"/>
          </a:xfrm>
          <a:prstGeom prst="rect">
            <a:avLst/>
          </a:prstGeom>
          <a:solidFill>
            <a:srgbClr val="DFD2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r>
              <a:rPr lang="nb-NO" altLang="nb-NO"/>
              <a:t>  </a:t>
            </a:r>
            <a:r>
              <a:rPr lang="nb-NO" altLang="nb-NO" sz="3700"/>
              <a:t> </a:t>
            </a:r>
            <a:r>
              <a:rPr lang="nb-NO" altLang="nb-NO"/>
              <a:t>                          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-1588" y="0"/>
            <a:ext cx="9144001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>
            <a:off x="-1588" y="928688"/>
            <a:ext cx="9144001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" name="Line 13"/>
          <p:cNvSpPr>
            <a:spLocks noChangeShapeType="1"/>
          </p:cNvSpPr>
          <p:nvPr userDrawn="1"/>
        </p:nvSpPr>
        <p:spPr bwMode="auto">
          <a:xfrm>
            <a:off x="-1588" y="0"/>
            <a:ext cx="1588" cy="6064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2" name="Line 14"/>
          <p:cNvSpPr>
            <a:spLocks noChangeShapeType="1"/>
          </p:cNvSpPr>
          <p:nvPr userDrawn="1"/>
        </p:nvSpPr>
        <p:spPr bwMode="auto">
          <a:xfrm>
            <a:off x="9142413" y="0"/>
            <a:ext cx="1587" cy="6064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pic>
        <p:nvPicPr>
          <p:cNvPr id="13" name="Picture 15" descr="Universitetet i Oslos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2190751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toppstripes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0"/>
            <a:ext cx="30194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lassholder for innhold 1"/>
          <p:cNvSpPr>
            <a:spLocks noGrp="1"/>
          </p:cNvSpPr>
          <p:nvPr>
            <p:ph/>
          </p:nvPr>
        </p:nvSpPr>
        <p:spPr>
          <a:xfrm>
            <a:off x="457200" y="1750423"/>
            <a:ext cx="8229600" cy="437574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600">
                <a:latin typeface="Verdana" pitchFamily="34" charset="0"/>
              </a:defRPr>
            </a:lvl3pPr>
            <a:lvl4pPr>
              <a:defRPr sz="1200">
                <a:latin typeface="Verdana" pitchFamily="34" charset="0"/>
              </a:defRPr>
            </a:lvl4pPr>
            <a:lvl5pPr>
              <a:defRPr sz="1200"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8" name="Tittel 1"/>
          <p:cNvSpPr>
            <a:spLocks noGrp="1"/>
          </p:cNvSpPr>
          <p:nvPr>
            <p:ph type="title" idx="13"/>
          </p:nvPr>
        </p:nvSpPr>
        <p:spPr>
          <a:xfrm>
            <a:off x="457200" y="622662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lassholder for dato 1"/>
          <p:cNvSpPr>
            <a:spLocks noGrp="1"/>
          </p:cNvSpPr>
          <p:nvPr>
            <p:ph type="dt" sz="half" idx="14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6" name="Plassholder for bunntekst 2"/>
          <p:cNvSpPr>
            <a:spLocks noGrp="1"/>
          </p:cNvSpPr>
          <p:nvPr>
            <p:ph type="ftr" sz="quarter" idx="15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7" name="Plassholder for lysbildenummer 3"/>
          <p:cNvSpPr>
            <a:spLocks noGrp="1"/>
          </p:cNvSpPr>
          <p:nvPr>
            <p:ph type="sldNum" sz="quarter" idx="16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64DE4AA-C4DD-4E74-B9A0-73CC0F24C54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3661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502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522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182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448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819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0514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848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236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text styles</a:t>
            </a:r>
          </a:p>
          <a:p>
            <a:pPr lvl="1"/>
            <a:r>
              <a:rPr lang="en-US" altLang="nb-NO"/>
              <a:t>Second level</a:t>
            </a:r>
          </a:p>
          <a:p>
            <a:pPr lvl="2"/>
            <a:r>
              <a:rPr lang="en-US" altLang="nb-NO"/>
              <a:t>Third level</a:t>
            </a:r>
          </a:p>
          <a:p>
            <a:pPr lvl="3"/>
            <a:r>
              <a:rPr lang="en-US" altLang="nb-NO"/>
              <a:t>Fourth level</a:t>
            </a:r>
          </a:p>
          <a:p>
            <a:pPr lvl="4"/>
            <a:r>
              <a:rPr lang="en-US" altLang="nb-NO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6" r:id="rId1"/>
    <p:sldLayoutId id="2147485266" r:id="rId2"/>
    <p:sldLayoutId id="2147485267" r:id="rId3"/>
    <p:sldLayoutId id="2147485268" r:id="rId4"/>
    <p:sldLayoutId id="2147485269" r:id="rId5"/>
    <p:sldLayoutId id="2147485270" r:id="rId6"/>
    <p:sldLayoutId id="2147485271" r:id="rId7"/>
    <p:sldLayoutId id="2147485272" r:id="rId8"/>
    <p:sldLayoutId id="2147485273" r:id="rId9"/>
    <p:sldLayoutId id="2147485274" r:id="rId10"/>
    <p:sldLayoutId id="2147485275" r:id="rId11"/>
    <p:sldLayoutId id="2147485277" r:id="rId12"/>
    <p:sldLayoutId id="2147485278" r:id="rId13"/>
    <p:sldLayoutId id="214748527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jeringen.no/contentassets/75b8fed30663462eba9dd06fc3a39071/rapport-finansiering-av-universiteter-og-hoyskoler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835696" y="5229200"/>
            <a:ext cx="6934200" cy="1143000"/>
          </a:xfrm>
        </p:spPr>
        <p:txBody>
          <a:bodyPr/>
          <a:lstStyle/>
          <a:p>
            <a:pPr algn="r"/>
            <a:r>
              <a:rPr lang="nb-NO" sz="1800" dirty="0" smtClean="0"/>
              <a:t>Utdanningskomiteen: 26. april 2022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1720" y="3048000"/>
            <a:ext cx="6558880" cy="1752600"/>
          </a:xfrm>
        </p:spPr>
        <p:txBody>
          <a:bodyPr/>
          <a:lstStyle/>
          <a:p>
            <a:r>
              <a:rPr lang="nb-NO" dirty="0"/>
              <a:t>Finansieringsutvalget</a:t>
            </a:r>
            <a:r>
              <a:rPr lang="nb-NO" sz="1800" dirty="0"/>
              <a:t/>
            </a:r>
            <a:br>
              <a:rPr lang="nb-NO" sz="1800" dirty="0"/>
            </a:br>
            <a:r>
              <a:rPr lang="nb-NO" sz="1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https://www.regjeringen.no/contentassets/75b8fed30663462eba9dd06fc3a39071/rapport-finansiering-av-universiteter-og-hoyskoler.pdf</a:t>
            </a:r>
            <a:r>
              <a:rPr lang="nb-NO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50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4213" y="469900"/>
            <a:ext cx="8064251" cy="1144588"/>
          </a:xfrm>
        </p:spPr>
        <p:txBody>
          <a:bodyPr/>
          <a:lstStyle/>
          <a:p>
            <a:r>
              <a:rPr lang="nb-NO" altLang="nb-NO" sz="3000" dirty="0"/>
              <a:t>Finansieringsutvalgets forslag</a:t>
            </a:r>
            <a:endParaRPr lang="en-US" altLang="nb-NO" sz="3000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CD6BBA0-38FE-4723-BDE2-803692705C6B}"/>
              </a:ext>
            </a:extLst>
          </p:cNvPr>
          <p:cNvSpPr txBox="1"/>
          <p:nvPr/>
        </p:nvSpPr>
        <p:spPr>
          <a:xfrm>
            <a:off x="755576" y="1412776"/>
            <a:ext cx="750407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«Styre mer i det store og mindre i det små»:</a:t>
            </a:r>
          </a:p>
          <a:p>
            <a:pPr marL="342900" indent="-342900">
              <a:buFont typeface="+mj-lt"/>
              <a:buAutoNum type="alphaLcParenR"/>
            </a:pPr>
            <a:r>
              <a:rPr lang="nb-NO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Utviklingsavtalene gis en tyngre rolle i styringen. De skal sikre mangfold og gjennomføring av langtidsplanen. </a:t>
            </a:r>
            <a:br>
              <a:rPr lang="nb-NO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nb-NO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nb-NO" sz="1800" u="sng" dirty="0"/>
              <a:t>Forenkling:</a:t>
            </a:r>
          </a:p>
          <a:p>
            <a:pPr marL="342900" indent="-342900">
              <a:buFont typeface="+mj-lt"/>
              <a:buAutoNum type="alphaLcParenR" startAt="2"/>
            </a:pPr>
            <a:r>
              <a:rPr lang="nb-NO" sz="1800" dirty="0"/>
              <a:t>En vesentlig forenkling av systemet for resultatbasert uttelling ved at bare to indikatorer (studiepoeng/doktorgrader) av åtte videreføres. Toner ned insentivfunksjonen til fordel for finansieringsfunksjonen.</a:t>
            </a:r>
          </a:p>
          <a:p>
            <a:pPr marL="342900" indent="-342900">
              <a:buFont typeface="+mj-lt"/>
              <a:buAutoNum type="alphaLcParenR" startAt="2"/>
            </a:pPr>
            <a:r>
              <a:rPr lang="nb-NO" sz="1800" dirty="0"/>
              <a:t>Færre finansieringskategorier for studieplasser/studiepoenguttelling.</a:t>
            </a:r>
            <a:br>
              <a:rPr lang="nb-NO" sz="1800" dirty="0"/>
            </a:br>
            <a:endParaRPr lang="nb-NO" sz="1800" dirty="0"/>
          </a:p>
          <a:p>
            <a:r>
              <a:rPr lang="nb-NO" sz="1800" u="sng" dirty="0"/>
              <a:t>Livslang læring:</a:t>
            </a:r>
          </a:p>
          <a:p>
            <a:pPr marL="342900" indent="-342900">
              <a:buFont typeface="+mj-lt"/>
              <a:buAutoNum type="alphaLcParenR" startAt="4"/>
            </a:pPr>
            <a:r>
              <a:rPr lang="nb-NO" sz="1800" dirty="0"/>
              <a:t>Mer etter- og videreutdanning ved å fjerne kandidatindikatoren og støtte forrige regjerings forslag knyttet til </a:t>
            </a:r>
            <a:r>
              <a:rPr lang="nb-NO" sz="1800" dirty="0" err="1"/>
              <a:t>egenbetalingsforskriften</a:t>
            </a:r>
            <a:r>
              <a:rPr lang="nb-NO" sz="1800" dirty="0"/>
              <a:t> (større adgang til gjenbruk av emner ved betalingsstudier).</a:t>
            </a:r>
          </a:p>
          <a:p>
            <a:pPr marL="342900" indent="-342900">
              <a:buFont typeface="+mj-lt"/>
              <a:buAutoNum type="alphaLcParenR" startAt="4"/>
            </a:pPr>
            <a:endParaRPr lang="nb-NO" sz="1800" dirty="0"/>
          </a:p>
          <a:p>
            <a:r>
              <a:rPr lang="nb-NO" sz="1800" u="sng" dirty="0"/>
              <a:t>Dessuten:</a:t>
            </a:r>
            <a:r>
              <a:rPr lang="nb-NO" sz="1800" dirty="0"/>
              <a:t> Bevare balansen mellom UH-institusjonenes rammer og Forskningsrådets prosjektmidler, og at Direktoratet for høyere utdanning og kompetanse skal ivareta utviklingsbehov og ikke være en alternativ finansieringskanal for varige behov.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56176" y="188640"/>
            <a:ext cx="2736304" cy="73866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UiO støtter intensjonene, men mener nok at det er enkelte ting som bør drøftes nærmere…</a:t>
            </a:r>
          </a:p>
        </p:txBody>
      </p:sp>
    </p:spTree>
    <p:extLst>
      <p:ext uri="{BB962C8B-B14F-4D97-AF65-F5344CB8AC3E}">
        <p14:creationId xmlns:p14="http://schemas.microsoft.com/office/powerpoint/2010/main" val="86868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4213" y="469900"/>
            <a:ext cx="8064251" cy="1144588"/>
          </a:xfrm>
        </p:spPr>
        <p:txBody>
          <a:bodyPr/>
          <a:lstStyle/>
          <a:p>
            <a:r>
              <a:rPr lang="nb-NO" altLang="nb-NO" sz="3000" dirty="0" smtClean="0"/>
              <a:t>Drøfting</a:t>
            </a:r>
            <a:endParaRPr lang="en-US" altLang="nb-NO" sz="3000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CD6BBA0-38FE-4723-BDE2-803692705C6B}"/>
              </a:ext>
            </a:extLst>
          </p:cNvPr>
          <p:cNvSpPr txBox="1"/>
          <p:nvPr/>
        </p:nvSpPr>
        <p:spPr>
          <a:xfrm>
            <a:off x="692291" y="1614488"/>
            <a:ext cx="79285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800" u="sng" dirty="0" smtClean="0"/>
              <a:t>Generelle punkter:</a:t>
            </a:r>
            <a:endParaRPr lang="nb-NO" sz="1800" u="sng" dirty="0"/>
          </a:p>
          <a:p>
            <a:pPr marL="342900" indent="-342900">
              <a:buFont typeface="+mj-lt"/>
              <a:buAutoNum type="arabicPeriod"/>
            </a:pPr>
            <a:r>
              <a:rPr lang="nb-NO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Knytte </a:t>
            </a:r>
            <a:r>
              <a:rPr lang="nb-NO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økonomi til utviklingsavtalene</a:t>
            </a:r>
            <a:r>
              <a:rPr lang="nb-NO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? Hatlens fire alternativer er</a:t>
            </a:r>
            <a:br>
              <a:rPr lang="nb-NO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nb-NO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(a) indikatorer, (b) friske midler, (c) øremerking og (d) politiske </a:t>
            </a:r>
            <a:r>
              <a:rPr lang="nb-NO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prosesser</a:t>
            </a:r>
            <a:endParaRPr lang="nb-NO" sz="1800" dirty="0"/>
          </a:p>
          <a:p>
            <a:pPr marL="342900" indent="-342900">
              <a:buFont typeface="+mj-lt"/>
              <a:buAutoNum type="arabicPeriod"/>
            </a:pPr>
            <a:r>
              <a:rPr lang="nb-NO" sz="1800" dirty="0"/>
              <a:t>Departementet la ved innføringen av dagens finansieringssystem vekt på indikatorenes betydning for </a:t>
            </a:r>
            <a:r>
              <a:rPr lang="nb-NO" sz="1800" b="1" dirty="0"/>
              <a:t>bedre resultater</a:t>
            </a:r>
            <a:r>
              <a:rPr lang="nb-NO" sz="1800" dirty="0"/>
              <a:t>. </a:t>
            </a:r>
            <a:r>
              <a:rPr lang="nb-NO" sz="1800" dirty="0" smtClean="0"/>
              <a:t>Hatlen toner dette ned.</a:t>
            </a:r>
            <a:br>
              <a:rPr lang="nb-NO" sz="1800" dirty="0" smtClean="0"/>
            </a:br>
            <a:endParaRPr lang="nb-NO" sz="1800" dirty="0" smtClean="0"/>
          </a:p>
          <a:p>
            <a:r>
              <a:rPr lang="nb-NO" sz="1800" u="sng" dirty="0" smtClean="0"/>
              <a:t>Til drøfting i Forskningskomiteen: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b-NO" sz="1800" dirty="0" smtClean="0"/>
              <a:t>Utvalget foreslår å ta bort forskningsindikatorene og den tilhørende </a:t>
            </a:r>
            <a:r>
              <a:rPr lang="nb-NO" sz="1800" b="1" dirty="0" smtClean="0"/>
              <a:t>omfordelingsmekanismen</a:t>
            </a:r>
            <a:r>
              <a:rPr lang="nb-NO" sz="1800" dirty="0" smtClean="0"/>
              <a:t> (RBO).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b-NO" sz="1800" dirty="0" smtClean="0"/>
              <a:t>Beholde et godt registreringssystem for vitenskapelige </a:t>
            </a:r>
            <a:r>
              <a:rPr lang="nb-NO" sz="1800" b="1" dirty="0" smtClean="0"/>
              <a:t>publikasjoner</a:t>
            </a:r>
            <a:r>
              <a:rPr lang="nb-NO" sz="1800" dirty="0" smtClean="0"/>
              <a:t>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b-NO" sz="1800" dirty="0" smtClean="0"/>
              <a:t>Forslaget til nytt finansieringssystem inneholder </a:t>
            </a:r>
            <a:r>
              <a:rPr lang="nb-NO" sz="1800" b="1" dirty="0" smtClean="0"/>
              <a:t>ingen elementer som kan knyttes til forskning</a:t>
            </a:r>
            <a:r>
              <a:rPr lang="nb-NO" sz="1800" dirty="0" smtClean="0"/>
              <a:t>.</a:t>
            </a:r>
            <a:r>
              <a:rPr lang="nb-NO" sz="1800" dirty="0"/>
              <a:t/>
            </a:r>
            <a:br>
              <a:rPr lang="nb-NO" sz="1800" dirty="0"/>
            </a:b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690546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4213" y="469900"/>
            <a:ext cx="8064251" cy="1144588"/>
          </a:xfrm>
        </p:spPr>
        <p:txBody>
          <a:bodyPr/>
          <a:lstStyle/>
          <a:p>
            <a:r>
              <a:rPr lang="nb-NO" altLang="nb-NO" sz="3000" dirty="0" smtClean="0"/>
              <a:t>Særskilt </a:t>
            </a:r>
            <a:r>
              <a:rPr lang="nb-NO" altLang="nb-NO" sz="3000" dirty="0"/>
              <a:t>drøfting </a:t>
            </a:r>
            <a:r>
              <a:rPr lang="nb-NO" altLang="nb-NO" sz="3000" dirty="0" smtClean="0"/>
              <a:t>i Utdanningskomiteen (1)</a:t>
            </a:r>
            <a:endParaRPr lang="en-US" altLang="nb-NO" sz="3000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CD6BBA0-38FE-4723-BDE2-803692705C6B}"/>
              </a:ext>
            </a:extLst>
          </p:cNvPr>
          <p:cNvSpPr txBox="1"/>
          <p:nvPr/>
        </p:nvSpPr>
        <p:spPr>
          <a:xfrm>
            <a:off x="819964" y="1772816"/>
            <a:ext cx="771247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nb-NO" sz="1800" dirty="0"/>
              <a:t>Dagens seks </a:t>
            </a:r>
            <a:r>
              <a:rPr lang="nb-NO" sz="1800" b="1" dirty="0"/>
              <a:t>finansieringskategorier</a:t>
            </a:r>
            <a:r>
              <a:rPr lang="nb-NO" sz="1800" dirty="0"/>
              <a:t> balanserer et overordnet blikk på kostnadsforskjeller med institusjonell frihet når det gjelder </a:t>
            </a:r>
            <a:r>
              <a:rPr lang="nb-NO" sz="1800" dirty="0" err="1"/>
              <a:t>tilrette</a:t>
            </a:r>
            <a:r>
              <a:rPr lang="nb-NO" sz="1800" dirty="0"/>
              <a:t>-legging av undervisningstilbudet. Hatlen foreslår færre kategorier, men konkretiserer det i liten grad. Ved innføringen av dagens finansierings-system for 20 år siden var departementet opptatt av kostnads-forskjeller knyttet til faglig </a:t>
            </a:r>
            <a:r>
              <a:rPr lang="nb-NO" sz="1800" i="1" dirty="0"/>
              <a:t>egenart</a:t>
            </a:r>
            <a:r>
              <a:rPr lang="nb-NO" sz="1800" dirty="0"/>
              <a:t> («våte» vs. «tørre» fag, samt </a:t>
            </a:r>
            <a:r>
              <a:rPr lang="nb-NO" sz="1800" i="1" dirty="0"/>
              <a:t>praksis</a:t>
            </a:r>
            <a:r>
              <a:rPr lang="nb-NO" sz="1800" dirty="0"/>
              <a:t>krevende studier) og til </a:t>
            </a:r>
            <a:r>
              <a:rPr lang="nb-NO" sz="1800" i="1" dirty="0"/>
              <a:t>studienivå</a:t>
            </a:r>
            <a:r>
              <a:rPr lang="nb-NO" sz="1800" dirty="0"/>
              <a:t> (bachelor vs. master). </a:t>
            </a:r>
            <a:r>
              <a:rPr lang="nb-NO" sz="1800" dirty="0" smtClean="0"/>
              <a:t/>
            </a:r>
            <a:br>
              <a:rPr lang="nb-NO" sz="1800" dirty="0" smtClean="0"/>
            </a:br>
            <a:endParaRPr lang="nb-NO" sz="1800" dirty="0"/>
          </a:p>
          <a:p>
            <a:pPr marL="719138" lvl="1" indent="-285750">
              <a:buFont typeface="Arial" panose="020B0604020202020204" pitchFamily="34" charset="0"/>
              <a:buChar char="•"/>
            </a:pPr>
            <a:r>
              <a:rPr lang="nb-NO" sz="1800" dirty="0" smtClean="0"/>
              <a:t>Relevante forskjeller </a:t>
            </a:r>
            <a:r>
              <a:rPr lang="nb-NO" sz="1800" dirty="0"/>
              <a:t>ved opprettelse av nye </a:t>
            </a:r>
            <a:r>
              <a:rPr lang="nb-NO" sz="1800" dirty="0" smtClean="0"/>
              <a:t>studieplasser?</a:t>
            </a:r>
          </a:p>
          <a:p>
            <a:pPr marL="719138" lvl="1" indent="-285750">
              <a:buFont typeface="Arial" panose="020B0604020202020204" pitchFamily="34" charset="0"/>
              <a:buChar char="•"/>
            </a:pPr>
            <a:r>
              <a:rPr lang="nb-NO" sz="1800" dirty="0" smtClean="0"/>
              <a:t>Representerer forskjellene en hindring for tverrfaglig samarbeid?</a:t>
            </a:r>
          </a:p>
          <a:p>
            <a:pPr marL="719138" lvl="1" indent="-285750">
              <a:buFont typeface="Arial" panose="020B0604020202020204" pitchFamily="34" charset="0"/>
              <a:buChar char="•"/>
            </a:pPr>
            <a:r>
              <a:rPr lang="nb-NO" sz="1800" dirty="0" smtClean="0"/>
              <a:t>Hægelands forslag fra 2015 (likner på Hatlens): positivt for UiO… </a:t>
            </a:r>
            <a:br>
              <a:rPr lang="nb-NO" sz="1800" dirty="0" smtClean="0"/>
            </a:br>
            <a:r>
              <a:rPr lang="nb-NO" sz="1800" dirty="0"/>
              <a:t/>
            </a:r>
            <a:br>
              <a:rPr lang="nb-NO" sz="1800" dirty="0"/>
            </a:br>
            <a:endParaRPr lang="nb-NO" sz="1800" dirty="0" smtClean="0"/>
          </a:p>
          <a:p>
            <a:pPr marL="319088" indent="-342900">
              <a:buFont typeface="+mj-lt"/>
              <a:buAutoNum type="alphaUcPeriod"/>
            </a:pPr>
            <a:r>
              <a:rPr lang="nb-NO" sz="1800" dirty="0"/>
              <a:t>Blir det mer/bedre </a:t>
            </a:r>
            <a:r>
              <a:rPr lang="nb-NO" sz="1800" b="1" dirty="0"/>
              <a:t>livslang læring </a:t>
            </a:r>
            <a:r>
              <a:rPr lang="nb-NO" sz="1800" dirty="0"/>
              <a:t>om utvalgets forslag </a:t>
            </a:r>
            <a:r>
              <a:rPr lang="nb-NO" sz="1800" dirty="0" smtClean="0"/>
              <a:t>gjennom-føres?</a:t>
            </a:r>
          </a:p>
          <a:p>
            <a:pPr marL="776288" lvl="1" indent="-342900">
              <a:buFont typeface="Arial" panose="020B0604020202020204" pitchFamily="34" charset="0"/>
              <a:buChar char="•"/>
            </a:pPr>
            <a:r>
              <a:rPr lang="nb-NO" sz="1800" dirty="0" smtClean="0"/>
              <a:t>Heldigvis ingen </a:t>
            </a:r>
            <a:r>
              <a:rPr lang="nb-NO" sz="1800" dirty="0"/>
              <a:t>forslag når det gjelder arbeidslivsrelevans </a:t>
            </a:r>
          </a:p>
          <a:p>
            <a:pPr marL="261938" indent="-285750">
              <a:buFont typeface="Arial" panose="020B0604020202020204" pitchFamily="34" charset="0"/>
              <a:buChar char="•"/>
            </a:pP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491494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4213" y="469900"/>
            <a:ext cx="8064251" cy="1144588"/>
          </a:xfrm>
        </p:spPr>
        <p:txBody>
          <a:bodyPr/>
          <a:lstStyle/>
          <a:p>
            <a:r>
              <a:rPr lang="nb-NO" altLang="nb-NO" sz="3000" dirty="0" smtClean="0"/>
              <a:t>Særskilt </a:t>
            </a:r>
            <a:r>
              <a:rPr lang="nb-NO" altLang="nb-NO" sz="3000" dirty="0"/>
              <a:t>drøfting </a:t>
            </a:r>
            <a:r>
              <a:rPr lang="nb-NO" altLang="nb-NO" sz="3000" dirty="0" smtClean="0"/>
              <a:t>i Utdanningskomiteen (2)</a:t>
            </a:r>
            <a:endParaRPr lang="en-US" altLang="nb-NO" sz="3000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CD6BBA0-38FE-4723-BDE2-803692705C6B}"/>
              </a:ext>
            </a:extLst>
          </p:cNvPr>
          <p:cNvSpPr txBox="1"/>
          <p:nvPr/>
        </p:nvSpPr>
        <p:spPr>
          <a:xfrm>
            <a:off x="827584" y="1412776"/>
            <a:ext cx="259228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>
              <a:buFont typeface="+mj-lt"/>
              <a:buAutoNum type="alphaUcPeriod" startAt="3"/>
            </a:pPr>
            <a:r>
              <a:rPr lang="nb-NO" sz="1800" dirty="0" smtClean="0"/>
              <a:t>Hatlen </a:t>
            </a:r>
            <a:r>
              <a:rPr lang="nb-NO" sz="1800" dirty="0"/>
              <a:t>uttrykker at </a:t>
            </a:r>
            <a:r>
              <a:rPr lang="nb-NO" sz="1800" dirty="0" err="1" smtClean="0"/>
              <a:t>studiepoenguttel-lingen</a:t>
            </a:r>
            <a:r>
              <a:rPr lang="nb-NO" sz="1800" dirty="0" smtClean="0"/>
              <a:t> </a:t>
            </a:r>
            <a:r>
              <a:rPr lang="nb-NO" sz="1800" dirty="0"/>
              <a:t>er viktig for å kunne </a:t>
            </a:r>
            <a:r>
              <a:rPr lang="nb-NO" sz="1800" dirty="0" smtClean="0"/>
              <a:t>finansiere </a:t>
            </a:r>
            <a:r>
              <a:rPr lang="nb-NO" sz="1800" b="1" dirty="0"/>
              <a:t>utdanning uten </a:t>
            </a:r>
            <a:r>
              <a:rPr lang="nb-NO" sz="1800" b="1" dirty="0" smtClean="0"/>
              <a:t>basisfinansiering </a:t>
            </a:r>
            <a:r>
              <a:rPr lang="nb-NO" sz="1800" dirty="0"/>
              <a:t>– bare med </a:t>
            </a:r>
            <a:r>
              <a:rPr lang="nb-NO" sz="1800" dirty="0" smtClean="0"/>
              <a:t>resultat-midler</a:t>
            </a:r>
            <a:r>
              <a:rPr lang="nb-NO" sz="1800" dirty="0"/>
              <a:t>.</a:t>
            </a:r>
          </a:p>
          <a:p>
            <a:pPr marL="719138" lvl="1" indent="-285750">
              <a:buFont typeface="Arial" panose="020B0604020202020204" pitchFamily="34" charset="0"/>
              <a:buChar char="•"/>
            </a:pPr>
            <a:r>
              <a:rPr lang="nb-NO" sz="1800" dirty="0"/>
              <a:t>Data indikerer utfordringer med studiekvalitet der dette har skjedd.</a:t>
            </a:r>
          </a:p>
          <a:p>
            <a:pPr marL="719138" lvl="1" indent="-285750">
              <a:buFont typeface="Arial" panose="020B0604020202020204" pitchFamily="34" charset="0"/>
              <a:buChar char="•"/>
            </a:pPr>
            <a:r>
              <a:rPr lang="nb-NO" sz="1800" dirty="0"/>
              <a:t>Hvor viktig er det å insistere på </a:t>
            </a:r>
            <a:r>
              <a:rPr lang="nb-NO" sz="1800" dirty="0" err="1" smtClean="0"/>
              <a:t>fullfinan-siering</a:t>
            </a:r>
            <a:r>
              <a:rPr lang="nb-NO" sz="1800" dirty="0" smtClean="0"/>
              <a:t> </a:t>
            </a:r>
            <a:r>
              <a:rPr lang="nb-NO" sz="1800" dirty="0"/>
              <a:t>av studieplasser</a:t>
            </a:r>
            <a:r>
              <a:rPr lang="nb-NO" sz="1800" dirty="0" smtClean="0"/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1574518"/>
            <a:ext cx="5471962" cy="491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9435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29120</TotalTime>
  <Words>762</Words>
  <Application>Microsoft Office PowerPoint</Application>
  <PresentationFormat>On-screen Show (4:3)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ヒラギノ角ゴ Pro W3</vt:lpstr>
      <vt:lpstr>Blank Presentation</vt:lpstr>
      <vt:lpstr>Utdanningskomiteen: 26. april 2022</vt:lpstr>
      <vt:lpstr>Finansieringsutvalgets forslag</vt:lpstr>
      <vt:lpstr>Drøfting</vt:lpstr>
      <vt:lpstr>Særskilt drøfting i Utdanningskomiteen (1)</vt:lpstr>
      <vt:lpstr>Særskilt drøfting i Utdanningskomiteen (2)</vt:lpstr>
    </vt:vector>
  </TitlesOfParts>
  <Company>Rayon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Haugan</dc:creator>
  <cp:lastModifiedBy>Kirsti Margrethe Mortensen</cp:lastModifiedBy>
  <cp:revision>532</cp:revision>
  <cp:lastPrinted>2020-03-09T13:24:12Z</cp:lastPrinted>
  <dcterms:created xsi:type="dcterms:W3CDTF">2010-03-17T10:59:25Z</dcterms:created>
  <dcterms:modified xsi:type="dcterms:W3CDTF">2022-04-25T10:26:14Z</dcterms:modified>
</cp:coreProperties>
</file>