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3" r:id="rId2"/>
    <p:sldId id="415" r:id="rId3"/>
    <p:sldId id="502" r:id="rId4"/>
    <p:sldId id="508" r:id="rId5"/>
    <p:sldId id="510" r:id="rId6"/>
    <p:sldId id="485" r:id="rId7"/>
    <p:sldId id="512" r:id="rId8"/>
    <p:sldId id="509" r:id="rId9"/>
    <p:sldId id="506" r:id="rId10"/>
    <p:sldId id="513" r:id="rId11"/>
    <p:sldId id="505" r:id="rId12"/>
  </p:sldIdLst>
  <p:sldSz cx="12192000" cy="6858000"/>
  <p:notesSz cx="9144000" cy="6858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AB7942"/>
    <a:srgbClr val="F67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1"/>
    <p:restoredTop sz="86485" autoAdjust="0"/>
  </p:normalViewPr>
  <p:slideViewPr>
    <p:cSldViewPr snapToObjects="1">
      <p:cViewPr varScale="1">
        <p:scale>
          <a:sx n="49" d="100"/>
          <a:sy n="49" d="100"/>
        </p:scale>
        <p:origin x="108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39515-F40E-2B46-80C5-7E93288BC9B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815B-C21A-D445-8537-F992F2B7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ABBB1-E209-C94A-AD28-564D06765E0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4528-D5F8-C64B-BE39-79C5B3E6E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66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5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20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25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09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1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13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70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83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9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3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5068-981A-F045-A1F3-E2C9A7B61A93}" type="datetimeFigureOut">
              <a:rPr lang="nb-NO"/>
              <a:t>17.06.2022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410E-61E0-1245-9865-631CC640EAE4}" type="slidenum">
              <a:r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24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Om CCSE"/>
          <p:cNvSpPr txBox="1">
            <a:spLocks noGrp="1"/>
          </p:cNvSpPr>
          <p:nvPr>
            <p:ph type="title"/>
          </p:nvPr>
        </p:nvSpPr>
        <p:spPr>
          <a:xfrm>
            <a:off x="4295800" y="692696"/>
            <a:ext cx="7528284" cy="56886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200" b="1" dirty="0" err="1"/>
              <a:t>Erfaringer</a:t>
            </a:r>
            <a:r>
              <a:rPr lang="en-US" sz="3200" b="1" dirty="0"/>
              <a:t> med alternative </a:t>
            </a:r>
            <a:r>
              <a:rPr lang="en-US" sz="3200" b="1" dirty="0" err="1"/>
              <a:t>vurderingsformer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Anders Malthe-Sørenssen</a:t>
            </a:r>
            <a:r>
              <a:rPr lang="en-GB" sz="2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Department of Physics, University of Oslo, Norway</a:t>
            </a:r>
            <a:b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Simula, Oslo, Norway</a:t>
            </a: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9" name="Group"/>
          <p:cNvGrpSpPr/>
          <p:nvPr/>
        </p:nvGrpSpPr>
        <p:grpSpPr>
          <a:xfrm>
            <a:off x="-5234" y="318024"/>
            <a:ext cx="4040015" cy="6572283"/>
            <a:chOff x="0" y="0"/>
            <a:chExt cx="8080026" cy="13144562"/>
          </a:xfrm>
        </p:grpSpPr>
        <p:pic>
          <p:nvPicPr>
            <p:cNvPr id="417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909321" cy="13144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8" name="Square"/>
            <p:cNvSpPr/>
            <p:nvPr/>
          </p:nvSpPr>
          <p:spPr>
            <a:xfrm>
              <a:off x="6600559" y="10992078"/>
              <a:ext cx="1479468" cy="14794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117305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2CFF1-7B04-484F-929D-740E1366B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564665"/>
            <a:ext cx="10234364" cy="572866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0CEB300-B45B-DB43-B9C2-7584465F6AFE}"/>
              </a:ext>
            </a:extLst>
          </p:cNvPr>
          <p:cNvSpPr/>
          <p:nvPr/>
        </p:nvSpPr>
        <p:spPr>
          <a:xfrm rot="18169210">
            <a:off x="689035" y="3009728"/>
            <a:ext cx="3600400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3643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BAC02-EE99-6C4A-A219-632C235B2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0" y="1281985"/>
            <a:ext cx="8251956" cy="50045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7AC3D-A1E6-7F40-899D-C1E848117A8C}"/>
              </a:ext>
            </a:extLst>
          </p:cNvPr>
          <p:cNvSpPr txBox="1"/>
          <p:nvPr/>
        </p:nvSpPr>
        <p:spPr>
          <a:xfrm>
            <a:off x="9192344" y="134076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latin typeface="+mj-lt"/>
              </a:rPr>
              <a:t>Some intergrader variability – </a:t>
            </a:r>
            <a:r>
              <a:rPr lang="en-NO" sz="2400" b="1" dirty="0">
                <a:latin typeface="+mj-lt"/>
              </a:rPr>
              <a:t>in particular for coding!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17036-C1AD-8F42-8D4A-B325C5F1B01A}"/>
              </a:ext>
            </a:extLst>
          </p:cNvPr>
          <p:cNvSpPr txBox="1"/>
          <p:nvPr/>
        </p:nvSpPr>
        <p:spPr>
          <a:xfrm>
            <a:off x="9192981" y="3555014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latin typeface="+mj-lt"/>
              </a:rPr>
              <a:t>Did not sufficiently well discern good physics understanding from a well-polished essay</a:t>
            </a:r>
            <a:endParaRPr lang="en-NO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30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6829" y="3298377"/>
            <a:ext cx="4033157" cy="2710543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is understanding</a:t>
            </a:r>
          </a:p>
        </p:txBody>
      </p:sp>
      <p:pic>
        <p:nvPicPr>
          <p:cNvPr id="4" name="Picture 3" descr="Screen Shot 2015-09-21 at 02.11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67" y="4605218"/>
            <a:ext cx="3451466" cy="877899"/>
          </a:xfrm>
          <a:prstGeom prst="rect">
            <a:avLst/>
          </a:prstGeom>
        </p:spPr>
      </p:pic>
      <p:pic>
        <p:nvPicPr>
          <p:cNvPr id="5" name="Picture 4" descr="Screen Shot 2015-09-21 at 02.1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67" y="3669118"/>
            <a:ext cx="2699631" cy="768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19" y="1955372"/>
            <a:ext cx="3350084" cy="438528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mage result for bungee jump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b="13546"/>
          <a:stretch/>
        </p:blipFill>
        <p:spPr bwMode="auto">
          <a:xfrm rot="16200000">
            <a:off x="-207186" y="2559706"/>
            <a:ext cx="4480188" cy="3282044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 9"/>
          <p:cNvSpPr/>
          <p:nvPr/>
        </p:nvSpPr>
        <p:spPr>
          <a:xfrm>
            <a:off x="1982563" y="2430377"/>
            <a:ext cx="3554186" cy="1361558"/>
          </a:xfrm>
          <a:prstGeom prst="arc">
            <a:avLst/>
          </a:prstGeom>
          <a:ln w="76200"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6483800" y="2430377"/>
            <a:ext cx="3554186" cy="1361558"/>
          </a:xfrm>
          <a:prstGeom prst="arc">
            <a:avLst/>
          </a:prstGeom>
          <a:ln w="76200">
            <a:headEnd type="triangle"/>
            <a:tailEnd type="non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2CFF1-7B04-484F-929D-740E1366B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564665"/>
            <a:ext cx="10234364" cy="572866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0CEB300-B45B-DB43-B9C2-7584465F6AFE}"/>
              </a:ext>
            </a:extLst>
          </p:cNvPr>
          <p:cNvSpPr/>
          <p:nvPr/>
        </p:nvSpPr>
        <p:spPr>
          <a:xfrm rot="18169210">
            <a:off x="689035" y="3009728"/>
            <a:ext cx="3600400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5090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EC66AA-834F-AF65-3E79-699B9467FFF8}"/>
              </a:ext>
            </a:extLst>
          </p:cNvPr>
          <p:cNvSpPr/>
          <p:nvPr/>
        </p:nvSpPr>
        <p:spPr>
          <a:xfrm>
            <a:off x="714771" y="5018525"/>
            <a:ext cx="4896544" cy="1349273"/>
          </a:xfrm>
          <a:prstGeom prst="roundRect">
            <a:avLst>
              <a:gd name="adj" fmla="val 3443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D1B92A-7AD8-FFE7-07BB-CBF2AF1FFC28}"/>
              </a:ext>
            </a:extLst>
          </p:cNvPr>
          <p:cNvSpPr/>
          <p:nvPr/>
        </p:nvSpPr>
        <p:spPr>
          <a:xfrm>
            <a:off x="719264" y="1628800"/>
            <a:ext cx="4896544" cy="1349273"/>
          </a:xfrm>
          <a:prstGeom prst="roundRect">
            <a:avLst>
              <a:gd name="adj" fmla="val 344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536C452-685E-CADC-BF43-DE61C15A450D}"/>
              </a:ext>
            </a:extLst>
          </p:cNvPr>
          <p:cNvSpPr/>
          <p:nvPr/>
        </p:nvSpPr>
        <p:spPr>
          <a:xfrm>
            <a:off x="714771" y="3293546"/>
            <a:ext cx="4896544" cy="1349273"/>
          </a:xfrm>
          <a:prstGeom prst="roundRect">
            <a:avLst>
              <a:gd name="adj" fmla="val 3443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5FA2B-1DDF-F817-01A2-B04C7903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983"/>
            <a:ext cx="10972800" cy="1143000"/>
          </a:xfrm>
        </p:spPr>
        <p:txBody>
          <a:bodyPr>
            <a:noAutofit/>
          </a:bodyPr>
          <a:lstStyle/>
          <a:p>
            <a:r>
              <a:rPr lang="en-NO" sz="3600" dirty="0"/>
              <a:t>Eksempler på alternative vurderingsformer </a:t>
            </a:r>
            <a:r>
              <a:rPr lang="en-GB" sz="3600" dirty="0" err="1"/>
              <a:t>i</a:t>
            </a:r>
            <a:r>
              <a:rPr lang="en-GB" sz="3600" dirty="0"/>
              <a:t> store </a:t>
            </a:r>
            <a:r>
              <a:rPr lang="en-GB" sz="3600" dirty="0" err="1"/>
              <a:t>begynneremner</a:t>
            </a:r>
            <a:r>
              <a:rPr lang="en-GB" sz="3600" dirty="0"/>
              <a:t> (100+ </a:t>
            </a:r>
            <a:r>
              <a:rPr lang="en-GB" sz="3600" dirty="0" err="1"/>
              <a:t>studenter</a:t>
            </a:r>
            <a:r>
              <a:rPr lang="en-GB" sz="3600" dirty="0"/>
              <a:t>) med </a:t>
            </a:r>
            <a:r>
              <a:rPr lang="en-GB" sz="3600" dirty="0" err="1"/>
              <a:t>bokstavkarakter</a:t>
            </a:r>
            <a:endParaRPr lang="en-NO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5E1AB-DA6B-C1E4-A706-80570B69BAEB}"/>
              </a:ext>
            </a:extLst>
          </p:cNvPr>
          <p:cNvSpPr txBox="1"/>
          <p:nvPr/>
        </p:nvSpPr>
        <p:spPr>
          <a:xfrm>
            <a:off x="714771" y="2001145"/>
            <a:ext cx="489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2800" dirty="0">
                <a:latin typeface="+mj-lt"/>
              </a:rPr>
              <a:t>Hjemmeeksamen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EE64A-0B53-DB42-8133-6227B124B76F}"/>
              </a:ext>
            </a:extLst>
          </p:cNvPr>
          <p:cNvSpPr txBox="1"/>
          <p:nvPr/>
        </p:nvSpPr>
        <p:spPr>
          <a:xfrm>
            <a:off x="714770" y="345371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2800" dirty="0">
                <a:latin typeface="+mj-lt"/>
              </a:rPr>
              <a:t>Prosjektoppgave </a:t>
            </a:r>
            <a:br>
              <a:rPr lang="en-NO" sz="2800" dirty="0">
                <a:latin typeface="+mj-lt"/>
              </a:rPr>
            </a:br>
            <a:r>
              <a:rPr lang="en-NO" sz="2800" dirty="0">
                <a:latin typeface="+mj-lt"/>
              </a:rPr>
              <a:t>(computational essays)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033BD-61BB-DDD1-6DE8-BE649AF5732A}"/>
              </a:ext>
            </a:extLst>
          </p:cNvPr>
          <p:cNvSpPr txBox="1"/>
          <p:nvPr/>
        </p:nvSpPr>
        <p:spPr>
          <a:xfrm>
            <a:off x="714770" y="5410409"/>
            <a:ext cx="489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2800" dirty="0">
                <a:latin typeface="+mj-lt"/>
              </a:rPr>
              <a:t>Alternativ skoleeksamen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6745B-D4D8-F311-690B-A9C3888131DB}"/>
              </a:ext>
            </a:extLst>
          </p:cNvPr>
          <p:cNvSpPr txBox="1"/>
          <p:nvPr/>
        </p:nvSpPr>
        <p:spPr>
          <a:xfrm>
            <a:off x="6724423" y="2008839"/>
            <a:ext cx="5040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+mj-lt"/>
              </a:rPr>
              <a:t>Dag Kristian Dysthe, Fys2160, H2020 -&gt;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F1F63-741E-0A07-DC88-76D80A398866}"/>
              </a:ext>
            </a:extLst>
          </p:cNvPr>
          <p:cNvSpPr txBox="1"/>
          <p:nvPr/>
        </p:nvSpPr>
        <p:spPr>
          <a:xfrm>
            <a:off x="6724423" y="3746101"/>
            <a:ext cx="320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+mj-lt"/>
              </a:rPr>
              <a:t>AMS, Fys1120, H2020 -&gt;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B4F9B-27C2-45D5-99EE-206D3FF6DE35}"/>
              </a:ext>
            </a:extLst>
          </p:cNvPr>
          <p:cNvSpPr txBox="1"/>
          <p:nvPr/>
        </p:nvSpPr>
        <p:spPr>
          <a:xfrm>
            <a:off x="6723532" y="5422414"/>
            <a:ext cx="465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+mj-lt"/>
              </a:rPr>
              <a:t>Lex Nederbragt, Bios1100, H2020</a:t>
            </a:r>
            <a:r>
              <a:rPr lang="en-NO" sz="2400" dirty="0">
                <a:latin typeface="+mj-lt"/>
                <a:sym typeface="Wingdings" pitchFamily="2" charset="2"/>
              </a:rPr>
              <a:t> -&gt;</a:t>
            </a:r>
            <a:endParaRPr lang="en-NO" sz="2400" dirty="0">
              <a:latin typeface="+mj-lt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ABF12E9-CF18-7CD7-E9D7-C2F6A47FD593}"/>
              </a:ext>
            </a:extLst>
          </p:cNvPr>
          <p:cNvSpPr/>
          <p:nvPr/>
        </p:nvSpPr>
        <p:spPr>
          <a:xfrm>
            <a:off x="5951338" y="2108867"/>
            <a:ext cx="576064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EF66A4E-84F0-1B25-C278-1C0D64A2FAC9}"/>
              </a:ext>
            </a:extLst>
          </p:cNvPr>
          <p:cNvSpPr/>
          <p:nvPr/>
        </p:nvSpPr>
        <p:spPr>
          <a:xfrm>
            <a:off x="5901641" y="3799962"/>
            <a:ext cx="576064" cy="26161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15B7335-3400-DCDF-AE6E-5DC18FFD4E32}"/>
              </a:ext>
            </a:extLst>
          </p:cNvPr>
          <p:cNvSpPr/>
          <p:nvPr/>
        </p:nvSpPr>
        <p:spPr>
          <a:xfrm>
            <a:off x="5901641" y="5509625"/>
            <a:ext cx="576064" cy="26161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8332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805-E874-8191-B9E0-79E6DCF3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Hjemmeeksamen – Fys2160 - Dysthe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E1069-268C-B276-8885-B1C7CEE32BD9}"/>
              </a:ext>
            </a:extLst>
          </p:cNvPr>
          <p:cNvSpPr txBox="1"/>
          <p:nvPr/>
        </p:nvSpPr>
        <p:spPr>
          <a:xfrm>
            <a:off x="1741057" y="2132856"/>
            <a:ext cx="8754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b="1" dirty="0">
                <a:latin typeface="+mj-lt"/>
              </a:rPr>
              <a:t>Eksamensform</a:t>
            </a:r>
            <a:r>
              <a:rPr lang="en-NO" sz="2400" dirty="0">
                <a:latin typeface="+mj-lt"/>
              </a:rPr>
              <a:t>: Skoleeksamen (4 timer) + hjemmeeksamen (8 timer)</a:t>
            </a:r>
          </a:p>
          <a:p>
            <a:r>
              <a:rPr lang="en-NO" sz="2400" dirty="0">
                <a:latin typeface="+mj-lt"/>
              </a:rPr>
              <a:t>Hjemmeeksamen har ikke en unik løsning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99B76-EB45-840A-A7D6-BE978DE8410B}"/>
              </a:ext>
            </a:extLst>
          </p:cNvPr>
          <p:cNvSpPr txBox="1"/>
          <p:nvPr/>
        </p:nvSpPr>
        <p:spPr>
          <a:xfrm>
            <a:off x="1741057" y="3309739"/>
            <a:ext cx="8709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b="1" dirty="0">
                <a:latin typeface="+mj-lt"/>
              </a:rPr>
              <a:t>Forberedelser</a:t>
            </a:r>
            <a:r>
              <a:rPr lang="en-NO" sz="2400" dirty="0">
                <a:latin typeface="+mj-lt"/>
              </a:rPr>
              <a:t>: Forberedende obligatoriske innleveringer med tilbakemeldinger, forberedende eksempler/modellering av besvarelser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960B4-FAD5-2ACE-8DAB-AFD841F9F916}"/>
              </a:ext>
            </a:extLst>
          </p:cNvPr>
          <p:cNvSpPr txBox="1"/>
          <p:nvPr/>
        </p:nvSpPr>
        <p:spPr>
          <a:xfrm>
            <a:off x="1785172" y="5013176"/>
            <a:ext cx="870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b="1" dirty="0">
                <a:latin typeface="+mj-lt"/>
              </a:rPr>
              <a:t>Læringsutbytte</a:t>
            </a:r>
            <a:r>
              <a:rPr lang="en-NO" sz="2400" dirty="0">
                <a:latin typeface="+mj-lt"/>
              </a:rPr>
              <a:t>: Eksamensformen øver mer av den vitenskapelige metoden, oppfordrer til kreativitet</a:t>
            </a:r>
          </a:p>
        </p:txBody>
      </p:sp>
    </p:spTree>
    <p:extLst>
      <p:ext uri="{BB962C8B-B14F-4D97-AF65-F5344CB8AC3E}">
        <p14:creationId xmlns:p14="http://schemas.microsoft.com/office/powerpoint/2010/main" val="369808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E5FC-9590-674E-A40F-9093EA50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13" y="68067"/>
            <a:ext cx="10877550" cy="1143000"/>
          </a:xfrm>
        </p:spPr>
        <p:txBody>
          <a:bodyPr>
            <a:normAutofit/>
          </a:bodyPr>
          <a:lstStyle/>
          <a:p>
            <a:r>
              <a:rPr lang="nb-NO" sz="4000" dirty="0"/>
              <a:t>Student </a:t>
            </a:r>
            <a:r>
              <a:rPr lang="nb-NO" sz="4000" dirty="0" err="1"/>
              <a:t>agency</a:t>
            </a:r>
            <a:r>
              <a:rPr lang="nb-NO" sz="4000" dirty="0"/>
              <a:t> and </a:t>
            </a:r>
            <a:r>
              <a:rPr lang="nb-NO" sz="4000" dirty="0" err="1"/>
              <a:t>computational</a:t>
            </a:r>
            <a:r>
              <a:rPr lang="nb-NO" sz="4000" dirty="0"/>
              <a:t> essays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F7C38D-68C0-ED4A-BC94-78153E79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151307"/>
            <a:ext cx="5791434" cy="491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A558F-8163-1745-BC6D-F03394BC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603">
            <a:off x="9383432" y="1104482"/>
            <a:ext cx="2147895" cy="188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4DDCF3-EC7F-FA4B-A301-3DCE0068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5255">
            <a:off x="9179898" y="2146324"/>
            <a:ext cx="1849012" cy="239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8D8E61-8615-3443-BD27-B66EC58A9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3377">
            <a:off x="9597025" y="3336417"/>
            <a:ext cx="1987897" cy="257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6F8A5F-92E5-FB03-9215-DB8FDE03B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4" y="2893723"/>
            <a:ext cx="3374172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“Use a computational simulation to investigate a problem that you find interesting. Then, write a computational essay about what you’ve learned”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F7FFA-C3C3-D2E8-5A3F-139A4A3EF84D}"/>
              </a:ext>
            </a:extLst>
          </p:cNvPr>
          <p:cNvSpPr txBox="1"/>
          <p:nvPr/>
        </p:nvSpPr>
        <p:spPr>
          <a:xfrm>
            <a:off x="136668" y="6133064"/>
            <a:ext cx="963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Odden, T. O., Silvia, D., Malthe-Sørenssen, A. Using computational essays to redistribute epistemic agency in undergraduate science</a:t>
            </a:r>
            <a:r>
              <a:rPr lang="en-NO" sz="9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900" i="1" dirty="0">
                <a:latin typeface="Calibri" panose="020F0502020204030204" pitchFamily="34" charset="0"/>
                <a:cs typeface="Calibri" panose="020F0502020204030204" pitchFamily="34" charset="0"/>
              </a:rPr>
              <a:t> Journal of Research in Science Teaching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, in press, (2022</a:t>
            </a:r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Odden, T. O., Malthe-Sørenssen, A. Using computational essays to scaffold professional physics practice, </a:t>
            </a:r>
            <a:r>
              <a:rPr lang="en-NO" sz="900" i="1" dirty="0">
                <a:latin typeface="Calibri" panose="020F0502020204030204" pitchFamily="34" charset="0"/>
                <a:cs typeface="Calibri" panose="020F0502020204030204" pitchFamily="34" charset="0"/>
              </a:rPr>
              <a:t>European Journal of Physics</a:t>
            </a:r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, 42, 015701 (2020)</a:t>
            </a:r>
          </a:p>
          <a:p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Odden, T. O., Burk, J. Computational essays in the physics classroom, </a:t>
            </a:r>
            <a:r>
              <a:rPr lang="en-NO" sz="900" i="1" dirty="0">
                <a:latin typeface="Calibri" panose="020F0502020204030204" pitchFamily="34" charset="0"/>
                <a:cs typeface="Calibri" panose="020F0502020204030204" pitchFamily="34" charset="0"/>
              </a:rPr>
              <a:t>The Physics Teacher </a:t>
            </a:r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58, 252-255 (2020)</a:t>
            </a:r>
          </a:p>
          <a:p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Odde, T. O, Lockwood, E., Caballero, M. D. Physical computational literacy: An exploratory case study using computational essays </a:t>
            </a:r>
            <a:r>
              <a:rPr lang="en-NO" sz="900" i="1" dirty="0">
                <a:latin typeface="Calibri" panose="020F0502020204030204" pitchFamily="34" charset="0"/>
                <a:cs typeface="Calibri" panose="020F0502020204030204" pitchFamily="34" charset="0"/>
              </a:rPr>
              <a:t>Phys Rev Phys Ed Res </a:t>
            </a:r>
            <a:r>
              <a:rPr lang="en-NO" sz="900" dirty="0">
                <a:latin typeface="Calibri" panose="020F0502020204030204" pitchFamily="34" charset="0"/>
                <a:cs typeface="Calibri" panose="020F0502020204030204" pitchFamily="34" charset="0"/>
              </a:rPr>
              <a:t>15, 020152 (2019)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5D133-8A77-B607-F22C-1CE1EEC7FF67}"/>
              </a:ext>
            </a:extLst>
          </p:cNvPr>
          <p:cNvSpPr txBox="1"/>
          <p:nvPr/>
        </p:nvSpPr>
        <p:spPr>
          <a:xfrm>
            <a:off x="641359" y="1203793"/>
            <a:ext cx="351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b="1" dirty="0">
                <a:latin typeface="+mj-lt"/>
              </a:rPr>
              <a:t>Eksamensform</a:t>
            </a:r>
            <a:r>
              <a:rPr lang="en-NO" sz="2400" dirty="0">
                <a:latin typeface="+mj-lt"/>
              </a:rPr>
              <a:t>: Skoleeksamen (4 timer) + hjemmeeksamen (ubegrenset tid)</a:t>
            </a:r>
          </a:p>
        </p:txBody>
      </p:sp>
    </p:spTree>
    <p:extLst>
      <p:ext uri="{BB962C8B-B14F-4D97-AF65-F5344CB8AC3E}">
        <p14:creationId xmlns:p14="http://schemas.microsoft.com/office/powerpoint/2010/main" val="363167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B08-AAE1-A31E-3427-62DE68F8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NO" dirty="0"/>
              <a:t>Scaffolding – hvordan forberedes studentene?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DD6EE9-17CA-EA86-BAD8-281316066335}"/>
              </a:ext>
            </a:extLst>
          </p:cNvPr>
          <p:cNvCxnSpPr/>
          <p:nvPr/>
        </p:nvCxnSpPr>
        <p:spPr>
          <a:xfrm>
            <a:off x="983432" y="3861048"/>
            <a:ext cx="1022513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C82D91-E4F4-EACC-21EC-B1C7CBD49A3A}"/>
              </a:ext>
            </a:extLst>
          </p:cNvPr>
          <p:cNvSpPr/>
          <p:nvPr/>
        </p:nvSpPr>
        <p:spPr>
          <a:xfrm>
            <a:off x="839416" y="4653136"/>
            <a:ext cx="194421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E5F8DD-5D56-CBEF-4CD6-A93AF13B4636}"/>
              </a:ext>
            </a:extLst>
          </p:cNvPr>
          <p:cNvSpPr/>
          <p:nvPr/>
        </p:nvSpPr>
        <p:spPr>
          <a:xfrm>
            <a:off x="2207568" y="1659761"/>
            <a:ext cx="1944216" cy="16561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F203DF-CD20-40D7-935B-70428764ECE1}"/>
              </a:ext>
            </a:extLst>
          </p:cNvPr>
          <p:cNvSpPr/>
          <p:nvPr/>
        </p:nvSpPr>
        <p:spPr>
          <a:xfrm>
            <a:off x="5231904" y="1659761"/>
            <a:ext cx="1944216" cy="16561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2A508C-BC6E-7CC6-ACA7-C736A2AF1C8F}"/>
              </a:ext>
            </a:extLst>
          </p:cNvPr>
          <p:cNvSpPr/>
          <p:nvPr/>
        </p:nvSpPr>
        <p:spPr>
          <a:xfrm>
            <a:off x="3719736" y="4706547"/>
            <a:ext cx="194421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E46B0E-CC07-E61A-5158-62FAD2AE05BC}"/>
              </a:ext>
            </a:extLst>
          </p:cNvPr>
          <p:cNvSpPr/>
          <p:nvPr/>
        </p:nvSpPr>
        <p:spPr>
          <a:xfrm>
            <a:off x="6528050" y="4706547"/>
            <a:ext cx="194421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0D51ED-A7A0-AB07-C8FB-2CC8CA0EA51D}"/>
              </a:ext>
            </a:extLst>
          </p:cNvPr>
          <p:cNvSpPr/>
          <p:nvPr/>
        </p:nvSpPr>
        <p:spPr>
          <a:xfrm>
            <a:off x="9336364" y="4706547"/>
            <a:ext cx="194421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27F8F-46E8-BA6B-D42D-C03D13EB12D1}"/>
              </a:ext>
            </a:extLst>
          </p:cNvPr>
          <p:cNvSpPr txBox="1"/>
          <p:nvPr/>
        </p:nvSpPr>
        <p:spPr>
          <a:xfrm>
            <a:off x="2220691" y="186863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Oblig 1: Elementer av selv-valgt oppgave, rubrikk, tilbakemeldinger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3993F-D1C0-B36A-8F8F-76AFB3FAD259}"/>
              </a:ext>
            </a:extLst>
          </p:cNvPr>
          <p:cNvSpPr txBox="1"/>
          <p:nvPr/>
        </p:nvSpPr>
        <p:spPr>
          <a:xfrm>
            <a:off x="861919" y="489296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Nye læremidler, eksempler, tidligere oppgaver, rubrikk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3D3314-5F41-7B73-A068-014107CC023E}"/>
              </a:ext>
            </a:extLst>
          </p:cNvPr>
          <p:cNvSpPr txBox="1"/>
          <p:nvPr/>
        </p:nvSpPr>
        <p:spPr>
          <a:xfrm>
            <a:off x="5218781" y="186863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Oblig 2: Elementer av selv-valgt oppgave, rubrikk, tilbakemeldinger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94DCB-C6AE-7680-7246-5E073AE4A8A7}"/>
              </a:ext>
            </a:extLst>
          </p:cNvPr>
          <p:cNvSpPr txBox="1"/>
          <p:nvPr/>
        </p:nvSpPr>
        <p:spPr>
          <a:xfrm>
            <a:off x="3724900" y="499403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Innlevering av problemstilling, tilbakemeldinger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43E02-8DEC-35A5-A7A7-8C83DF3EDD67}"/>
              </a:ext>
            </a:extLst>
          </p:cNvPr>
          <p:cNvSpPr txBox="1"/>
          <p:nvPr/>
        </p:nvSpPr>
        <p:spPr>
          <a:xfrm>
            <a:off x="6533563" y="529656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Orakeltjeneste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2D8A9-85CC-5BF2-66C3-99BAD344723F}"/>
              </a:ext>
            </a:extLst>
          </p:cNvPr>
          <p:cNvSpPr txBox="1"/>
          <p:nvPr/>
        </p:nvSpPr>
        <p:spPr>
          <a:xfrm>
            <a:off x="9330089" y="527417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Innlevering av eksamen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0478F-9717-516E-5FBE-FFA7B5D2154A}"/>
              </a:ext>
            </a:extLst>
          </p:cNvPr>
          <p:cNvSpPr txBox="1"/>
          <p:nvPr/>
        </p:nvSpPr>
        <p:spPr>
          <a:xfrm>
            <a:off x="10128448" y="3911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Semester-slutt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44F87-8FCF-1DF7-9CE7-BCE422F3F1E7}"/>
              </a:ext>
            </a:extLst>
          </p:cNvPr>
          <p:cNvSpPr txBox="1"/>
          <p:nvPr/>
        </p:nvSpPr>
        <p:spPr>
          <a:xfrm>
            <a:off x="-13342" y="3911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+mj-lt"/>
              </a:rPr>
              <a:t>Semester-start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03985C-8189-ABF7-EA7C-9D6ACCF3CF14}"/>
              </a:ext>
            </a:extLst>
          </p:cNvPr>
          <p:cNvCxnSpPr>
            <a:stCxn id="7" idx="2"/>
          </p:cNvCxnSpPr>
          <p:nvPr/>
        </p:nvCxnSpPr>
        <p:spPr>
          <a:xfrm>
            <a:off x="3179676" y="3315945"/>
            <a:ext cx="13123" cy="501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E9FC6A-4AF1-617A-C9ED-3A7193900411}"/>
              </a:ext>
            </a:extLst>
          </p:cNvPr>
          <p:cNvCxnSpPr/>
          <p:nvPr/>
        </p:nvCxnSpPr>
        <p:spPr>
          <a:xfrm>
            <a:off x="6226742" y="3315944"/>
            <a:ext cx="13123" cy="501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60F2C5-BDF7-FDB5-0E62-28B67882366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811524" y="3858259"/>
            <a:ext cx="0" cy="794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D91724-A8D5-48F2-408F-59728B7509B6}"/>
              </a:ext>
            </a:extLst>
          </p:cNvPr>
          <p:cNvCxnSpPr>
            <a:cxnSpLocks/>
          </p:cNvCxnSpPr>
          <p:nvPr/>
        </p:nvCxnSpPr>
        <p:spPr>
          <a:xfrm flipV="1">
            <a:off x="4691844" y="3911670"/>
            <a:ext cx="0" cy="794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6DFD70-52CF-C53D-3C31-E962DE0A2B37}"/>
              </a:ext>
            </a:extLst>
          </p:cNvPr>
          <p:cNvCxnSpPr>
            <a:cxnSpLocks/>
          </p:cNvCxnSpPr>
          <p:nvPr/>
        </p:nvCxnSpPr>
        <p:spPr>
          <a:xfrm flipV="1">
            <a:off x="7500158" y="3911669"/>
            <a:ext cx="0" cy="794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166B50-F2B0-5D96-AEB1-31C0B97DE25B}"/>
              </a:ext>
            </a:extLst>
          </p:cNvPr>
          <p:cNvCxnSpPr>
            <a:cxnSpLocks/>
          </p:cNvCxnSpPr>
          <p:nvPr/>
        </p:nvCxnSpPr>
        <p:spPr>
          <a:xfrm flipV="1">
            <a:off x="10308472" y="3911668"/>
            <a:ext cx="0" cy="794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C1B94F-3A3C-6DDF-5C26-41E67E7926EF}"/>
              </a:ext>
            </a:extLst>
          </p:cNvPr>
          <p:cNvGrpSpPr/>
          <p:nvPr/>
        </p:nvGrpSpPr>
        <p:grpSpPr>
          <a:xfrm>
            <a:off x="8654746" y="1316447"/>
            <a:ext cx="2445810" cy="2218175"/>
            <a:chOff x="312712" y="131962"/>
            <a:chExt cx="7270776" cy="659407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9D5BF7-08CA-B7BB-8CC4-E8238F7AD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4765"/>
            <a:stretch/>
          </p:blipFill>
          <p:spPr>
            <a:xfrm>
              <a:off x="312712" y="131962"/>
              <a:ext cx="4295800" cy="659407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3E03C98-5793-7D54-ACAC-C9BC9E5EB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599"/>
            <a:stretch/>
          </p:blipFill>
          <p:spPr>
            <a:xfrm>
              <a:off x="4608512" y="131962"/>
              <a:ext cx="2974976" cy="6594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659B-25F2-1F2F-6433-7BFF6574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NO" dirty="0"/>
              <a:t>Utfordringer med hjemmeeksamen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8AB51-6337-6792-B5DC-F7C8E4F0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39" y="2283997"/>
            <a:ext cx="5626857" cy="395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0B4D8E-8DBF-B563-5523-7B98145FA39F}"/>
              </a:ext>
            </a:extLst>
          </p:cNvPr>
          <p:cNvSpPr txBox="1"/>
          <p:nvPr/>
        </p:nvSpPr>
        <p:spPr>
          <a:xfrm>
            <a:off x="353044" y="168646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>
                <a:latin typeface="+mj-lt"/>
              </a:rPr>
              <a:t>Fusk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1C0BB-D648-D72C-F8D3-9FAD3E8F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246" y="3613236"/>
            <a:ext cx="5451771" cy="46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DFB45C-0367-D8F8-7858-56E83818B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982" y="1515127"/>
            <a:ext cx="22352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ABE3C-AAC6-8791-3EEF-838A4B417D76}"/>
              </a:ext>
            </a:extLst>
          </p:cNvPr>
          <p:cNvSpPr txBox="1"/>
          <p:nvPr/>
        </p:nvSpPr>
        <p:spPr>
          <a:xfrm>
            <a:off x="6312024" y="168214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>
                <a:latin typeface="+mj-lt"/>
              </a:rPr>
              <a:t>Samarbeid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99665-E0A1-D93B-1494-16FBD4E2EE37}"/>
              </a:ext>
            </a:extLst>
          </p:cNvPr>
          <p:cNvSpPr txBox="1"/>
          <p:nvPr/>
        </p:nvSpPr>
        <p:spPr>
          <a:xfrm>
            <a:off x="6438824" y="47948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>
                <a:latin typeface="+mj-lt"/>
              </a:rPr>
              <a:t>Equity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8A1C4-8A92-0416-1984-28456E717C73}"/>
              </a:ext>
            </a:extLst>
          </p:cNvPr>
          <p:cNvSpPr txBox="1"/>
          <p:nvPr/>
        </p:nvSpPr>
        <p:spPr>
          <a:xfrm>
            <a:off x="6334128" y="299280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>
                <a:latin typeface="+mj-lt"/>
              </a:rPr>
              <a:t>Karakterfordeling</a:t>
            </a:r>
          </a:p>
        </p:txBody>
      </p:sp>
      <p:pic>
        <p:nvPicPr>
          <p:cNvPr id="1026" name="Picture 2" descr="Four children removed from home after found living in 'heartbreaking  conditions' | WOAI">
            <a:extLst>
              <a:ext uri="{FF2B5EF4-FFF2-40B4-BE49-F238E27FC236}">
                <a16:creationId xmlns:a16="http://schemas.microsoft.com/office/drawing/2014/main" id="{43553165-C7B7-EF81-6C67-16858E16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49" y="4819861"/>
            <a:ext cx="3021294" cy="169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3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54D7-4FC7-2D42-8ED2-4FE4D657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n-NO" dirty="0"/>
              <a:t>CE scores vs written exam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BC0DD3-0AEC-D343-A8D1-B02A5A1F8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87"/>
          <a:stretch/>
        </p:blipFill>
        <p:spPr>
          <a:xfrm>
            <a:off x="767408" y="1115616"/>
            <a:ext cx="10153128" cy="5706941"/>
          </a:xfrm>
        </p:spPr>
      </p:pic>
    </p:spTree>
    <p:extLst>
      <p:ext uri="{BB962C8B-B14F-4D97-AF65-F5344CB8AC3E}">
        <p14:creationId xmlns:p14="http://schemas.microsoft.com/office/powerpoint/2010/main" val="98194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13497</TotalTime>
  <Words>379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Office-tema</vt:lpstr>
      <vt:lpstr>Erfaringer med alternative vurderingsformer  Anders Malthe-Sørenssen1,2 1Department of Physics, University of Oslo, Norway 2Simula, Oslo, Norway </vt:lpstr>
      <vt:lpstr>Programming is understanding</vt:lpstr>
      <vt:lpstr>PowerPoint Presentation</vt:lpstr>
      <vt:lpstr>Eksempler på alternative vurderingsformer i store begynneremner (100+ studenter) med bokstavkarakter</vt:lpstr>
      <vt:lpstr>Hjemmeeksamen – Fys2160 - Dysthe</vt:lpstr>
      <vt:lpstr>Student agency and computational essays</vt:lpstr>
      <vt:lpstr>Scaffolding – hvordan forberedes studentene?</vt:lpstr>
      <vt:lpstr>Utfordringer med hjemmeeksamen</vt:lpstr>
      <vt:lpstr>CE scores vs written exam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foredrag Undertittel  Navn Foredragsholder 8. mars 2017</dc:title>
  <dc:creator>Maria Hammerstrøm</dc:creator>
  <cp:lastModifiedBy>Kirsti Margrethe Mortensen</cp:lastModifiedBy>
  <cp:revision>203</cp:revision>
  <cp:lastPrinted>2017-06-19T21:04:25Z</cp:lastPrinted>
  <dcterms:created xsi:type="dcterms:W3CDTF">2017-03-06T18:28:53Z</dcterms:created>
  <dcterms:modified xsi:type="dcterms:W3CDTF">2022-06-17T13:36:11Z</dcterms:modified>
</cp:coreProperties>
</file>