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86" r:id="rId6"/>
    <p:sldId id="276" r:id="rId7"/>
    <p:sldId id="277" r:id="rId8"/>
    <p:sldId id="278" r:id="rId9"/>
    <p:sldId id="287" r:id="rId10"/>
    <p:sldId id="288" r:id="rId11"/>
    <p:sldId id="279" r:id="rId12"/>
    <p:sldId id="280" r:id="rId13"/>
    <p:sldId id="282" r:id="rId14"/>
    <p:sldId id="283" r:id="rId15"/>
    <p:sldId id="284" r:id="rId16"/>
    <p:sldId id="285" r:id="rId17"/>
    <p:sldId id="289" r:id="rId18"/>
    <p:sldId id="290" r:id="rId19"/>
    <p:sldId id="271" r:id="rId20"/>
    <p:sldId id="272" r:id="rId2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57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48" y="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009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7643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878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605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03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07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87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807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525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710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258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8E704-6096-4B06-880F-B86771835DAE}" type="datetimeFigureOut">
              <a:rPr lang="nb-NO" smtClean="0"/>
              <a:t>20.05.2022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13BAB-F3BD-462F-B3A7-99981ECACDD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697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8597"/>
          </a:xfrm>
        </p:spPr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Revisjon Sensurprosessen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175318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nb-NO" dirty="0" smtClean="0"/>
              <a:t>Utført i perioden oktober 2021 – februar 2022</a:t>
            </a:r>
          </a:p>
          <a:p>
            <a:r>
              <a:rPr lang="nb-NO" dirty="0" smtClean="0"/>
              <a:t>Rapport ferdigstilt mars 2022</a:t>
            </a:r>
          </a:p>
          <a:p>
            <a:endParaRPr lang="nb-NO" dirty="0"/>
          </a:p>
          <a:p>
            <a:r>
              <a:rPr lang="nb-NO" dirty="0" smtClean="0"/>
              <a:t>Enhet for intern revisjon, revisjonssjef Jørgen Bock</a:t>
            </a:r>
          </a:p>
          <a:p>
            <a:r>
              <a:rPr lang="nb-NO" dirty="0" smtClean="0"/>
              <a:t>April 2022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2746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443860"/>
            <a:ext cx="8412480" cy="59593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23680" y="2986862"/>
            <a:ext cx="208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Vi har brukt </a:t>
            </a:r>
            <a:r>
              <a:rPr lang="nb-NO" dirty="0" err="1"/>
              <a:t>Tableauinstillinger</a:t>
            </a:r>
            <a:r>
              <a:rPr lang="nb-NO" dirty="0"/>
              <a:t> på 60 dager (56 ifølge loven + 4 som buffer for helligdager) for masteroppgaver, men datagrunnlaget er usikkert. Individuelt utsatte frister er ikke med i oversikten.</a:t>
            </a:r>
          </a:p>
        </p:txBody>
      </p:sp>
    </p:spTree>
    <p:extLst>
      <p:ext uri="{BB962C8B-B14F-4D97-AF65-F5344CB8AC3E}">
        <p14:creationId xmlns:p14="http://schemas.microsoft.com/office/powerpoint/2010/main" val="53885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: femkant 1"/>
          <p:cNvSpPr/>
          <p:nvPr/>
        </p:nvSpPr>
        <p:spPr>
          <a:xfrm>
            <a:off x="838200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Oppnevne sensor</a:t>
            </a:r>
          </a:p>
        </p:txBody>
      </p:sp>
      <p:sp>
        <p:nvSpPr>
          <p:cNvPr id="5" name="Pil: femkant 1"/>
          <p:cNvSpPr/>
          <p:nvPr/>
        </p:nvSpPr>
        <p:spPr>
          <a:xfrm>
            <a:off x="3311769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Utforme og dele sensorveiledning</a:t>
            </a:r>
            <a:endParaRPr lang="nb-NO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Pil: femkant 1"/>
          <p:cNvSpPr/>
          <p:nvPr/>
        </p:nvSpPr>
        <p:spPr>
          <a:xfrm>
            <a:off x="5785338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Sensurere</a:t>
            </a:r>
          </a:p>
        </p:txBody>
      </p:sp>
      <p:sp>
        <p:nvSpPr>
          <p:cNvPr id="7" name="Pil: femkant 1"/>
          <p:cNvSpPr/>
          <p:nvPr/>
        </p:nvSpPr>
        <p:spPr>
          <a:xfrm>
            <a:off x="8258907" y="351879"/>
            <a:ext cx="2402840" cy="745490"/>
          </a:xfrm>
          <a:prstGeom prst="homePlate">
            <a:avLst>
              <a:gd name="adj" fmla="val 21601"/>
            </a:avLst>
          </a:prstGeom>
          <a:ln w="635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Registrere og </a:t>
            </a:r>
            <a:r>
              <a:rPr lang="nb-NO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formidle </a:t>
            </a:r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til studentene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552737"/>
            <a:ext cx="9370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Krav: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Studentene skal være informert om rettigheter, som klageadgang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538" y="4469226"/>
            <a:ext cx="11059048" cy="182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God praksis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Sammen med karakter formidles informasjon om tilgang til sensorveiledning, begrunnelser og klager</a:t>
            </a: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649505"/>
            <a:ext cx="10948516" cy="150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Risiko: 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Ikke god nok informasjon til studenter om sensorveiledninger, begrunnelser klager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Ikke effektiv registrering av obligatoriske aktiviteter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40"/>
          <p:cNvSpPr/>
          <p:nvPr/>
        </p:nvSpPr>
        <p:spPr>
          <a:xfrm>
            <a:off x="11311676" y="351879"/>
            <a:ext cx="475040" cy="412056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62000">
                <a:srgbClr val="92D050"/>
              </a:gs>
              <a:gs pos="66000">
                <a:srgbClr val="FFFF00">
                  <a:lumMod val="99000"/>
                  <a:lumOff val="1000"/>
                </a:srgb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1199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: femkant 1"/>
          <p:cNvSpPr/>
          <p:nvPr/>
        </p:nvSpPr>
        <p:spPr>
          <a:xfrm>
            <a:off x="838200" y="356810"/>
            <a:ext cx="2402840" cy="745490"/>
          </a:xfrm>
          <a:prstGeom prst="homePlate">
            <a:avLst>
              <a:gd name="adj" fmla="val 21601"/>
            </a:avLst>
          </a:prstGeom>
          <a:ln w="635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Gjøre sensorveiledning tilgjengelig</a:t>
            </a:r>
            <a:endParaRPr lang="nb-NO" sz="16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Pil: femkant 1"/>
          <p:cNvSpPr/>
          <p:nvPr/>
        </p:nvSpPr>
        <p:spPr>
          <a:xfrm>
            <a:off x="3311769" y="356810"/>
            <a:ext cx="194422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Begrunne karakter</a:t>
            </a:r>
            <a:endParaRPr lang="nb-NO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Pil: femkant 1"/>
          <p:cNvSpPr/>
          <p:nvPr/>
        </p:nvSpPr>
        <p:spPr>
          <a:xfrm>
            <a:off x="5326718" y="351879"/>
            <a:ext cx="2068869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Oppnevne klagesensor</a:t>
            </a:r>
            <a:endParaRPr lang="nb-NO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Pil: femkant 1"/>
          <p:cNvSpPr/>
          <p:nvPr/>
        </p:nvSpPr>
        <p:spPr>
          <a:xfrm>
            <a:off x="7466316" y="351879"/>
            <a:ext cx="1788216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Klagesensur</a:t>
            </a:r>
            <a:endParaRPr lang="nb-NO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552737"/>
            <a:ext cx="9370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Krav: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Sensorveiledningen skal være tilgjengelig for kandidatene etter at karakterer er fastsatt.</a:t>
            </a:r>
          </a:p>
        </p:txBody>
      </p:sp>
      <p:sp>
        <p:nvSpPr>
          <p:cNvPr id="9" name="Rectangle 8"/>
          <p:cNvSpPr/>
          <p:nvPr/>
        </p:nvSpPr>
        <p:spPr>
          <a:xfrm>
            <a:off x="928635" y="4084638"/>
            <a:ext cx="1105904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God praksis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Sensorveiledning publisert på emnesidene dersom de skal være tilgjengelige ut over kullet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 informasjon om innsyn etter forespørsel</a:t>
            </a: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649505"/>
            <a:ext cx="10948516" cy="150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Risiko: 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Sensorveiledning ikke tilgjengelig eller kommunisert tilstrekkelig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Åpent tilgjengelig vs.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jenbruk av oppgavene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40"/>
          <p:cNvSpPr/>
          <p:nvPr/>
        </p:nvSpPr>
        <p:spPr>
          <a:xfrm>
            <a:off x="11311676" y="577275"/>
            <a:ext cx="475040" cy="412056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62000">
                <a:srgbClr val="92D050"/>
              </a:gs>
              <a:gs pos="66000">
                <a:srgbClr val="92D050"/>
              </a:gs>
              <a:gs pos="100000">
                <a:srgbClr val="92D050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sp>
        <p:nvSpPr>
          <p:cNvPr id="12" name="Pil: femkant 1"/>
          <p:cNvSpPr/>
          <p:nvPr/>
        </p:nvSpPr>
        <p:spPr>
          <a:xfrm>
            <a:off x="9315017" y="351879"/>
            <a:ext cx="1788216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Tredjesensur</a:t>
            </a:r>
            <a:endParaRPr lang="nb-NO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5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: femkant 1"/>
          <p:cNvSpPr/>
          <p:nvPr/>
        </p:nvSpPr>
        <p:spPr>
          <a:xfrm>
            <a:off x="838200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Gjøre sensorveiledning tilgjengelig</a:t>
            </a:r>
          </a:p>
        </p:txBody>
      </p:sp>
      <p:sp>
        <p:nvSpPr>
          <p:cNvPr id="5" name="Pil: femkant 1"/>
          <p:cNvSpPr/>
          <p:nvPr/>
        </p:nvSpPr>
        <p:spPr>
          <a:xfrm>
            <a:off x="3311769" y="356810"/>
            <a:ext cx="1944220" cy="745490"/>
          </a:xfrm>
          <a:prstGeom prst="homePlate">
            <a:avLst>
              <a:gd name="adj" fmla="val 21601"/>
            </a:avLst>
          </a:prstGeom>
          <a:ln w="635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Begrunne karakter</a:t>
            </a:r>
          </a:p>
        </p:txBody>
      </p:sp>
      <p:sp>
        <p:nvSpPr>
          <p:cNvPr id="6" name="Pil: femkant 1"/>
          <p:cNvSpPr/>
          <p:nvPr/>
        </p:nvSpPr>
        <p:spPr>
          <a:xfrm>
            <a:off x="5326718" y="351879"/>
            <a:ext cx="2068869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Oppnevne klagesensor</a:t>
            </a:r>
            <a:endParaRPr lang="nb-NO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Pil: femkant 1"/>
          <p:cNvSpPr/>
          <p:nvPr/>
        </p:nvSpPr>
        <p:spPr>
          <a:xfrm>
            <a:off x="7466316" y="351879"/>
            <a:ext cx="1788216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Klagesensur</a:t>
            </a:r>
            <a:endParaRPr lang="nb-NO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552737"/>
            <a:ext cx="9370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Krav: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Begrunnelse skal normalt gis innen to uker.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8635" y="4084638"/>
            <a:ext cx="1105904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God praksis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 planlegging, tid og oppdragsomfang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Endring i </a:t>
            </a:r>
            <a:r>
              <a:rPr lang="nb-NO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Inspera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har forenklet forespørsel om begrunnelser.</a:t>
            </a: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649505"/>
            <a:ext cx="10948516" cy="150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Risiko: 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Frist ikke overholdt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Begrunnelsen har ikke god nok kvalitet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40"/>
          <p:cNvSpPr/>
          <p:nvPr/>
        </p:nvSpPr>
        <p:spPr>
          <a:xfrm>
            <a:off x="11311676" y="577275"/>
            <a:ext cx="475040" cy="412056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49000">
                <a:srgbClr val="92D050"/>
              </a:gs>
              <a:gs pos="66000">
                <a:srgbClr val="FFFF00"/>
              </a:gs>
              <a:gs pos="77922">
                <a:srgbClr val="FFFF00"/>
              </a:gs>
              <a:gs pos="59000">
                <a:srgbClr val="FFFF00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sp>
        <p:nvSpPr>
          <p:cNvPr id="12" name="Pil: femkant 1"/>
          <p:cNvSpPr/>
          <p:nvPr/>
        </p:nvSpPr>
        <p:spPr>
          <a:xfrm>
            <a:off x="9315017" y="351879"/>
            <a:ext cx="1788216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Tredjesensur</a:t>
            </a:r>
            <a:endParaRPr lang="nb-NO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85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: femkant 1"/>
          <p:cNvSpPr/>
          <p:nvPr/>
        </p:nvSpPr>
        <p:spPr>
          <a:xfrm>
            <a:off x="838200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Gjøre sensorveiledning tilgjengelig</a:t>
            </a:r>
          </a:p>
        </p:txBody>
      </p:sp>
      <p:sp>
        <p:nvSpPr>
          <p:cNvPr id="5" name="Pil: femkant 1"/>
          <p:cNvSpPr/>
          <p:nvPr/>
        </p:nvSpPr>
        <p:spPr>
          <a:xfrm>
            <a:off x="3311769" y="356810"/>
            <a:ext cx="194422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Begrunne karakter</a:t>
            </a:r>
          </a:p>
        </p:txBody>
      </p:sp>
      <p:sp>
        <p:nvSpPr>
          <p:cNvPr id="6" name="Pil: femkant 1"/>
          <p:cNvSpPr/>
          <p:nvPr/>
        </p:nvSpPr>
        <p:spPr>
          <a:xfrm>
            <a:off x="5326718" y="351879"/>
            <a:ext cx="2068869" cy="745490"/>
          </a:xfrm>
          <a:prstGeom prst="homePlate">
            <a:avLst>
              <a:gd name="adj" fmla="val 21601"/>
            </a:avLst>
          </a:prstGeom>
          <a:ln w="635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Oppnevne klagesensor</a:t>
            </a:r>
          </a:p>
        </p:txBody>
      </p:sp>
      <p:sp>
        <p:nvSpPr>
          <p:cNvPr id="7" name="Pil: femkant 1"/>
          <p:cNvSpPr/>
          <p:nvPr/>
        </p:nvSpPr>
        <p:spPr>
          <a:xfrm>
            <a:off x="7466316" y="351879"/>
            <a:ext cx="1788216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Klagesensur</a:t>
            </a:r>
            <a:endParaRPr lang="nb-NO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552737"/>
            <a:ext cx="9370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Krav: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o nye sensorer, hvorav minst en ekstern.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8635" y="4084638"/>
            <a:ext cx="1105904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God praksis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Klagesensorer oppnevnt av faglige ledere, faste klagekommisjoner, formalisert prosess med nettskjema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Klagesensur inngår i avtalt ramme slik at man binder ressurser allerede ved utvelgelse</a:t>
            </a: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649505"/>
            <a:ext cx="10948516" cy="118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Risiko: 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Habilitet, roller, den som gjennomfører 1. sensur og oppnevner klagesensor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40"/>
          <p:cNvSpPr/>
          <p:nvPr/>
        </p:nvSpPr>
        <p:spPr>
          <a:xfrm>
            <a:off x="11311676" y="577275"/>
            <a:ext cx="475040" cy="412056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62000">
                <a:srgbClr val="92D050"/>
              </a:gs>
              <a:gs pos="66000">
                <a:srgbClr val="92D050"/>
              </a:gs>
              <a:gs pos="100000">
                <a:srgbClr val="92D050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sp>
        <p:nvSpPr>
          <p:cNvPr id="12" name="Pil: femkant 1"/>
          <p:cNvSpPr/>
          <p:nvPr/>
        </p:nvSpPr>
        <p:spPr>
          <a:xfrm>
            <a:off x="9315017" y="351879"/>
            <a:ext cx="1788216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Tredjesensur</a:t>
            </a:r>
            <a:endParaRPr lang="nb-NO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85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: femkant 1"/>
          <p:cNvSpPr/>
          <p:nvPr/>
        </p:nvSpPr>
        <p:spPr>
          <a:xfrm>
            <a:off x="838200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Gjøre sensorveiledning tilgjengelig</a:t>
            </a:r>
          </a:p>
        </p:txBody>
      </p:sp>
      <p:sp>
        <p:nvSpPr>
          <p:cNvPr id="5" name="Pil: femkant 1"/>
          <p:cNvSpPr/>
          <p:nvPr/>
        </p:nvSpPr>
        <p:spPr>
          <a:xfrm>
            <a:off x="3311769" y="356810"/>
            <a:ext cx="194422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Begrunne karakter</a:t>
            </a:r>
          </a:p>
        </p:txBody>
      </p:sp>
      <p:sp>
        <p:nvSpPr>
          <p:cNvPr id="6" name="Pil: femkant 1"/>
          <p:cNvSpPr/>
          <p:nvPr/>
        </p:nvSpPr>
        <p:spPr>
          <a:xfrm>
            <a:off x="5326718" y="351879"/>
            <a:ext cx="2068869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Oppnevne klagesensor</a:t>
            </a:r>
          </a:p>
        </p:txBody>
      </p:sp>
      <p:sp>
        <p:nvSpPr>
          <p:cNvPr id="7" name="Pil: femkant 1"/>
          <p:cNvSpPr/>
          <p:nvPr/>
        </p:nvSpPr>
        <p:spPr>
          <a:xfrm>
            <a:off x="7466316" y="351879"/>
            <a:ext cx="1788216" cy="745490"/>
          </a:xfrm>
          <a:prstGeom prst="homePlate">
            <a:avLst>
              <a:gd name="adj" fmla="val 21601"/>
            </a:avLst>
          </a:prstGeom>
          <a:ln w="635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Klagesensur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401699"/>
            <a:ext cx="10703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Krav: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Klagesensorene </a:t>
            </a: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skal ikke få oppgitt opprinnelig karakter, 1</a:t>
            </a: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sensorenes </a:t>
            </a: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begrunnelser eller studentens begrunnelse for klagen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Det </a:t>
            </a: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skal gis foreløpig svar dersom en henvendelse ikke kan besvares i løpet av en måned, jfr. forvaltningsloven</a:t>
            </a:r>
          </a:p>
        </p:txBody>
      </p:sp>
      <p:sp>
        <p:nvSpPr>
          <p:cNvPr id="9" name="Rectangle 8"/>
          <p:cNvSpPr/>
          <p:nvPr/>
        </p:nvSpPr>
        <p:spPr>
          <a:xfrm>
            <a:off x="835660" y="4243199"/>
            <a:ext cx="11059048" cy="373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God praksis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 identifisert, og hos noen formalisert, hvem som beslutter hvis det oppstår uenigheter mellom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sensorene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Frist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på 8 uker iht. forvaltningsloven, på grunn av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ferie - god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planlegging og kommunikasjon med studentene.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er viktig at klagesensorer får oppdatert sensorveiledning med eventuelle justeringer etter førstesensur.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5660" y="2993018"/>
            <a:ext cx="10948516" cy="150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Risiko: 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Klage-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/blindsensur ikke anonym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Fristene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klagebehandling er ikke overholdt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40"/>
          <p:cNvSpPr/>
          <p:nvPr/>
        </p:nvSpPr>
        <p:spPr>
          <a:xfrm>
            <a:off x="11311676" y="577275"/>
            <a:ext cx="475040" cy="412056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48000">
                <a:srgbClr val="92D050"/>
              </a:gs>
              <a:gs pos="59000">
                <a:srgbClr val="FFFF00"/>
              </a:gs>
              <a:gs pos="100000">
                <a:srgbClr val="FFFF00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sp>
        <p:nvSpPr>
          <p:cNvPr id="12" name="Pil: femkant 1"/>
          <p:cNvSpPr/>
          <p:nvPr/>
        </p:nvSpPr>
        <p:spPr>
          <a:xfrm>
            <a:off x="9315017" y="351879"/>
            <a:ext cx="1788216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Tredjesensur</a:t>
            </a:r>
            <a:endParaRPr lang="nb-NO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9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: femkant 1"/>
          <p:cNvSpPr/>
          <p:nvPr/>
        </p:nvSpPr>
        <p:spPr>
          <a:xfrm>
            <a:off x="838200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Gjøre sensorveiledning tilgjengelig</a:t>
            </a:r>
          </a:p>
        </p:txBody>
      </p:sp>
      <p:sp>
        <p:nvSpPr>
          <p:cNvPr id="5" name="Pil: femkant 1"/>
          <p:cNvSpPr/>
          <p:nvPr/>
        </p:nvSpPr>
        <p:spPr>
          <a:xfrm>
            <a:off x="3311769" y="356810"/>
            <a:ext cx="194422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Begrunne karakter</a:t>
            </a:r>
          </a:p>
        </p:txBody>
      </p:sp>
      <p:sp>
        <p:nvSpPr>
          <p:cNvPr id="6" name="Pil: femkant 1"/>
          <p:cNvSpPr/>
          <p:nvPr/>
        </p:nvSpPr>
        <p:spPr>
          <a:xfrm>
            <a:off x="5326718" y="351879"/>
            <a:ext cx="2068869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Oppnevne klagesensor</a:t>
            </a:r>
          </a:p>
        </p:txBody>
      </p:sp>
      <p:sp>
        <p:nvSpPr>
          <p:cNvPr id="7" name="Pil: femkant 1"/>
          <p:cNvSpPr/>
          <p:nvPr/>
        </p:nvSpPr>
        <p:spPr>
          <a:xfrm>
            <a:off x="7466316" y="351879"/>
            <a:ext cx="1788216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Klagesensur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1552737"/>
            <a:ext cx="9370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Krav: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Hvis karakteren ved ny sensur avviker med to eller flere karakterer fra opprinnelig sensur, skal utdanningsinstitusjonen foreta ytterligere en vurdering før endelig karakter </a:t>
            </a: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fastsettes.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28635" y="3936467"/>
            <a:ext cx="11059048" cy="182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God praksis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Formalisere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hvem som har myndighet til å avgjøre uenigheter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753066"/>
            <a:ext cx="10948516" cy="118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Risiko: 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Rolleblanding mellom de som oppnevner 3. sensor og de som har gjennomført 1. sensur/ klagesensur.</a:t>
            </a: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40"/>
          <p:cNvSpPr/>
          <p:nvPr/>
        </p:nvSpPr>
        <p:spPr>
          <a:xfrm>
            <a:off x="11311676" y="577275"/>
            <a:ext cx="475040" cy="412056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62000">
                <a:srgbClr val="92D050"/>
              </a:gs>
              <a:gs pos="66000">
                <a:srgbClr val="92D050"/>
              </a:gs>
              <a:gs pos="100000">
                <a:srgbClr val="92D050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  <p:sp>
        <p:nvSpPr>
          <p:cNvPr id="12" name="Pil: femkant 1"/>
          <p:cNvSpPr/>
          <p:nvPr/>
        </p:nvSpPr>
        <p:spPr>
          <a:xfrm>
            <a:off x="9315017" y="351879"/>
            <a:ext cx="1788216" cy="745490"/>
          </a:xfrm>
          <a:prstGeom prst="homePlate">
            <a:avLst>
              <a:gd name="adj" fmla="val 21601"/>
            </a:avLst>
          </a:prstGeom>
          <a:ln w="635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Tredjesensur</a:t>
            </a:r>
          </a:p>
        </p:txBody>
      </p:sp>
    </p:spTree>
    <p:extLst>
      <p:ext uri="{BB962C8B-B14F-4D97-AF65-F5344CB8AC3E}">
        <p14:creationId xmlns:p14="http://schemas.microsoft.com/office/powerpoint/2010/main" val="36500889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40080"/>
            <a:ext cx="10038080" cy="5862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7923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Kvalitetssystemet og 2-sensor kravet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23880" cy="4699952"/>
          </a:xfrm>
        </p:spPr>
        <p:txBody>
          <a:bodyPr>
            <a:normAutofit fontScale="92500" lnSpcReduction="20000"/>
          </a:bodyPr>
          <a:lstStyle/>
          <a:p>
            <a:r>
              <a:rPr lang="nb-NO" dirty="0"/>
              <a:t>Sensurering er i liten grad eksplisitt beskrevet i kvalitetssystemet for utdanning, men inngår i praksis i program- og </a:t>
            </a:r>
            <a:r>
              <a:rPr lang="nb-NO" dirty="0" smtClean="0"/>
              <a:t>emneevalueringer</a:t>
            </a:r>
          </a:p>
          <a:p>
            <a:r>
              <a:rPr lang="nb-NO" dirty="0"/>
              <a:t>Karakterfordeling, statistikk og trender blir analysert, men uten at resultatene kan kobles direkte tilbake til læringsformer eller </a:t>
            </a:r>
            <a:r>
              <a:rPr lang="nb-NO" dirty="0" smtClean="0"/>
              <a:t>undervisningskvalitet</a:t>
            </a:r>
          </a:p>
          <a:p>
            <a:r>
              <a:rPr lang="nb-NO" dirty="0"/>
              <a:t>Noen fakulteter (MED, JUS, UV) bruker ofte 2 sensorer uavhengig av mulig lovkrav. Andre (HF, MN og SV) bruker </a:t>
            </a:r>
            <a:r>
              <a:rPr lang="nb-NO" dirty="0" err="1"/>
              <a:t>medsensur</a:t>
            </a:r>
            <a:r>
              <a:rPr lang="nb-NO" dirty="0"/>
              <a:t>/kryss-sensor. </a:t>
            </a:r>
            <a:endParaRPr lang="nb-NO" dirty="0" smtClean="0"/>
          </a:p>
          <a:p>
            <a:r>
              <a:rPr lang="nb-NO" dirty="0" smtClean="0"/>
              <a:t>Innføring </a:t>
            </a:r>
            <a:r>
              <a:rPr lang="nb-NO" dirty="0"/>
              <a:t>av 2-sensor krav på alle emner medfører derfor forskjellige økonomiske konsekvenser på fakulteter/institutter. </a:t>
            </a:r>
            <a:endParaRPr lang="nb-NO" dirty="0" smtClean="0"/>
          </a:p>
          <a:p>
            <a:r>
              <a:rPr lang="nb-NO" dirty="0" smtClean="0"/>
              <a:t>Samtlige </a:t>
            </a:r>
            <a:r>
              <a:rPr lang="nb-NO" dirty="0"/>
              <a:t>fakulteter melder at innføring av «2-sensor krav» innebærer en risiko for at det ikke vil finnes nok kvalifiserte sensorer, og for at det utvikles et kostbart sensor-marked. </a:t>
            </a:r>
            <a:endParaRPr lang="nb-NO" dirty="0" smtClean="0"/>
          </a:p>
          <a:p>
            <a:r>
              <a:rPr lang="nb-NO" dirty="0" smtClean="0"/>
              <a:t>På </a:t>
            </a:r>
            <a:r>
              <a:rPr lang="nb-NO" dirty="0"/>
              <a:t>nåværende tidspunkt er lovkravet midlertidig stanset.</a:t>
            </a:r>
          </a:p>
        </p:txBody>
      </p:sp>
    </p:spTree>
    <p:extLst>
      <p:ext uri="{BB962C8B-B14F-4D97-AF65-F5344CB8AC3E}">
        <p14:creationId xmlns:p14="http://schemas.microsoft.com/office/powerpoint/2010/main" val="155496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Oppsummering av god praksis </a:t>
            </a:r>
            <a:r>
              <a:rPr lang="nb-NO" b="1" dirty="0" smtClean="0">
                <a:solidFill>
                  <a:srgbClr val="0070C0"/>
                </a:solidFill>
              </a:rPr>
              <a:t>og forslag (1</a:t>
            </a:r>
            <a:r>
              <a:rPr lang="nb-NO" b="1" dirty="0" smtClean="0">
                <a:solidFill>
                  <a:srgbClr val="0070C0"/>
                </a:solidFill>
              </a:rPr>
              <a:t>)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01040" y="1690688"/>
            <a:ext cx="10652760" cy="448627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nb-NO" dirty="0"/>
              <a:t>G</a:t>
            </a:r>
            <a:r>
              <a:rPr lang="nb-NO" dirty="0" smtClean="0"/>
              <a:t>od </a:t>
            </a:r>
            <a:r>
              <a:rPr lang="nb-NO" dirty="0"/>
              <a:t>tidsplanlegging for å unngå mangel på </a:t>
            </a:r>
            <a:r>
              <a:rPr lang="nb-NO" dirty="0" smtClean="0"/>
              <a:t>ressurser, håndtere hendelser og skape forutsigbarhet for studentene</a:t>
            </a:r>
            <a:endParaRPr lang="nb-NO" dirty="0"/>
          </a:p>
          <a:p>
            <a:pPr lvl="0"/>
            <a:r>
              <a:rPr lang="nb-NO" dirty="0"/>
              <a:t>H</a:t>
            </a:r>
            <a:r>
              <a:rPr lang="nb-NO" dirty="0" smtClean="0"/>
              <a:t>a </a:t>
            </a:r>
            <a:r>
              <a:rPr lang="nb-NO" dirty="0"/>
              <a:t>en pool med forhåndsgodkjente, kvalifiserte sensorer</a:t>
            </a:r>
          </a:p>
          <a:p>
            <a:pPr lvl="0"/>
            <a:r>
              <a:rPr lang="nb-NO" dirty="0"/>
              <a:t>B</a:t>
            </a:r>
            <a:r>
              <a:rPr lang="nb-NO" dirty="0" smtClean="0"/>
              <a:t>ruk </a:t>
            </a:r>
            <a:r>
              <a:rPr lang="nb-NO" dirty="0"/>
              <a:t>av nettskjemaet for å kommunisere / godkjenne sensorer (særlig masteroppgaver) hvor det også minnes på-, og hukes av for habilitet. Skjemaet videresendes til administrasjonen for videre arbeid, og faglig ledere for orientering</a:t>
            </a:r>
          </a:p>
          <a:p>
            <a:pPr lvl="0"/>
            <a:r>
              <a:rPr lang="nb-NO" dirty="0"/>
              <a:t>B</a:t>
            </a:r>
            <a:r>
              <a:rPr lang="nb-NO" dirty="0" smtClean="0"/>
              <a:t>ruk </a:t>
            </a:r>
            <a:r>
              <a:rPr lang="nb-NO" dirty="0"/>
              <a:t>av </a:t>
            </a:r>
            <a:r>
              <a:rPr lang="nb-NO" dirty="0" err="1"/>
              <a:t>medsensurering</a:t>
            </a:r>
            <a:r>
              <a:rPr lang="nb-NO" dirty="0"/>
              <a:t>/</a:t>
            </a:r>
            <a:r>
              <a:rPr lang="nb-NO" dirty="0" err="1"/>
              <a:t>kryssensurering</a:t>
            </a:r>
            <a:r>
              <a:rPr lang="nb-NO" dirty="0"/>
              <a:t> på et utvalg besvarelser der det kun er en sensor </a:t>
            </a:r>
          </a:p>
          <a:p>
            <a:pPr lvl="0"/>
            <a:r>
              <a:rPr lang="nb-NO" dirty="0"/>
              <a:t>S</a:t>
            </a:r>
            <a:r>
              <a:rPr lang="nb-NO" dirty="0" smtClean="0"/>
              <a:t>ensurmøter </a:t>
            </a:r>
            <a:r>
              <a:rPr lang="nb-NO" dirty="0"/>
              <a:t>i forkant og etterkant av </a:t>
            </a:r>
            <a:r>
              <a:rPr lang="nb-NO" dirty="0" smtClean="0"/>
              <a:t>sensurering</a:t>
            </a:r>
          </a:p>
          <a:p>
            <a:pPr lvl="0"/>
            <a:r>
              <a:rPr lang="nb-NO" dirty="0" smtClean="0"/>
              <a:t>Automatisere </a:t>
            </a:r>
            <a:r>
              <a:rPr lang="nb-NO" dirty="0"/>
              <a:t>overføring av data om obligatoriske aktiviteter mellom studiesystemene CANVAS og FS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035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 </a:t>
            </a:r>
            <a:r>
              <a:rPr lang="nb-NO" dirty="0" smtClean="0"/>
              <a:t>se etter at sensur ved UiO </a:t>
            </a:r>
            <a:r>
              <a:rPr lang="nb-NO" u="sng" dirty="0" smtClean="0"/>
              <a:t>gjennomføres iht. regelverket </a:t>
            </a:r>
            <a:r>
              <a:rPr lang="nb-NO" dirty="0" smtClean="0"/>
              <a:t>gjennom å vurdere og bekrefte tiltakene i prosessen, </a:t>
            </a:r>
            <a:br>
              <a:rPr lang="nb-NO" dirty="0" smtClean="0"/>
            </a:br>
            <a:r>
              <a:rPr lang="nb-NO" dirty="0" smtClean="0"/>
              <a:t>samt </a:t>
            </a:r>
            <a:r>
              <a:rPr lang="nb-NO" dirty="0" smtClean="0"/>
              <a:t>se hvordan </a:t>
            </a:r>
            <a:r>
              <a:rPr lang="nb-NO" u="sng" dirty="0" smtClean="0"/>
              <a:t>sensur er koblet til kvalitetsarbeidet</a:t>
            </a:r>
          </a:p>
          <a:p>
            <a:endParaRPr lang="nb-NO" u="sng" dirty="0" smtClean="0"/>
          </a:p>
          <a:p>
            <a:r>
              <a:rPr lang="nb-NO" dirty="0" smtClean="0"/>
              <a:t>Revisjonen undersøkte følgende: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 smtClean="0"/>
              <a:t>Hvilke tiltak har UiO for å kvalitetssikre sensurprosessen?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dirty="0" smtClean="0"/>
              <a:t>B</a:t>
            </a:r>
            <a:r>
              <a:rPr lang="nb-NO" sz="2400" dirty="0" smtClean="0"/>
              <a:t>lir </a:t>
            </a:r>
            <a:r>
              <a:rPr lang="nb-NO" sz="2400" dirty="0"/>
              <a:t>tiltakene brukt </a:t>
            </a:r>
            <a:r>
              <a:rPr lang="nb-NO" sz="2400" dirty="0" smtClean="0"/>
              <a:t>systematisk?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 dirty="0" smtClean="0"/>
              <a:t>Hvordan </a:t>
            </a:r>
            <a:r>
              <a:rPr lang="nb-NO" sz="2400" dirty="0"/>
              <a:t>er sensurering koplet til vurderingene i </a:t>
            </a:r>
            <a:r>
              <a:rPr lang="nb-NO" sz="2400" dirty="0" smtClean="0"/>
              <a:t>kvalitetssystemet?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2400" dirty="0" smtClean="0"/>
              <a:t>Hvordan </a:t>
            </a:r>
            <a:r>
              <a:rPr lang="nb-NO" sz="2400" dirty="0"/>
              <a:t>brukes ressursene til sensurering og hva blir konsekvenser av krav om 2 sensorer i 2022?</a:t>
            </a:r>
          </a:p>
        </p:txBody>
      </p:sp>
      <p:sp>
        <p:nvSpPr>
          <p:cNvPr id="2" name="Rectangle 1"/>
          <p:cNvSpPr/>
          <p:nvPr/>
        </p:nvSpPr>
        <p:spPr>
          <a:xfrm>
            <a:off x="4543295" y="620006"/>
            <a:ext cx="19224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4000" b="1" dirty="0">
                <a:solidFill>
                  <a:srgbClr val="0070C0"/>
                </a:solidFill>
              </a:rPr>
              <a:t>Formål</a:t>
            </a:r>
            <a:r>
              <a:rPr lang="nb-NO" sz="4000" dirty="0">
                <a:solidFill>
                  <a:srgbClr val="0070C0"/>
                </a:solidFill>
              </a:rPr>
              <a:t>:</a:t>
            </a:r>
            <a:r>
              <a:rPr lang="nb-NO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496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70C0"/>
                </a:solidFill>
              </a:rPr>
              <a:t>O</a:t>
            </a:r>
            <a:r>
              <a:rPr lang="nb-NO" b="1" dirty="0" smtClean="0">
                <a:solidFill>
                  <a:srgbClr val="0070C0"/>
                </a:solidFill>
              </a:rPr>
              <a:t>ppsummering av god </a:t>
            </a:r>
            <a:r>
              <a:rPr lang="nb-NO" b="1" dirty="0" smtClean="0">
                <a:solidFill>
                  <a:srgbClr val="0070C0"/>
                </a:solidFill>
              </a:rPr>
              <a:t>praksis og forslag </a:t>
            </a:r>
            <a:r>
              <a:rPr lang="nb-NO" b="1" dirty="0" smtClean="0">
                <a:solidFill>
                  <a:srgbClr val="0070C0"/>
                </a:solidFill>
              </a:rPr>
              <a:t>(2)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b-NO" dirty="0"/>
              <a:t>P</a:t>
            </a:r>
            <a:r>
              <a:rPr lang="nb-NO" dirty="0" smtClean="0"/>
              <a:t>åminnelse </a:t>
            </a:r>
            <a:r>
              <a:rPr lang="nb-NO" dirty="0"/>
              <a:t>til studentene om at de har tilgang til sensorveiledningen – f.eks. når sensur faller</a:t>
            </a:r>
          </a:p>
          <a:p>
            <a:pPr lvl="0"/>
            <a:r>
              <a:rPr lang="nb-NO" dirty="0"/>
              <a:t>F</a:t>
            </a:r>
            <a:r>
              <a:rPr lang="nb-NO" dirty="0" smtClean="0"/>
              <a:t>ormalisert </a:t>
            </a:r>
            <a:r>
              <a:rPr lang="nb-NO" dirty="0"/>
              <a:t>oppnevnelse av klagesensor (f.eks. nettskjema), eller faste klagekommisjoner</a:t>
            </a:r>
          </a:p>
          <a:p>
            <a:pPr lvl="0"/>
            <a:r>
              <a:rPr lang="nb-NO" dirty="0" smtClean="0"/>
              <a:t>Sensoroppdrag </a:t>
            </a:r>
            <a:r>
              <a:rPr lang="nb-NO" dirty="0"/>
              <a:t>som også inkluderer klagebehandling</a:t>
            </a:r>
          </a:p>
          <a:p>
            <a:pPr lvl="0"/>
            <a:r>
              <a:rPr lang="nb-NO" dirty="0"/>
              <a:t>G</a:t>
            </a:r>
            <a:r>
              <a:rPr lang="nb-NO" dirty="0" smtClean="0"/>
              <a:t>od </a:t>
            </a:r>
            <a:r>
              <a:rPr lang="nb-NO" dirty="0"/>
              <a:t>kommunikasjon med studentene under klagebehandling iht. forvaltningsloven</a:t>
            </a:r>
          </a:p>
          <a:p>
            <a:pPr lvl="0"/>
            <a:r>
              <a:rPr lang="nb-NO" dirty="0"/>
              <a:t>F</a:t>
            </a:r>
            <a:r>
              <a:rPr lang="nb-NO" dirty="0" smtClean="0"/>
              <a:t>ormalisere </a:t>
            </a:r>
            <a:r>
              <a:rPr lang="nb-NO" dirty="0"/>
              <a:t>hvem som har myndighet til å avgjøre uenigheter på de forskjellige sensurnivåene (1.sensur, klage, 3. sensur)</a:t>
            </a:r>
          </a:p>
          <a:p>
            <a:pPr lvl="0"/>
            <a:r>
              <a:rPr lang="nb-NO" dirty="0"/>
              <a:t>O</a:t>
            </a:r>
            <a:r>
              <a:rPr lang="nb-NO" dirty="0" smtClean="0"/>
              <a:t>ppdatert </a:t>
            </a:r>
            <a:r>
              <a:rPr lang="nb-NO" dirty="0"/>
              <a:t>sensorveiledning med justeringer deles med klagesensorer</a:t>
            </a:r>
          </a:p>
          <a:p>
            <a:r>
              <a:rPr lang="nb-NO" dirty="0"/>
              <a:t>E</a:t>
            </a:r>
            <a:r>
              <a:rPr lang="nb-NO" dirty="0" smtClean="0"/>
              <a:t>valuering </a:t>
            </a:r>
            <a:r>
              <a:rPr lang="nb-NO" dirty="0"/>
              <a:t>av gjennomført sensurprosess for kontinuerlig forbedring</a:t>
            </a:r>
            <a:r>
              <a:rPr lang="nb-NO" b="1" dirty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316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87400" y="119570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>
                <a:solidFill>
                  <a:srgbClr val="0070C0"/>
                </a:solidFill>
              </a:rPr>
              <a:t>Omfang:</a:t>
            </a:r>
          </a:p>
          <a:p>
            <a:pPr lvl="1"/>
            <a:r>
              <a:rPr lang="nb-NO" dirty="0" smtClean="0"/>
              <a:t>6 fakultet, med emneutvalg fra 21 institutter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0070C0"/>
                </a:solidFill>
              </a:rPr>
              <a:t>Avgrensning</a:t>
            </a:r>
          </a:p>
          <a:p>
            <a:pPr lvl="1"/>
            <a:r>
              <a:rPr lang="nb-NO" dirty="0" smtClean="0"/>
              <a:t>Eksamener med karakterskala i bachelor- og masterprogrammer</a:t>
            </a:r>
          </a:p>
          <a:p>
            <a:pPr marL="0" indent="0">
              <a:buNone/>
            </a:pPr>
            <a:r>
              <a:rPr lang="nb-NO" dirty="0" smtClean="0">
                <a:solidFill>
                  <a:srgbClr val="0070C0"/>
                </a:solidFill>
              </a:rPr>
              <a:t>Metode:</a:t>
            </a:r>
          </a:p>
          <a:p>
            <a:pPr lvl="1"/>
            <a:r>
              <a:rPr lang="nb-NO" dirty="0" smtClean="0"/>
              <a:t>Testet at tiltakene er utført ved de utvalgte emnene</a:t>
            </a:r>
          </a:p>
          <a:p>
            <a:pPr lvl="1"/>
            <a:r>
              <a:rPr lang="nb-NO" dirty="0" smtClean="0"/>
              <a:t>Kartlagt kobling mellom kvalitetssystemet og ressursbruk på sensurering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140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rgbClr val="0070C0"/>
                </a:solidFill>
              </a:rPr>
              <a:t>S</a:t>
            </a:r>
            <a:r>
              <a:rPr lang="nb-NO" b="1" dirty="0" smtClean="0">
                <a:solidFill>
                  <a:srgbClr val="0070C0"/>
                </a:solidFill>
              </a:rPr>
              <a:t>ammendrag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u="sng" dirty="0" smtClean="0"/>
              <a:t>Gode tiltak</a:t>
            </a:r>
            <a:r>
              <a:rPr lang="nb-NO" dirty="0" smtClean="0"/>
              <a:t> for å sikre etterlevelse av regelverket, noe ulikt mellom instituttene. Deling av beste praksis anbefales</a:t>
            </a:r>
          </a:p>
          <a:p>
            <a:r>
              <a:rPr lang="nb-NO" u="sng" dirty="0" smtClean="0"/>
              <a:t>Lovfestede frister er utfordrende å overholde</a:t>
            </a:r>
            <a:r>
              <a:rPr lang="nb-NO" dirty="0" smtClean="0"/>
              <a:t>; </a:t>
            </a:r>
            <a:r>
              <a:rPr lang="nb-NO" dirty="0" smtClean="0"/>
              <a:t>årsak </a:t>
            </a:r>
            <a:r>
              <a:rPr lang="nb-NO" dirty="0" smtClean="0"/>
              <a:t>er sensur i ferieperioder eller sykdom, eller svak praktisering av kravene. Frister bør følges tettere for å avdekke avvik og trender, og iverksette tiltak.</a:t>
            </a:r>
          </a:p>
          <a:p>
            <a:r>
              <a:rPr lang="nb-NO" u="sng" dirty="0" smtClean="0"/>
              <a:t>Forbedringer </a:t>
            </a:r>
            <a:r>
              <a:rPr lang="nb-NO" u="sng" dirty="0" smtClean="0"/>
              <a:t>i enkeltledd </a:t>
            </a:r>
            <a:r>
              <a:rPr lang="nb-NO" dirty="0" smtClean="0"/>
              <a:t>kan gi gevinster, </a:t>
            </a:r>
            <a:r>
              <a:rPr lang="nb-NO" dirty="0" err="1" smtClean="0"/>
              <a:t>f.eks</a:t>
            </a:r>
            <a:r>
              <a:rPr lang="nb-NO" dirty="0" smtClean="0"/>
              <a:t> </a:t>
            </a:r>
            <a:r>
              <a:rPr lang="nb-NO" dirty="0" err="1" smtClean="0"/>
              <a:t>autooverføring</a:t>
            </a:r>
            <a:r>
              <a:rPr lang="nb-NO" dirty="0" smtClean="0"/>
              <a:t> av obligatoriske aktiviteter mellom Canvas og FS</a:t>
            </a:r>
          </a:p>
          <a:p>
            <a:r>
              <a:rPr lang="nb-NO" dirty="0" smtClean="0"/>
              <a:t>Økning i ønske om begrunnelse medfører mer arbeid for sensor. </a:t>
            </a:r>
            <a:r>
              <a:rPr lang="nb-NO" dirty="0" smtClean="0"/>
              <a:t>Planlegging og nok tid til å gjennomføre hele prosessen.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845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847" y="169560"/>
            <a:ext cx="10515600" cy="1325563"/>
          </a:xfrm>
        </p:spPr>
        <p:txBody>
          <a:bodyPr/>
          <a:lstStyle/>
          <a:p>
            <a:r>
              <a:rPr lang="nb-NO" b="1" dirty="0" err="1" smtClean="0">
                <a:solidFill>
                  <a:srgbClr val="0070C0"/>
                </a:solidFill>
              </a:rPr>
              <a:t>Hovedsteg</a:t>
            </a:r>
            <a:r>
              <a:rPr lang="nb-NO" b="1" dirty="0" smtClean="0">
                <a:solidFill>
                  <a:srgbClr val="0070C0"/>
                </a:solidFill>
              </a:rPr>
              <a:t> i prosessen</a:t>
            </a:r>
            <a:endParaRPr lang="nb-NO" b="1" dirty="0">
              <a:solidFill>
                <a:srgbClr val="0070C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87633" y="1700181"/>
            <a:ext cx="10265033" cy="2937799"/>
            <a:chOff x="838200" y="1060101"/>
            <a:chExt cx="10265033" cy="2937799"/>
          </a:xfrm>
        </p:grpSpPr>
        <p:sp>
          <p:nvSpPr>
            <p:cNvPr id="8" name="Pil: femkant 1"/>
            <p:cNvSpPr/>
            <p:nvPr/>
          </p:nvSpPr>
          <p:spPr>
            <a:xfrm>
              <a:off x="838200" y="1074965"/>
              <a:ext cx="2402840" cy="745490"/>
            </a:xfrm>
            <a:prstGeom prst="homePlate">
              <a:avLst>
                <a:gd name="adj" fmla="val 21601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b-NO" sz="1600" dirty="0">
                  <a:latin typeface="Arial" panose="020B0604020202020204" pitchFamily="34" charset="0"/>
                  <a:ea typeface="Times New Roman" panose="02020603050405020304" pitchFamily="18" charset="0"/>
                </a:rPr>
                <a:t>Oppnevne sensor</a:t>
              </a:r>
            </a:p>
          </p:txBody>
        </p:sp>
        <p:sp>
          <p:nvSpPr>
            <p:cNvPr id="9" name="Pil: femkant 1"/>
            <p:cNvSpPr/>
            <p:nvPr/>
          </p:nvSpPr>
          <p:spPr>
            <a:xfrm>
              <a:off x="3311769" y="1065032"/>
              <a:ext cx="2402840" cy="745490"/>
            </a:xfrm>
            <a:prstGeom prst="homePlate">
              <a:avLst>
                <a:gd name="adj" fmla="val 21601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b-NO" sz="1600" dirty="0" smtClean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Utforme og dele sensorveiledning</a:t>
              </a:r>
              <a:endParaRPr lang="nb-NO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Pil: femkant 1"/>
            <p:cNvSpPr/>
            <p:nvPr/>
          </p:nvSpPr>
          <p:spPr>
            <a:xfrm>
              <a:off x="5785338" y="1065032"/>
              <a:ext cx="2402840" cy="745490"/>
            </a:xfrm>
            <a:prstGeom prst="homePlate">
              <a:avLst>
                <a:gd name="adj" fmla="val 21601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b-NO" sz="1600" dirty="0">
                  <a:latin typeface="Arial" panose="020B0604020202020204" pitchFamily="34" charset="0"/>
                  <a:ea typeface="Times New Roman" panose="02020603050405020304" pitchFamily="18" charset="0"/>
                </a:rPr>
                <a:t>Sensurere</a:t>
              </a:r>
            </a:p>
          </p:txBody>
        </p:sp>
        <p:sp>
          <p:nvSpPr>
            <p:cNvPr id="11" name="Pil: femkant 1"/>
            <p:cNvSpPr/>
            <p:nvPr/>
          </p:nvSpPr>
          <p:spPr>
            <a:xfrm>
              <a:off x="8258907" y="1060101"/>
              <a:ext cx="2402840" cy="745490"/>
            </a:xfrm>
            <a:prstGeom prst="homePlate">
              <a:avLst>
                <a:gd name="adj" fmla="val 21601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b-NO" sz="1600" dirty="0" smtClean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Registrere og </a:t>
              </a:r>
              <a:r>
                <a:rPr lang="nb-NO" sz="1600" dirty="0" err="1" smtClean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fomidle</a:t>
              </a:r>
              <a:r>
                <a:rPr lang="nb-NO" sz="1600" dirty="0" smtClean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til studentene</a:t>
              </a:r>
              <a:endParaRPr lang="nb-NO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Pil: femkant 1"/>
            <p:cNvSpPr/>
            <p:nvPr/>
          </p:nvSpPr>
          <p:spPr>
            <a:xfrm>
              <a:off x="838200" y="3252410"/>
              <a:ext cx="2402840" cy="745490"/>
            </a:xfrm>
            <a:prstGeom prst="homePlate">
              <a:avLst>
                <a:gd name="adj" fmla="val 21601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b-NO" sz="1600" dirty="0">
                  <a:latin typeface="Arial" panose="020B0604020202020204" pitchFamily="34" charset="0"/>
                  <a:ea typeface="Times New Roman" panose="02020603050405020304" pitchFamily="18" charset="0"/>
                </a:rPr>
                <a:t>Gjøre sensorveiledning tilgjengelig</a:t>
              </a:r>
              <a:endParaRPr lang="nb-NO"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Pil: femkant 1"/>
            <p:cNvSpPr/>
            <p:nvPr/>
          </p:nvSpPr>
          <p:spPr>
            <a:xfrm>
              <a:off x="3311769" y="3252410"/>
              <a:ext cx="1944220" cy="745490"/>
            </a:xfrm>
            <a:prstGeom prst="homePlate">
              <a:avLst>
                <a:gd name="adj" fmla="val 21601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b-NO" sz="1600" dirty="0" smtClean="0">
                  <a:latin typeface="Arial" panose="020B0604020202020204" pitchFamily="34" charset="0"/>
                  <a:ea typeface="Times New Roman" panose="02020603050405020304" pitchFamily="18" charset="0"/>
                </a:rPr>
                <a:t>Begrunne karakter</a:t>
              </a:r>
              <a:endParaRPr lang="nb-NO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Pil: femkant 1"/>
            <p:cNvSpPr/>
            <p:nvPr/>
          </p:nvSpPr>
          <p:spPr>
            <a:xfrm>
              <a:off x="5326718" y="3247479"/>
              <a:ext cx="2068869" cy="745490"/>
            </a:xfrm>
            <a:prstGeom prst="homePlate">
              <a:avLst>
                <a:gd name="adj" fmla="val 21601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nb-NO" sz="1600" dirty="0" smtClean="0">
                  <a:latin typeface="Arial" panose="020B0604020202020204" pitchFamily="34" charset="0"/>
                  <a:ea typeface="Times New Roman" panose="02020603050405020304" pitchFamily="18" charset="0"/>
                </a:rPr>
                <a:t>Oppnevne klagesensor</a:t>
              </a:r>
              <a:endParaRPr lang="nb-NO"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Pil: femkant 1"/>
            <p:cNvSpPr/>
            <p:nvPr/>
          </p:nvSpPr>
          <p:spPr>
            <a:xfrm>
              <a:off x="7466316" y="3247479"/>
              <a:ext cx="1788216" cy="745490"/>
            </a:xfrm>
            <a:prstGeom prst="homePlate">
              <a:avLst>
                <a:gd name="adj" fmla="val 21601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b-NO" sz="1600" dirty="0" smtClean="0">
                  <a:latin typeface="Arial" panose="020B0604020202020204" pitchFamily="34" charset="0"/>
                  <a:ea typeface="Times New Roman" panose="02020603050405020304" pitchFamily="18" charset="0"/>
                </a:rPr>
                <a:t>Klagesensur</a:t>
              </a:r>
              <a:endParaRPr lang="nb-NO"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Pil: femkant 1"/>
            <p:cNvSpPr/>
            <p:nvPr/>
          </p:nvSpPr>
          <p:spPr>
            <a:xfrm>
              <a:off x="9315017" y="3247479"/>
              <a:ext cx="1788216" cy="745490"/>
            </a:xfrm>
            <a:prstGeom prst="homePlate">
              <a:avLst>
                <a:gd name="adj" fmla="val 21601"/>
              </a:avLst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nb-NO" sz="1600" dirty="0" smtClean="0">
                  <a:latin typeface="Arial" panose="020B0604020202020204" pitchFamily="34" charset="0"/>
                  <a:ea typeface="Times New Roman" panose="02020603050405020304" pitchFamily="18" charset="0"/>
                </a:rPr>
                <a:t>Tredjesensur</a:t>
              </a:r>
              <a:endParaRPr lang="nb-NO" sz="1600" dirty="0"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7" name="Elbow Connector 16"/>
            <p:cNvCxnSpPr>
              <a:stCxn id="11" idx="3"/>
              <a:endCxn id="12" idx="1"/>
            </p:cNvCxnSpPr>
            <p:nvPr/>
          </p:nvCxnSpPr>
          <p:spPr>
            <a:xfrm flipH="1">
              <a:off x="838200" y="1432846"/>
              <a:ext cx="9823547" cy="2192309"/>
            </a:xfrm>
            <a:prstGeom prst="bentConnector5">
              <a:avLst>
                <a:gd name="adj1" fmla="val -2327"/>
                <a:gd name="adj2" fmla="val 50000"/>
                <a:gd name="adj3" fmla="val 102327"/>
              </a:avLst>
            </a:prstGeom>
            <a:ln w="444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069400" y="5445513"/>
            <a:ext cx="9783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smtClean="0"/>
              <a:t>* Kravene      </a:t>
            </a:r>
            <a:r>
              <a:rPr lang="nb-NO" sz="2800" b="1" dirty="0" smtClean="0">
                <a:sym typeface="Wingdings" panose="05000000000000000000" pitchFamily="2" charset="2"/>
              </a:rPr>
              <a:t></a:t>
            </a:r>
            <a:r>
              <a:rPr lang="nb-NO" sz="2800" b="1" dirty="0" smtClean="0"/>
              <a:t> 	* Risikoer      </a:t>
            </a:r>
            <a:r>
              <a:rPr lang="nb-NO" sz="2800" b="1" dirty="0" smtClean="0">
                <a:sym typeface="Wingdings" panose="05000000000000000000" pitchFamily="2" charset="2"/>
              </a:rPr>
              <a:t> </a:t>
            </a:r>
            <a:r>
              <a:rPr lang="nb-NO" sz="2800" b="1" dirty="0" smtClean="0"/>
              <a:t>	* Tiltak / god praksis </a:t>
            </a:r>
          </a:p>
        </p:txBody>
      </p:sp>
    </p:spTree>
    <p:extLst>
      <p:ext uri="{BB962C8B-B14F-4D97-AF65-F5344CB8AC3E}">
        <p14:creationId xmlns:p14="http://schemas.microsoft.com/office/powerpoint/2010/main" val="379222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l: femkant 1"/>
          <p:cNvSpPr/>
          <p:nvPr/>
        </p:nvSpPr>
        <p:spPr>
          <a:xfrm>
            <a:off x="838200" y="356810"/>
            <a:ext cx="2402840" cy="745490"/>
          </a:xfrm>
          <a:prstGeom prst="homePlate">
            <a:avLst>
              <a:gd name="adj" fmla="val 21601"/>
            </a:avLst>
          </a:prstGeom>
          <a:ln w="635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Oppnevne sensor</a:t>
            </a:r>
            <a:endParaRPr lang="nb-NO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552737"/>
            <a:ext cx="9370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Krav: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2 sensorer hvorav en ekstern for masteroppgaver, 2 sensorer for muntlige eksamener.</a:t>
            </a:r>
            <a:endParaRPr lang="nb-NO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253667"/>
            <a:ext cx="10295374" cy="2457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God praksis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Rutinen beskrevet i internt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 tidsplanlegging – hele prosessen - transparent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Noen institutter har godkjent en pool av sensorer</a:t>
            </a:r>
          </a:p>
          <a:p>
            <a:pPr marL="34290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Nettskjema brukes for dokumentere og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godkjenne sensorer (særlig masteroppgaver)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krysser av for at habilitet er vurdert.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506929"/>
            <a:ext cx="8929635" cy="1324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Risiko: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finnes ikke nok kvalifisert sensorer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Inhabilitet, særlig for masteroppgaver (f.eks. relasjon mellom veileder og ekstern sensor)</a:t>
            </a: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il: femkant 1"/>
          <p:cNvSpPr/>
          <p:nvPr/>
        </p:nvSpPr>
        <p:spPr>
          <a:xfrm>
            <a:off x="3311769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Utforme og dele sensorveiledning</a:t>
            </a:r>
            <a:endParaRPr lang="nb-NO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0" name="Pil: femkant 1"/>
          <p:cNvSpPr/>
          <p:nvPr/>
        </p:nvSpPr>
        <p:spPr>
          <a:xfrm>
            <a:off x="5785338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Sensurere</a:t>
            </a:r>
          </a:p>
        </p:txBody>
      </p:sp>
      <p:sp>
        <p:nvSpPr>
          <p:cNvPr id="11" name="Pil: femkant 1"/>
          <p:cNvSpPr/>
          <p:nvPr/>
        </p:nvSpPr>
        <p:spPr>
          <a:xfrm>
            <a:off x="8258907" y="351879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Registrere og </a:t>
            </a:r>
            <a:r>
              <a:rPr lang="nb-NO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fomidle</a:t>
            </a:r>
            <a:r>
              <a:rPr lang="nb-NO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til studentene</a:t>
            </a:r>
            <a:endParaRPr lang="nb-NO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2" name="Ellipse 38"/>
          <p:cNvSpPr/>
          <p:nvPr/>
        </p:nvSpPr>
        <p:spPr>
          <a:xfrm>
            <a:off x="11060272" y="351879"/>
            <a:ext cx="475040" cy="492760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49000">
                <a:srgbClr val="92D050"/>
              </a:gs>
              <a:gs pos="50000">
                <a:srgbClr val="FFFF00"/>
              </a:gs>
              <a:gs pos="100000">
                <a:srgbClr val="FFFF00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115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: femkant 1"/>
          <p:cNvSpPr/>
          <p:nvPr/>
        </p:nvSpPr>
        <p:spPr>
          <a:xfrm>
            <a:off x="838200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Oppnevne sensor</a:t>
            </a:r>
          </a:p>
        </p:txBody>
      </p:sp>
      <p:sp>
        <p:nvSpPr>
          <p:cNvPr id="5" name="Pil: femkant 1"/>
          <p:cNvSpPr/>
          <p:nvPr/>
        </p:nvSpPr>
        <p:spPr>
          <a:xfrm>
            <a:off x="3311769" y="356810"/>
            <a:ext cx="2402840" cy="745490"/>
          </a:xfrm>
          <a:prstGeom prst="homePlate">
            <a:avLst>
              <a:gd name="adj" fmla="val 21601"/>
            </a:avLst>
          </a:prstGeom>
          <a:ln w="635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Utforme og dele sensorveiledning</a:t>
            </a:r>
          </a:p>
        </p:txBody>
      </p:sp>
      <p:sp>
        <p:nvSpPr>
          <p:cNvPr id="6" name="Pil: femkant 1"/>
          <p:cNvSpPr/>
          <p:nvPr/>
        </p:nvSpPr>
        <p:spPr>
          <a:xfrm>
            <a:off x="5785338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Sensurere</a:t>
            </a:r>
          </a:p>
        </p:txBody>
      </p:sp>
      <p:sp>
        <p:nvSpPr>
          <p:cNvPr id="7" name="Pil: femkant 1"/>
          <p:cNvSpPr/>
          <p:nvPr/>
        </p:nvSpPr>
        <p:spPr>
          <a:xfrm>
            <a:off x="8258907" y="351879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Registrere og </a:t>
            </a:r>
            <a:r>
              <a:rPr lang="nb-NO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fomidle</a:t>
            </a:r>
            <a:r>
              <a:rPr lang="nb-NO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til studentene</a:t>
            </a:r>
            <a:endParaRPr lang="nb-NO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552737"/>
            <a:ext cx="9370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Krav: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Skriftlig sensorveiledning til alle eksamener.</a:t>
            </a:r>
            <a:endParaRPr lang="nb-NO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3932120"/>
            <a:ext cx="8929635" cy="182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God praksis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Rutinen beskrevet i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Rutiner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maler og veiledninger for å utarbeide sensorveiledningen</a:t>
            </a: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Kvalitetssikre veiledningene, også med studentene, sensurmøter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506929"/>
            <a:ext cx="8929635" cy="150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Risiko: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Sensorveiledning ikke utformet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Sensorveiledning støtter ikke sensureringen godt nok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Ellipse 38"/>
          <p:cNvSpPr/>
          <p:nvPr/>
        </p:nvSpPr>
        <p:spPr>
          <a:xfrm>
            <a:off x="11130610" y="351879"/>
            <a:ext cx="475040" cy="492760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49000">
                <a:srgbClr val="92D050"/>
              </a:gs>
              <a:gs pos="50000">
                <a:srgbClr val="92D050"/>
              </a:gs>
              <a:gs pos="100000">
                <a:srgbClr val="92D050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4539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l: femkant 1"/>
          <p:cNvSpPr/>
          <p:nvPr/>
        </p:nvSpPr>
        <p:spPr>
          <a:xfrm>
            <a:off x="838200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600" dirty="0">
                <a:latin typeface="Arial" panose="020B0604020202020204" pitchFamily="34" charset="0"/>
                <a:ea typeface="Times New Roman" panose="02020603050405020304" pitchFamily="18" charset="0"/>
              </a:rPr>
              <a:t>Oppnevne sensor</a:t>
            </a:r>
          </a:p>
        </p:txBody>
      </p:sp>
      <p:sp>
        <p:nvSpPr>
          <p:cNvPr id="5" name="Pil: femkant 1"/>
          <p:cNvSpPr/>
          <p:nvPr/>
        </p:nvSpPr>
        <p:spPr>
          <a:xfrm>
            <a:off x="3311769" y="356810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Utforme og dele sensorveiledning</a:t>
            </a:r>
            <a:endParaRPr lang="nb-NO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Pil: femkant 1"/>
          <p:cNvSpPr/>
          <p:nvPr/>
        </p:nvSpPr>
        <p:spPr>
          <a:xfrm>
            <a:off x="5785338" y="356810"/>
            <a:ext cx="2402840" cy="745490"/>
          </a:xfrm>
          <a:prstGeom prst="homePlate">
            <a:avLst>
              <a:gd name="adj" fmla="val 21601"/>
            </a:avLst>
          </a:prstGeom>
          <a:ln w="635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Sensurere</a:t>
            </a:r>
          </a:p>
        </p:txBody>
      </p:sp>
      <p:sp>
        <p:nvSpPr>
          <p:cNvPr id="7" name="Pil: femkant 1"/>
          <p:cNvSpPr/>
          <p:nvPr/>
        </p:nvSpPr>
        <p:spPr>
          <a:xfrm>
            <a:off x="8258907" y="351879"/>
            <a:ext cx="2402840" cy="745490"/>
          </a:xfrm>
          <a:prstGeom prst="homePlate">
            <a:avLst>
              <a:gd name="adj" fmla="val 21601"/>
            </a:avLst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nb-NO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Registrere og </a:t>
            </a:r>
            <a:r>
              <a:rPr lang="nb-NO" sz="16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fomidle</a:t>
            </a:r>
            <a:r>
              <a:rPr lang="nb-NO" sz="16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til studentene</a:t>
            </a:r>
            <a:endParaRPr lang="nb-NO" sz="16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552737"/>
            <a:ext cx="9370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Krav: 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Sensuren </a:t>
            </a: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skal foreligge innen tre uker, hvis ikke særlige grunner foreligger (sykdom </a:t>
            </a:r>
            <a:r>
              <a:rPr lang="nb-NO" dirty="0" err="1">
                <a:latin typeface="Arial" panose="020B0604020202020204" pitchFamily="34" charset="0"/>
                <a:ea typeface="Times New Roman" panose="02020603050405020304" pitchFamily="18" charset="0"/>
              </a:rPr>
              <a:t>o.l</a:t>
            </a: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Sensuren for masteroppgaver og tilsvarende, skal foreligge innen 8 </a:t>
            </a: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uker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Kandidatens </a:t>
            </a:r>
            <a:r>
              <a:rPr lang="nb-NO" dirty="0">
                <a:latin typeface="Arial" panose="020B0604020202020204" pitchFamily="34" charset="0"/>
                <a:ea typeface="Times New Roman" panose="02020603050405020304" pitchFamily="18" charset="0"/>
              </a:rPr>
              <a:t>anonymitet skal sikres så langt det er faglig eller praktisk mulig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5001789"/>
            <a:ext cx="8929635" cy="277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God praksis</a:t>
            </a:r>
            <a:endParaRPr lang="nb-NO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Bruke </a:t>
            </a:r>
            <a:r>
              <a:rPr lang="nb-NO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kryssensurering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på et utvalg besvarelser der det kun er en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Sensurmøter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forkant og etterkant av sensurering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Oppdatert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sensorveiledning med justeringer deles med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klagesensorer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Bruke </a:t>
            </a:r>
            <a:r>
              <a:rPr lang="nb-NO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Tableau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rapporter som viser aldersfordeling på </a:t>
            </a:r>
            <a:r>
              <a:rPr lang="nb-NO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senurfristene</a:t>
            </a: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3061687"/>
            <a:ext cx="1094851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b-NO" b="1" dirty="0">
                <a:latin typeface="Arial" panose="020B0604020202020204" pitchFamily="34" charset="0"/>
                <a:ea typeface="Times New Roman" panose="02020603050405020304" pitchFamily="18" charset="0"/>
              </a:rPr>
              <a:t>Risiko: </a:t>
            </a:r>
            <a:endParaRPr lang="nb-NO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Fristene overholdes ikke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Sensurering ikke anonym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etingelser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sensurering (kontrakt, tid og vilkår) gir ikke gode insentiver for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grundig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prosess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Tekniske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problemer hos student eller i </a:t>
            </a:r>
            <a:r>
              <a:rPr lang="nb-NO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Inspera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(f.eks. </a:t>
            </a:r>
            <a:r>
              <a:rPr lang="nb-NO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besvarelser </a:t>
            </a:r>
            <a:r>
              <a:rPr lang="nb-NO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 ikke lastet opp)</a:t>
            </a:r>
            <a:endParaRPr lang="nb-NO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38"/>
          <p:cNvSpPr/>
          <p:nvPr/>
        </p:nvSpPr>
        <p:spPr>
          <a:xfrm>
            <a:off x="11130610" y="351879"/>
            <a:ext cx="475040" cy="492760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49000">
                <a:srgbClr val="92D050"/>
              </a:gs>
              <a:gs pos="49000">
                <a:srgbClr val="FF0000"/>
              </a:gs>
              <a:gs pos="48000">
                <a:srgbClr val="FFFF00"/>
              </a:gs>
              <a:gs pos="61700">
                <a:srgbClr val="FF0000"/>
              </a:gs>
              <a:gs pos="50000">
                <a:srgbClr val="FFFF00"/>
              </a:gs>
              <a:gs pos="100000">
                <a:srgbClr val="FF0000"/>
              </a:gs>
            </a:gsLst>
            <a:lin ang="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193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56" y="508000"/>
            <a:ext cx="10577914" cy="591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19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4968</TotalTime>
  <Words>1305</Words>
  <Application>Microsoft Office PowerPoint</Application>
  <PresentationFormat>Widescreen</PresentationFormat>
  <Paragraphs>188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Times New Roman</vt:lpstr>
      <vt:lpstr>Wingdings</vt:lpstr>
      <vt:lpstr>Office-tema</vt:lpstr>
      <vt:lpstr>Revisjon Sensurprosessen</vt:lpstr>
      <vt:lpstr>PowerPoint Presentation</vt:lpstr>
      <vt:lpstr>PowerPoint Presentation</vt:lpstr>
      <vt:lpstr>Sammendrag</vt:lpstr>
      <vt:lpstr>Hovedsteg i prosessen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Kvalitetssystemet og 2-sensor kravet</vt:lpstr>
      <vt:lpstr>Oppsummering av god praksis og forslag (1)</vt:lpstr>
      <vt:lpstr>Oppsummering av god praksis og forslag (2)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Revisjon Sensurprosessen</dc:title>
  <dc:creator>Morten Opsal</dc:creator>
  <cp:lastModifiedBy>Jørgen Bock</cp:lastModifiedBy>
  <cp:revision>46</cp:revision>
  <dcterms:created xsi:type="dcterms:W3CDTF">2022-04-08T08:54:01Z</dcterms:created>
  <dcterms:modified xsi:type="dcterms:W3CDTF">2022-05-20T10:45:46Z</dcterms:modified>
</cp:coreProperties>
</file>