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57" r:id="rId5"/>
    <p:sldId id="261" r:id="rId6"/>
    <p:sldId id="259" r:id="rId7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5BD15F-9A7F-66B3-7D10-DE20FB9B08B4}" v="9" dt="2023-03-27T09:54:01.225"/>
    <p1510:client id="{BA8A72B1-238D-43F6-88B9-B2911E60CB69}" v="559" dt="2023-03-27T10:56:33.015"/>
    <p1510:client id="{DEA40D59-1CEB-EA27-D366-9E7372F25CBD}" v="3" dt="2023-03-26T17:29:13.449"/>
    <p1510:client id="{DEFA39C2-10B4-16B0-C4F5-4BB93A6F4C53}" v="2" dt="2023-03-27T13:33:45.2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4F9F6-126E-1A53-E414-1C18D6B669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AEF920-4EC9-B2D9-B039-819E98895B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4FC64-3D56-05FF-1E2C-55DF077EA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8E67-CE1F-6E45-826C-A338E17D78B6}" type="datetimeFigureOut">
              <a:rPr lang="en-NO" smtClean="0"/>
              <a:t>03/29/2023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9C86B-CC2D-0F89-C4EA-1B03894AA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084EF-8448-4CE9-9FF9-0B0CFAF57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17A0-F942-CD4F-A4D7-25866D78529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684135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604CB-154E-CB4B-631D-CFE56CA73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C4DB25-1372-BA27-CC38-11904F68F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628E8-8E3F-16BC-942A-1230A73F3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8E67-CE1F-6E45-826C-A338E17D78B6}" type="datetimeFigureOut">
              <a:rPr lang="en-NO" smtClean="0"/>
              <a:t>03/29/2023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9AC91-D0FF-52EE-12D9-111E4EBE6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43557-4DC9-0B0C-E519-B88D65ED2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17A0-F942-CD4F-A4D7-25866D78529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86411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F9764F-D987-8FC7-B3D2-57855AC7F3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ACF804-B168-5216-DC6E-E8FD5CE89E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3AF32-5F78-B7C0-2918-E2625B748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8E67-CE1F-6E45-826C-A338E17D78B6}" type="datetimeFigureOut">
              <a:rPr lang="en-NO" smtClean="0"/>
              <a:t>03/29/2023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B0928-B7AA-1B6C-9F05-0DC19B126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44133-491A-82FB-4FDD-FA72C4E1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17A0-F942-CD4F-A4D7-25866D78529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105962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7786C-8054-65FC-B4B7-71F5A51C2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A01EA-485E-10FE-7601-A777F5238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269DC-B66A-A491-8FEA-D4A46762B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8E67-CE1F-6E45-826C-A338E17D78B6}" type="datetimeFigureOut">
              <a:rPr lang="en-NO" smtClean="0"/>
              <a:t>03/29/2023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7F6AF-1AC9-B2D9-07D8-5C308C4E0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85DD4-676B-53D5-2746-1293B2BBD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17A0-F942-CD4F-A4D7-25866D78529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1620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EBEA2-B1DF-1B87-CA00-D055070FF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FF1F4-A8F0-BCD3-9517-CD0C67CBF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27ED0-637E-6FD2-E9D2-30CC1B984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8E67-CE1F-6E45-826C-A338E17D78B6}" type="datetimeFigureOut">
              <a:rPr lang="en-NO" smtClean="0"/>
              <a:t>03/29/2023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4F832-C3B9-4CC2-504C-558BCAE44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7F16A-49F6-D3D9-8BF7-C703481DB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17A0-F942-CD4F-A4D7-25866D78529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703371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7955D-FF05-C596-C270-F5D680F96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E3530-AA46-7818-2977-EB7E2FF817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5A1676-A991-2B63-F0D0-38EEBD5DA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2C011C-BF8F-D7F0-BD36-53DAFB032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8E67-CE1F-6E45-826C-A338E17D78B6}" type="datetimeFigureOut">
              <a:rPr lang="en-NO" smtClean="0"/>
              <a:t>03/29/2023</a:t>
            </a:fld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27A566-948C-5378-CF48-8F0DBB970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305FC6-19C9-B543-6ECB-DA03E5409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17A0-F942-CD4F-A4D7-25866D78529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30968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56DB1-0A72-DD46-158D-3E02F1F80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7CC88-E82D-D0A6-8FBB-9C89E5EA6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5B5C6-2AE1-4887-1E65-44B97972F9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368AA3-F72A-1240-23A3-5CF7E2CDE7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4573FE-E49B-6183-1501-D962E3CD93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ED2404-2B8D-089C-B5A2-22B1E2A5A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8E67-CE1F-6E45-826C-A338E17D78B6}" type="datetimeFigureOut">
              <a:rPr lang="en-NO" smtClean="0"/>
              <a:t>03/29/2023</a:t>
            </a:fld>
            <a:endParaRPr lang="en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5FECB6-83BE-C452-F030-F82BC9472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9CB121-7516-A030-B8E2-C976B33F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17A0-F942-CD4F-A4D7-25866D78529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149811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CEC9E-E810-C33F-1834-90AE1D23B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53ACA2-CA1E-A2EA-200A-BF803AA7E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8E67-CE1F-6E45-826C-A338E17D78B6}" type="datetimeFigureOut">
              <a:rPr lang="en-NO" smtClean="0"/>
              <a:t>03/29/2023</a:t>
            </a:fld>
            <a:endParaRPr lang="en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B9CBE5-973D-7F9A-8F52-7B005051B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5678B2-BCC3-9127-0F57-0C9D4AB62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17A0-F942-CD4F-A4D7-25866D78529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91141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5B2017-AE47-2E7C-0929-FC18B0751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8E67-CE1F-6E45-826C-A338E17D78B6}" type="datetimeFigureOut">
              <a:rPr lang="en-NO" smtClean="0"/>
              <a:t>03/29/2023</a:t>
            </a:fld>
            <a:endParaRPr lang="en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4EC9C8-7048-0782-5B3B-177E6CE63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09D4DA-6268-D1B9-3532-3E13BC0A3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17A0-F942-CD4F-A4D7-25866D78529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863896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03301-411E-B1D0-D47D-D4509F2D2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B15EA-893B-E9C9-5F01-ECD3F7F67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295CC7-4A8E-B696-4E57-ACAA89B8B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70E9F-0B18-24BA-5C3A-B6C543EC5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8E67-CE1F-6E45-826C-A338E17D78B6}" type="datetimeFigureOut">
              <a:rPr lang="en-NO" smtClean="0"/>
              <a:t>03/29/2023</a:t>
            </a:fld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55C8AF-D0BA-F726-0852-8E3FDCCC4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6610FA-4537-3BEA-0E4E-11B9844BC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17A0-F942-CD4F-A4D7-25866D78529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59644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660FD-F256-CCEB-D2F1-834DC2830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31B844-C51F-640F-60C6-8B30E1733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BA3EAE-1EBE-47C1-EB1D-404E3775B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6AFD2-A4F7-F572-39FC-398E5F5C8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8E67-CE1F-6E45-826C-A338E17D78B6}" type="datetimeFigureOut">
              <a:rPr lang="en-NO" smtClean="0"/>
              <a:t>03/29/2023</a:t>
            </a:fld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A268E1-CC86-DF51-4450-C2C0155E6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786B95-BD37-B19C-F546-F248438AB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17A0-F942-CD4F-A4D7-25866D78529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255291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6C5221-F4FE-AA41-FD2E-56CB4E96B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8119BD-28CF-23B5-5F8B-B7A543098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76BC2-1E88-697E-77DF-96860ECF73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C8E67-CE1F-6E45-826C-A338E17D78B6}" type="datetimeFigureOut">
              <a:rPr lang="en-NO" smtClean="0"/>
              <a:t>03/29/2023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29586-EE5D-4D99-0F99-813893BAEB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D6BB5-7FE7-6E8A-50D7-85EF31A541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117A0-F942-CD4F-A4D7-25866D78529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869239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DB334-37CE-2B9D-E5AB-FFFD9EF570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O"/>
              <a:t>Prosjekt om læringsanalyse ved UiO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2626BC-134F-FD55-6AA1-4CADBFD6B4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NO"/>
              <a:t>Crina Damsa</a:t>
            </a:r>
            <a:r>
              <a:rPr lang="en-US"/>
              <a:t>,</a:t>
            </a:r>
            <a:r>
              <a:rPr lang="en-NO"/>
              <a:t> Bjørn </a:t>
            </a:r>
            <a:r>
              <a:rPr lang="en-NO" err="1"/>
              <a:t>Stensaker</a:t>
            </a:r>
            <a:r>
              <a:rPr lang="en-US"/>
              <a:t>, Anne-Lise Lande</a:t>
            </a:r>
            <a:endParaRPr lang="en-NO"/>
          </a:p>
          <a:p>
            <a:r>
              <a:rPr lang="en-US"/>
              <a:t>Rachelle Esterhazy, Jan Arild </a:t>
            </a:r>
            <a:r>
              <a:rPr lang="en-US" err="1"/>
              <a:t>Dolonen</a:t>
            </a:r>
            <a:endParaRPr lang="en-US" err="1">
              <a:cs typeface="Calibri"/>
            </a:endParaRPr>
          </a:p>
          <a:p>
            <a:r>
              <a:rPr lang="en-NO"/>
              <a:t>Seminar Utdanningskomiteen</a:t>
            </a:r>
            <a:endParaRPr lang="en-NO">
              <a:cs typeface="Calibri"/>
            </a:endParaRPr>
          </a:p>
          <a:p>
            <a:r>
              <a:rPr lang="en-NO"/>
              <a:t>29.03.2023</a:t>
            </a:r>
            <a:endParaRPr lang="en-NO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5090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96FAD-EDCB-3DAC-D444-9D4A6C331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err="1"/>
              <a:t>Foreslått</a:t>
            </a:r>
            <a:r>
              <a:rPr lang="en-NO"/>
              <a:t> problemstilling:</a:t>
            </a:r>
            <a:endParaRPr lang="en-US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9CC36-EB2E-716E-ADCF-93781CCAD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4399"/>
            <a:ext cx="10515600" cy="3992563"/>
          </a:xfrm>
        </p:spPr>
        <p:txBody>
          <a:bodyPr/>
          <a:lstStyle/>
          <a:p>
            <a:pPr marL="0" indent="0" algn="ctr">
              <a:buNone/>
            </a:pPr>
            <a:r>
              <a:rPr lang="nb-NO" sz="4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Hva kjennetegner studenter som lykkes med fullføring av første studieår? </a:t>
            </a:r>
            <a:endParaRPr lang="en-NO" sz="44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8792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89B96-F337-E60B-9051-58016FA9F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Grunnlag</a:t>
            </a:r>
            <a:r>
              <a:rPr lang="en-US"/>
              <a:t> for h</a:t>
            </a:r>
            <a:r>
              <a:rPr lang="en-NO"/>
              <a:t>ypoteseutforming</a:t>
            </a:r>
            <a:r>
              <a:rPr lang="en-US"/>
              <a:t>: 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6AB57-E75E-B54C-2937-668C75663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nb-NO" sz="3200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Frafall/gjennomføring </a:t>
            </a:r>
            <a:r>
              <a:rPr lang="nb-NO" sz="3200" kern="100">
                <a:latin typeface="Calibri"/>
                <a:ea typeface="Calibri" panose="020F0502020204030204" pitchFamily="34" charset="0"/>
                <a:cs typeface="Times New Roman"/>
              </a:rPr>
              <a:t>er betinget av</a:t>
            </a:r>
            <a:r>
              <a:rPr lang="nb-NO" sz="3200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:</a:t>
            </a:r>
            <a:r>
              <a:rPr lang="nb-NO" sz="3200" kern="10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en-NO" sz="3200" kern="10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nb-NO" sz="3200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Faktorer som har innflytelse på valg </a:t>
            </a:r>
            <a:r>
              <a:rPr lang="nb-NO" sz="3200" kern="100">
                <a:latin typeface="Calibri"/>
                <a:ea typeface="Calibri" panose="020F0502020204030204" pitchFamily="34" charset="0"/>
                <a:cs typeface="Times New Roman"/>
              </a:rPr>
              <a:t>av</a:t>
            </a:r>
            <a:r>
              <a:rPr lang="nb-NO" sz="3200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nb-NO" sz="3200" kern="100">
                <a:latin typeface="Calibri"/>
                <a:ea typeface="Calibri" panose="020F0502020204030204" pitchFamily="34" charset="0"/>
                <a:cs typeface="Times New Roman"/>
              </a:rPr>
              <a:t>studieprogrammer </a:t>
            </a:r>
            <a:endParaRPr lang="nb-NO" sz="3200" kern="100"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nb-NO" sz="3200" kern="100">
                <a:latin typeface="Calibri"/>
                <a:ea typeface="Calibri" panose="020F0502020204030204" pitchFamily="34" charset="0"/>
                <a:cs typeface="Times New Roman"/>
              </a:rPr>
              <a:t>Studieambisjoner</a:t>
            </a:r>
            <a:endParaRPr lang="nb-NO" sz="3200" kern="100"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nb-NO" sz="3200" kern="100">
                <a:latin typeface="Calibri"/>
                <a:ea typeface="Calibri" panose="020F0502020204030204" pitchFamily="34" charset="0"/>
                <a:cs typeface="Times New Roman"/>
              </a:rPr>
              <a:t>S</a:t>
            </a:r>
            <a:r>
              <a:rPr lang="nb-NO" sz="3200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osial integrasjon og </a:t>
            </a:r>
            <a:r>
              <a:rPr lang="nb-NO" sz="3200" kern="100">
                <a:latin typeface="Calibri"/>
                <a:ea typeface="Calibri" panose="020F0502020204030204" pitchFamily="34" charset="0"/>
                <a:cs typeface="Times New Roman"/>
              </a:rPr>
              <a:t>sosialt</a:t>
            </a:r>
            <a:r>
              <a:rPr lang="nb-NO" sz="3200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 læringsmiljø (</a:t>
            </a:r>
            <a:r>
              <a:rPr lang="nb-NO" sz="3200" kern="100">
                <a:latin typeface="Calibri"/>
                <a:ea typeface="Calibri" panose="020F0502020204030204" pitchFamily="34" charset="0"/>
                <a:cs typeface="Times New Roman"/>
              </a:rPr>
              <a:t>engasjement og inkludering</a:t>
            </a:r>
            <a:r>
              <a:rPr lang="nb-NO" sz="3200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)</a:t>
            </a:r>
            <a:endParaRPr lang="en-NO" sz="3200" kern="10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b-NO" sz="3200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Pedagogiske faktorer (på emne og studienivå)</a:t>
            </a:r>
            <a:endParaRPr lang="en-NO" sz="3200" kern="10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endParaRPr lang="en-NO"/>
          </a:p>
          <a:p>
            <a:pPr marL="0" indent="0">
              <a:buNone/>
            </a:pPr>
            <a:r>
              <a:rPr lang="nb-NO" sz="1800" kern="100">
                <a:latin typeface="Calibri"/>
                <a:ea typeface="Calibri" panose="020F0502020204030204" pitchFamily="34" charset="0"/>
                <a:cs typeface="Times New Roman"/>
              </a:rPr>
              <a:t>Baseline</a:t>
            </a:r>
            <a:r>
              <a:rPr lang="nb-NO" sz="1800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 data: </a:t>
            </a:r>
            <a:r>
              <a:rPr lang="nb-NO" sz="1800" kern="100">
                <a:latin typeface="Calibri"/>
                <a:ea typeface="Calibri" panose="020F0502020204030204" pitchFamily="34" charset="0"/>
                <a:cs typeface="Times New Roman"/>
              </a:rPr>
              <a:t>karaktergrunnlag</a:t>
            </a:r>
            <a:r>
              <a:rPr lang="nb-NO" sz="1800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, </a:t>
            </a:r>
            <a:r>
              <a:rPr lang="nb-NO" sz="1800" kern="100">
                <a:latin typeface="Calibri"/>
                <a:ea typeface="Calibri" panose="020F0502020204030204" pitchFamily="34" charset="0"/>
                <a:cs typeface="Times New Roman"/>
              </a:rPr>
              <a:t>førsteprioritets</a:t>
            </a:r>
            <a:r>
              <a:rPr lang="nb-NO" sz="1800" kern="100">
                <a:effectLst/>
                <a:latin typeface="Calibri"/>
                <a:ea typeface="Calibri" panose="020F0502020204030204" pitchFamily="34" charset="0"/>
                <a:cs typeface="Times New Roman"/>
              </a:rPr>
              <a:t> søkere, søkere som får plass men ikke møtes opp (frafall starter før oppstart)</a:t>
            </a:r>
            <a:endParaRPr lang="en-NO" sz="1800" kern="10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522090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314F1-6FE7-6CCF-A20A-50AC77459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625"/>
            <a:ext cx="10515600" cy="485775"/>
          </a:xfrm>
        </p:spPr>
        <p:txBody>
          <a:bodyPr>
            <a:noAutofit/>
          </a:bodyPr>
          <a:lstStyle/>
          <a:p>
            <a:pPr algn="ctr"/>
            <a:r>
              <a:rPr lang="en-NO" sz="2400"/>
              <a:t>Tematiske områder</a:t>
            </a:r>
            <a:r>
              <a:rPr lang="en-US" sz="2400"/>
              <a:t>, </a:t>
            </a:r>
            <a:r>
              <a:rPr lang="en-US" sz="2400" err="1"/>
              <a:t>problemstillinger</a:t>
            </a:r>
            <a:r>
              <a:rPr lang="en-US" sz="2400"/>
              <a:t>, </a:t>
            </a:r>
            <a:r>
              <a:rPr lang="en-US" sz="2400" err="1"/>
              <a:t>konstrukter</a:t>
            </a:r>
            <a:r>
              <a:rPr lang="en-US" sz="2400"/>
              <a:t>, data</a:t>
            </a:r>
            <a:endParaRPr lang="en-NO" sz="240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9732721-DB76-CF7A-E585-B5F0DEBCF7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526644"/>
              </p:ext>
            </p:extLst>
          </p:nvPr>
        </p:nvGraphicFramePr>
        <p:xfrm>
          <a:off x="1" y="758614"/>
          <a:ext cx="12191996" cy="6307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1806">
                  <a:extLst>
                    <a:ext uri="{9D8B030D-6E8A-4147-A177-3AD203B41FA5}">
                      <a16:colId xmlns:a16="http://schemas.microsoft.com/office/drawing/2014/main" val="1091193566"/>
                    </a:ext>
                  </a:extLst>
                </a:gridCol>
                <a:gridCol w="2124860">
                  <a:extLst>
                    <a:ext uri="{9D8B030D-6E8A-4147-A177-3AD203B41FA5}">
                      <a16:colId xmlns:a16="http://schemas.microsoft.com/office/drawing/2014/main" val="2387470063"/>
                    </a:ext>
                  </a:extLst>
                </a:gridCol>
                <a:gridCol w="2764815">
                  <a:extLst>
                    <a:ext uri="{9D8B030D-6E8A-4147-A177-3AD203B41FA5}">
                      <a16:colId xmlns:a16="http://schemas.microsoft.com/office/drawing/2014/main" val="4145386924"/>
                    </a:ext>
                  </a:extLst>
                </a:gridCol>
                <a:gridCol w="3190170">
                  <a:extLst>
                    <a:ext uri="{9D8B030D-6E8A-4147-A177-3AD203B41FA5}">
                      <a16:colId xmlns:a16="http://schemas.microsoft.com/office/drawing/2014/main" val="2353018156"/>
                    </a:ext>
                  </a:extLst>
                </a:gridCol>
                <a:gridCol w="1800478">
                  <a:extLst>
                    <a:ext uri="{9D8B030D-6E8A-4147-A177-3AD203B41FA5}">
                      <a16:colId xmlns:a16="http://schemas.microsoft.com/office/drawing/2014/main" val="424309440"/>
                    </a:ext>
                  </a:extLst>
                </a:gridCol>
                <a:gridCol w="1049867">
                  <a:extLst>
                    <a:ext uri="{9D8B030D-6E8A-4147-A177-3AD203B41FA5}">
                      <a16:colId xmlns:a16="http://schemas.microsoft.com/office/drawing/2014/main" val="2614786279"/>
                    </a:ext>
                  </a:extLst>
                </a:gridCol>
              </a:tblGrid>
              <a:tr h="459251">
                <a:tc rowSpan="2">
                  <a:txBody>
                    <a:bodyPr/>
                    <a:lstStyle/>
                    <a:p>
                      <a:r>
                        <a:rPr lang="en-US" err="1"/>
                        <a:t>Dimensjon</a:t>
                      </a:r>
                      <a:endParaRPr lang="en-N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err="1"/>
                        <a:t>Konstrukt</a:t>
                      </a:r>
                      <a:endParaRPr lang="en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err="1"/>
                        <a:t>Konstrukt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omsatt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i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praksis</a:t>
                      </a:r>
                      <a:endParaRPr lang="en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err="1"/>
                        <a:t>Datatyper</a:t>
                      </a:r>
                      <a:r>
                        <a:rPr lang="en-US"/>
                        <a:t> </a:t>
                      </a:r>
                      <a:endParaRPr lang="en-N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/>
                        <a:t>Data</a:t>
                      </a:r>
                    </a:p>
                    <a:p>
                      <a:r>
                        <a:rPr lang="en-US" err="1"/>
                        <a:t>kilder</a:t>
                      </a:r>
                      <a:endParaRPr lang="en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23451"/>
                  </a:ext>
                </a:extLst>
              </a:tr>
              <a:tr h="1007933">
                <a:tc vMerge="1">
                  <a:txBody>
                    <a:bodyPr/>
                    <a:lstStyle/>
                    <a:p>
                      <a:endParaRPr lang="en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err="1"/>
                        <a:t>Studentnivå</a:t>
                      </a:r>
                      <a:r>
                        <a:rPr lang="en-US" b="1"/>
                        <a:t> </a:t>
                      </a:r>
                      <a:br>
                        <a:rPr lang="en-US"/>
                      </a:br>
                      <a:r>
                        <a:rPr lang="en-US"/>
                        <a:t>(</a:t>
                      </a:r>
                      <a:r>
                        <a:rPr lang="en-US" err="1"/>
                        <a:t>hva</a:t>
                      </a:r>
                      <a:r>
                        <a:rPr lang="en-US"/>
                        <a:t> er </a:t>
                      </a:r>
                      <a:r>
                        <a:rPr lang="en-US" err="1"/>
                        <a:t>problemer</a:t>
                      </a:r>
                      <a:r>
                        <a:rPr lang="en-US"/>
                        <a:t>/ </a:t>
                      </a:r>
                      <a:r>
                        <a:rPr lang="en-US" err="1"/>
                        <a:t>utfordringer</a:t>
                      </a:r>
                      <a:r>
                        <a:rPr lang="en-US"/>
                        <a:t> for </a:t>
                      </a:r>
                      <a:r>
                        <a:rPr lang="en-US" err="1"/>
                        <a:t>studenter</a:t>
                      </a:r>
                      <a:endParaRPr lang="en-NO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err="1"/>
                        <a:t>Pedagogisk</a:t>
                      </a:r>
                      <a:r>
                        <a:rPr lang="en-US" b="1"/>
                        <a:t> problem</a:t>
                      </a:r>
                      <a:br>
                        <a:rPr lang="en-US"/>
                      </a:br>
                      <a:r>
                        <a:rPr lang="en-US"/>
                        <a:t>(for </a:t>
                      </a:r>
                      <a:r>
                        <a:rPr lang="en-US" err="1"/>
                        <a:t>undervisere</a:t>
                      </a:r>
                      <a:r>
                        <a:rPr lang="en-US"/>
                        <a:t>, </a:t>
                      </a:r>
                      <a:r>
                        <a:rPr lang="en-US" err="1"/>
                        <a:t>studieadmin</a:t>
                      </a:r>
                      <a:r>
                        <a:rPr lang="en-US"/>
                        <a:t>, </a:t>
                      </a:r>
                      <a:r>
                        <a:rPr lang="en-US" err="1"/>
                        <a:t>studieledere</a:t>
                      </a:r>
                      <a:r>
                        <a:rPr lang="en-US"/>
                        <a:t>,..)</a:t>
                      </a:r>
                      <a:endParaRPr lang="en-NO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916977"/>
                  </a:ext>
                </a:extLst>
              </a:tr>
              <a:tr h="1254555">
                <a:tc>
                  <a:txBody>
                    <a:bodyPr/>
                    <a:lstStyle/>
                    <a:p>
                      <a:r>
                        <a:rPr lang="en-US" err="1"/>
                        <a:t>Faktorer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rundt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studievalg</a:t>
                      </a:r>
                      <a:r>
                        <a:rPr lang="en-US"/>
                        <a:t> </a:t>
                      </a:r>
                      <a:endParaRPr lang="e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err="1"/>
                        <a:t>Studievalg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og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ambisjoner</a:t>
                      </a:r>
                      <a:endParaRPr lang="en-NO" err="1"/>
                    </a:p>
                    <a:p>
                      <a:endParaRPr lang="e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‘</a:t>
                      </a:r>
                      <a:r>
                        <a:rPr lang="en-US" err="1"/>
                        <a:t>Uinformert</a:t>
                      </a:r>
                      <a:r>
                        <a:rPr lang="en-US"/>
                        <a:t>’ </a:t>
                      </a:r>
                      <a:r>
                        <a:rPr lang="en-US" err="1"/>
                        <a:t>valg</a:t>
                      </a:r>
                      <a:r>
                        <a:rPr lang="en-US"/>
                        <a:t> av </a:t>
                      </a:r>
                      <a:r>
                        <a:rPr lang="en-US" err="1"/>
                        <a:t>studieprogram</a:t>
                      </a:r>
                    </a:p>
                    <a:p>
                      <a:r>
                        <a:rPr lang="en-NO"/>
                        <a:t>Mangel </a:t>
                      </a:r>
                      <a:r>
                        <a:rPr lang="en-NO" err="1"/>
                        <a:t>på</a:t>
                      </a:r>
                      <a:r>
                        <a:rPr lang="en-NO"/>
                        <a:t> </a:t>
                      </a:r>
                      <a:r>
                        <a:rPr lang="en-NO" err="1"/>
                        <a:t>kunnskap</a:t>
                      </a:r>
                      <a:r>
                        <a:rPr lang="en-NO"/>
                        <a:t> om </a:t>
                      </a:r>
                      <a:r>
                        <a:rPr lang="en-NO" err="1"/>
                        <a:t>valgmuligheter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Manglende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kunnskap</a:t>
                      </a:r>
                      <a:r>
                        <a:rPr lang="en-US"/>
                        <a:t> om </a:t>
                      </a:r>
                      <a:r>
                        <a:rPr lang="en-US" err="1"/>
                        <a:t>studentenes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bakgrunn</a:t>
                      </a:r>
                      <a:r>
                        <a:rPr lang="en-US"/>
                        <a:t> </a:t>
                      </a:r>
                    </a:p>
                    <a:p>
                      <a:r>
                        <a:rPr lang="en-US" err="1"/>
                        <a:t>Manglende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oppfølging</a:t>
                      </a:r>
                      <a:r>
                        <a:rPr lang="en-US"/>
                        <a:t> (?)</a:t>
                      </a:r>
                      <a:endParaRPr lang="e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Admin data: *Entry data </a:t>
                      </a:r>
                    </a:p>
                    <a:p>
                      <a:r>
                        <a:rPr lang="en-US"/>
                        <a:t>*</a:t>
                      </a:r>
                      <a:r>
                        <a:rPr lang="en-US" err="1"/>
                        <a:t>Demografiske</a:t>
                      </a:r>
                      <a:r>
                        <a:rPr lang="en-US"/>
                        <a:t> data (alder, </a:t>
                      </a:r>
                      <a:r>
                        <a:rPr lang="en-US" err="1"/>
                        <a:t>kjønn</a:t>
                      </a:r>
                      <a:r>
                        <a:rPr lang="en-US"/>
                        <a:t>, </a:t>
                      </a:r>
                      <a:r>
                        <a:rPr lang="en-US" err="1"/>
                        <a:t>bosted</a:t>
                      </a:r>
                      <a:r>
                        <a:rPr lang="en-US"/>
                        <a:t>)</a:t>
                      </a:r>
                      <a:endParaRPr lang="e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FS (?)</a:t>
                      </a:r>
                      <a:endParaRPr lang="en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332384"/>
                  </a:ext>
                </a:extLst>
              </a:tr>
              <a:tr h="1833580">
                <a:tc>
                  <a:txBody>
                    <a:bodyPr/>
                    <a:lstStyle/>
                    <a:p>
                      <a:r>
                        <a:rPr lang="en-US" err="1"/>
                        <a:t>Pedagogisk</a:t>
                      </a:r>
                      <a:r>
                        <a:rPr lang="en-US"/>
                        <a:t> design</a:t>
                      </a:r>
                      <a:endParaRPr lang="e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Deltakelse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i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undervisnings</a:t>
                      </a:r>
                      <a:r>
                        <a:rPr lang="en-US"/>
                        <a:t>- </a:t>
                      </a:r>
                      <a:r>
                        <a:rPr lang="en-US" err="1"/>
                        <a:t>og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læringsaktiviteter</a:t>
                      </a:r>
                      <a:endParaRPr lang="e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Manglende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deltakelse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i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organiserete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undervisnings</a:t>
                      </a:r>
                      <a:r>
                        <a:rPr lang="en-US"/>
                        <a:t>- </a:t>
                      </a:r>
                      <a:r>
                        <a:rPr lang="en-US" err="1"/>
                        <a:t>og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læringsaktiviteter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i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digitale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læringsomgivelser</a:t>
                      </a:r>
                      <a:endParaRPr lang="e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Emne </a:t>
                      </a:r>
                      <a:r>
                        <a:rPr lang="en-US" err="1"/>
                        <a:t>og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undervisningsopplegg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som</a:t>
                      </a:r>
                      <a:r>
                        <a:rPr lang="en-US"/>
                        <a:t> mangler intern </a:t>
                      </a:r>
                      <a:r>
                        <a:rPr lang="en-US" err="1"/>
                        <a:t>sammenheng</a:t>
                      </a:r>
                      <a:r>
                        <a:rPr lang="en-US"/>
                        <a:t>, </a:t>
                      </a:r>
                      <a:r>
                        <a:rPr lang="en-US" err="1"/>
                        <a:t>sammenheng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på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tvers</a:t>
                      </a:r>
                      <a:r>
                        <a:rPr lang="en-US"/>
                        <a:t> av </a:t>
                      </a:r>
                      <a:r>
                        <a:rPr lang="en-US" err="1"/>
                        <a:t>emner</a:t>
                      </a:r>
                      <a:r>
                        <a:rPr lang="en-US"/>
                        <a:t>, </a:t>
                      </a:r>
                      <a:r>
                        <a:rPr lang="en-US" err="1"/>
                        <a:t>muligheter</a:t>
                      </a:r>
                      <a:r>
                        <a:rPr lang="en-US"/>
                        <a:t> for </a:t>
                      </a:r>
                      <a:r>
                        <a:rPr lang="en-US" err="1"/>
                        <a:t>interaktiv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læring</a:t>
                      </a:r>
                      <a:r>
                        <a:rPr lang="en-US"/>
                        <a:t>  </a:t>
                      </a:r>
                      <a:endParaRPr lang="e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Digitale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spor</a:t>
                      </a:r>
                      <a:r>
                        <a:rPr lang="en-US"/>
                        <a:t>: *</a:t>
                      </a:r>
                      <a:r>
                        <a:rPr lang="en-US" err="1"/>
                        <a:t>Deltakelse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i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undervisning</a:t>
                      </a:r>
                      <a:r>
                        <a:rPr lang="en-US"/>
                        <a:t>, *</a:t>
                      </a:r>
                      <a:r>
                        <a:rPr lang="en-US" err="1"/>
                        <a:t>Innlevering</a:t>
                      </a:r>
                      <a:r>
                        <a:rPr lang="en-US"/>
                        <a:t> av </a:t>
                      </a:r>
                      <a:r>
                        <a:rPr lang="en-US" err="1"/>
                        <a:t>arbeidskrav</a:t>
                      </a:r>
                      <a:endParaRPr lang="en-US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/>
                        <a:t>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Canvas,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Mine Studier</a:t>
                      </a:r>
                      <a:endParaRPr lang="en-NO"/>
                    </a:p>
                    <a:p>
                      <a:r>
                        <a:rPr lang="en-US"/>
                        <a:t>Teams, </a:t>
                      </a:r>
                      <a:r>
                        <a:rPr lang="en-US" err="1"/>
                        <a:t>Inspera</a:t>
                      </a:r>
                      <a:r>
                        <a:rPr lang="en-US"/>
                        <a:t> </a:t>
                      </a:r>
                    </a:p>
                    <a:p>
                      <a:endParaRPr lang="en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152884"/>
                  </a:ext>
                </a:extLst>
              </a:tr>
              <a:tr h="1544068">
                <a:tc>
                  <a:txBody>
                    <a:bodyPr/>
                    <a:lstStyle/>
                    <a:p>
                      <a:r>
                        <a:rPr lang="en-US" err="1"/>
                        <a:t>Sosial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inkludering</a:t>
                      </a:r>
                      <a:r>
                        <a:rPr lang="en-US"/>
                        <a:t> </a:t>
                      </a:r>
                      <a:endParaRPr lang="e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Deltakelse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i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akt</a:t>
                      </a:r>
                      <a:r>
                        <a:rPr lang="en-US"/>
                        <a:t>. </a:t>
                      </a:r>
                      <a:r>
                        <a:rPr lang="en-US" err="1"/>
                        <a:t>i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studiekontekst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uten</a:t>
                      </a:r>
                      <a:r>
                        <a:rPr lang="en-US"/>
                        <a:t>-om </a:t>
                      </a:r>
                      <a:r>
                        <a:rPr lang="en-US" err="1"/>
                        <a:t>undervisning</a:t>
                      </a:r>
                      <a:r>
                        <a:rPr lang="en-US"/>
                        <a:t> (</a:t>
                      </a:r>
                      <a:r>
                        <a:rPr lang="en-US" err="1"/>
                        <a:t>sosialt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på</a:t>
                      </a:r>
                      <a:r>
                        <a:rPr lang="en-US"/>
                        <a:t> campus)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Manglende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tilgang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til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informasjon</a:t>
                      </a:r>
                      <a:r>
                        <a:rPr lang="en-US"/>
                        <a:t>.</a:t>
                      </a:r>
                    </a:p>
                    <a:p>
                      <a:r>
                        <a:rPr lang="en-US" err="1"/>
                        <a:t>Manglende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bevissthet</a:t>
                      </a:r>
                      <a:r>
                        <a:rPr lang="en-US"/>
                        <a:t> om </a:t>
                      </a:r>
                      <a:r>
                        <a:rPr lang="en-US" err="1"/>
                        <a:t>muligheter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og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støttestrukturer</a:t>
                      </a:r>
                      <a:endParaRPr lang="e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Uklar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effektivitet</a:t>
                      </a:r>
                      <a:r>
                        <a:rPr lang="en-US"/>
                        <a:t> </a:t>
                      </a:r>
                      <a:r>
                        <a:rPr lang="en-US" err="1"/>
                        <a:t>i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støttestrukturer</a:t>
                      </a:r>
                      <a:r>
                        <a:rPr lang="en-US"/>
                        <a:t>, </a:t>
                      </a:r>
                      <a:r>
                        <a:rPr lang="en-US" err="1"/>
                        <a:t>kommunikasjon</a:t>
                      </a:r>
                      <a:r>
                        <a:rPr lang="en-US"/>
                        <a:t>, </a:t>
                      </a:r>
                      <a:r>
                        <a:rPr lang="en-US" err="1"/>
                        <a:t>oppfølging</a:t>
                      </a:r>
                      <a:endParaRPr lang="e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Selvrapportert</a:t>
                      </a:r>
                      <a:r>
                        <a:rPr lang="en-US"/>
                        <a:t>: *</a:t>
                      </a:r>
                      <a:r>
                        <a:rPr lang="en-US" err="1"/>
                        <a:t>Longitudinell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spørre</a:t>
                      </a:r>
                      <a:r>
                        <a:rPr lang="en-US"/>
                        <a:t>-</a:t>
                      </a:r>
                    </a:p>
                    <a:p>
                      <a:r>
                        <a:rPr lang="en-US" err="1"/>
                        <a:t>undersøkelse</a:t>
                      </a:r>
                      <a:endParaRPr lang="e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Nett-skjema</a:t>
                      </a:r>
                      <a:r>
                        <a:rPr lang="en-US"/>
                        <a:t>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403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099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AC093-77AC-B31A-2868-E25C24435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Forutsetninger</a:t>
            </a:r>
            <a:r>
              <a:rPr lang="en-US"/>
              <a:t> for å </a:t>
            </a:r>
            <a:r>
              <a:rPr lang="en-US" err="1"/>
              <a:t>kunne</a:t>
            </a:r>
            <a:r>
              <a:rPr lang="en-US"/>
              <a:t> </a:t>
            </a:r>
            <a:r>
              <a:rPr lang="en-US" err="1"/>
              <a:t>gjennomføre</a:t>
            </a:r>
            <a:r>
              <a:rPr lang="en-US"/>
              <a:t> </a:t>
            </a:r>
            <a:r>
              <a:rPr lang="en-US" err="1"/>
              <a:t>prosjektet</a:t>
            </a:r>
            <a:endParaRPr lang="nb-NO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D37DB-F96D-B032-D13D-F102F4AE3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7672"/>
            <a:ext cx="10515600" cy="439929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spcBef>
                <a:spcPts val="1800"/>
              </a:spcBef>
            </a:pPr>
            <a:r>
              <a:rPr lang="en-US" dirty="0" err="1">
                <a:cs typeface="Calibri"/>
              </a:rPr>
              <a:t>Juridisk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forankring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av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formålet</a:t>
            </a:r>
            <a:r>
              <a:rPr lang="en-US" dirty="0">
                <a:cs typeface="Calibri"/>
              </a:rPr>
              <a:t> med </a:t>
            </a:r>
            <a:r>
              <a:rPr lang="en-US" dirty="0" err="1">
                <a:cs typeface="Calibri"/>
              </a:rPr>
              <a:t>prosjektet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ressurser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til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avklaring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av</a:t>
            </a:r>
            <a:r>
              <a:rPr lang="en-US" dirty="0">
                <a:cs typeface="Calibri"/>
              </a:rPr>
              <a:t> </a:t>
            </a:r>
            <a:r>
              <a:rPr lang="en-US">
                <a:cs typeface="Calibri"/>
              </a:rPr>
              <a:t>databehandlergrunnlaget</a:t>
            </a:r>
            <a:endParaRPr lang="en-US" dirty="0">
              <a:cs typeface="Calibri"/>
            </a:endParaRPr>
          </a:p>
          <a:p>
            <a:pPr>
              <a:spcBef>
                <a:spcPts val="1800"/>
              </a:spcBef>
            </a:pPr>
            <a:r>
              <a:rPr lang="en-US" dirty="0" err="1"/>
              <a:t>Teknisk</a:t>
            </a:r>
            <a:r>
              <a:rPr lang="en-US" dirty="0"/>
              <a:t> </a:t>
            </a:r>
            <a:r>
              <a:rPr lang="en-US" dirty="0" err="1"/>
              <a:t>tilgang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kapasitet</a:t>
            </a:r>
            <a:r>
              <a:rPr lang="en-US" dirty="0"/>
              <a:t> for å </a:t>
            </a:r>
            <a:r>
              <a:rPr lang="en-US" dirty="0" err="1"/>
              <a:t>høste</a:t>
            </a:r>
            <a:r>
              <a:rPr lang="en-US" dirty="0"/>
              <a:t> data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ulike</a:t>
            </a:r>
            <a:r>
              <a:rPr lang="en-US" dirty="0"/>
              <a:t> </a:t>
            </a:r>
            <a:r>
              <a:rPr lang="en-US" dirty="0" err="1"/>
              <a:t>digitale</a:t>
            </a:r>
            <a:r>
              <a:rPr lang="en-US" dirty="0"/>
              <a:t> platformer</a:t>
            </a:r>
          </a:p>
          <a:p>
            <a:pPr>
              <a:spcBef>
                <a:spcPts val="1800"/>
              </a:spcBef>
            </a:pPr>
            <a:r>
              <a:rPr lang="en-US" dirty="0" err="1"/>
              <a:t>Tid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ressurser</a:t>
            </a:r>
            <a:r>
              <a:rPr lang="en-US" dirty="0"/>
              <a:t> for (</a:t>
            </a:r>
            <a:r>
              <a:rPr lang="en-US" dirty="0" err="1"/>
              <a:t>ut</a:t>
            </a:r>
            <a:r>
              <a:rPr lang="en-US" dirty="0"/>
              <a:t>)</a:t>
            </a:r>
            <a:r>
              <a:rPr lang="en-US" dirty="0" err="1"/>
              <a:t>forsking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typer</a:t>
            </a:r>
            <a:r>
              <a:rPr lang="en-US" dirty="0"/>
              <a:t> data, </a:t>
            </a:r>
            <a:r>
              <a:rPr lang="en-US" dirty="0" err="1"/>
              <a:t>analyser</a:t>
            </a:r>
            <a:r>
              <a:rPr lang="en-US" dirty="0"/>
              <a:t>, </a:t>
            </a:r>
            <a:r>
              <a:rPr lang="en-US" dirty="0" err="1"/>
              <a:t>potensiale</a:t>
            </a:r>
            <a:r>
              <a:rPr lang="en-US" dirty="0"/>
              <a:t> for </a:t>
            </a:r>
            <a:r>
              <a:rPr lang="en-US" dirty="0" err="1"/>
              <a:t>tolkning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data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utdanningskontekst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"Data science" </a:t>
            </a:r>
            <a:r>
              <a:rPr lang="en-US" dirty="0" err="1"/>
              <a:t>kompetanse</a:t>
            </a:r>
            <a:r>
              <a:rPr lang="en-US" dirty="0"/>
              <a:t> – for å </a:t>
            </a:r>
            <a:r>
              <a:rPr lang="en-US" dirty="0" err="1"/>
              <a:t>kunne</a:t>
            </a:r>
            <a:r>
              <a:rPr lang="en-US" dirty="0"/>
              <a:t> se </a:t>
            </a:r>
            <a:r>
              <a:rPr lang="en-US" dirty="0" err="1"/>
              <a:t>nye</a:t>
            </a:r>
            <a:r>
              <a:rPr lang="en-US" dirty="0"/>
              <a:t> </a:t>
            </a:r>
            <a:r>
              <a:rPr lang="en-US" dirty="0" err="1"/>
              <a:t>muligheter</a:t>
            </a:r>
            <a:r>
              <a:rPr lang="en-US" dirty="0"/>
              <a:t> for å </a:t>
            </a:r>
            <a:r>
              <a:rPr lang="en-US" dirty="0" err="1"/>
              <a:t>høste</a:t>
            </a:r>
            <a:r>
              <a:rPr lang="en-US" dirty="0"/>
              <a:t>, </a:t>
            </a:r>
            <a:r>
              <a:rPr lang="en-US" dirty="0" err="1"/>
              <a:t>sortere</a:t>
            </a:r>
            <a:r>
              <a:rPr lang="en-US" dirty="0"/>
              <a:t>, </a:t>
            </a:r>
            <a:r>
              <a:rPr lang="en-US" dirty="0" err="1"/>
              <a:t>bearbeide</a:t>
            </a:r>
            <a:r>
              <a:rPr lang="en-US" dirty="0"/>
              <a:t>, </a:t>
            </a:r>
            <a:r>
              <a:rPr lang="en-US" dirty="0" err="1"/>
              <a:t>organisere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tolke</a:t>
            </a:r>
            <a:r>
              <a:rPr lang="en-US" dirty="0"/>
              <a:t> data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ikke-faglig</a:t>
            </a:r>
            <a:r>
              <a:rPr lang="en-US" dirty="0"/>
              <a:t> </a:t>
            </a:r>
            <a:r>
              <a:rPr lang="en-US" dirty="0" err="1"/>
              <a:t>nivå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"Educational &amp; data science" </a:t>
            </a:r>
            <a:r>
              <a:rPr lang="en-US" dirty="0" err="1"/>
              <a:t>kompetanse</a:t>
            </a:r>
            <a:r>
              <a:rPr lang="en-US" dirty="0"/>
              <a:t> – </a:t>
            </a:r>
            <a:r>
              <a:rPr lang="en-US" dirty="0" err="1"/>
              <a:t>kunne</a:t>
            </a:r>
            <a:r>
              <a:rPr lang="en-US" dirty="0"/>
              <a:t> </a:t>
            </a:r>
            <a:r>
              <a:rPr lang="en-US" dirty="0" err="1"/>
              <a:t>tolke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forklare</a:t>
            </a:r>
            <a:r>
              <a:rPr lang="en-US" dirty="0"/>
              <a:t> </a:t>
            </a:r>
            <a:r>
              <a:rPr lang="en-US" dirty="0" err="1"/>
              <a:t>dataenes</a:t>
            </a:r>
            <a:r>
              <a:rPr lang="en-US" dirty="0"/>
              <a:t> </a:t>
            </a:r>
            <a:r>
              <a:rPr lang="en-US" dirty="0" err="1"/>
              <a:t>betydning</a:t>
            </a:r>
            <a:r>
              <a:rPr lang="en-US" dirty="0"/>
              <a:t> for </a:t>
            </a:r>
            <a:r>
              <a:rPr lang="en-US" dirty="0" err="1"/>
              <a:t>faglig</a:t>
            </a:r>
            <a:r>
              <a:rPr lang="en-US" dirty="0"/>
              <a:t> </a:t>
            </a:r>
            <a:r>
              <a:rPr lang="en-US" dirty="0" err="1"/>
              <a:t>innhold</a:t>
            </a:r>
            <a:r>
              <a:rPr lang="en-US" dirty="0"/>
              <a:t>, </a:t>
            </a:r>
            <a:r>
              <a:rPr lang="en-US" dirty="0" err="1"/>
              <a:t>undervisning</a:t>
            </a:r>
            <a:r>
              <a:rPr lang="en-US" dirty="0"/>
              <a:t>, </a:t>
            </a:r>
            <a:r>
              <a:rPr lang="en-US" dirty="0" err="1"/>
              <a:t>læring</a:t>
            </a:r>
            <a:r>
              <a:rPr lang="en-US" dirty="0"/>
              <a:t>, </a:t>
            </a:r>
            <a:r>
              <a:rPr lang="en-US" dirty="0" err="1"/>
              <a:t>studierelaterte</a:t>
            </a:r>
            <a:r>
              <a:rPr lang="en-US" dirty="0"/>
              <a:t> </a:t>
            </a:r>
            <a:r>
              <a:rPr lang="en-US" dirty="0" err="1"/>
              <a:t>aktiviteter</a:t>
            </a:r>
            <a:endParaRPr lang="en-US" dirty="0">
              <a:cs typeface="Calibri"/>
            </a:endParaRPr>
          </a:p>
          <a:p>
            <a:pPr>
              <a:spcBef>
                <a:spcPts val="1800"/>
              </a:spcBef>
            </a:pPr>
            <a:endParaRPr lang="en-US" dirty="0"/>
          </a:p>
          <a:p>
            <a:pPr>
              <a:spcBef>
                <a:spcPts val="18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364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7C92D-794A-9C50-3D53-411E6B892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/>
              <a:t>Tentativ tidsplan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E3E67-45AB-F037-A2C2-2B66BA83A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6"/>
            <a:ext cx="10515600" cy="46053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z="3200" kern="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Våren 2023:</a:t>
            </a:r>
            <a:r>
              <a:rPr lang="nb-NO" sz="3200" kern="100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nb-NO" sz="3200" kern="1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nb-NO" sz="2800" kern="100" dirty="0">
                <a:latin typeface="Calibri"/>
                <a:ea typeface="Calibri" panose="020F0502020204030204" pitchFamily="34" charset="0"/>
                <a:cs typeface="Times New Roman"/>
              </a:rPr>
              <a:t>lage prosjektbeskrivelse</a:t>
            </a:r>
          </a:p>
          <a:p>
            <a:pPr lvl="1"/>
            <a:r>
              <a:rPr lang="nb-NO" sz="2800" kern="100" dirty="0">
                <a:latin typeface="Calibri"/>
                <a:ea typeface="Calibri" panose="020F0502020204030204" pitchFamily="34" charset="0"/>
                <a:cs typeface="Times New Roman"/>
              </a:rPr>
              <a:t>utforme og forankre juridisk</a:t>
            </a:r>
            <a:r>
              <a:rPr lang="nb-NO" sz="2800" kern="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grunnlag</a:t>
            </a:r>
            <a:r>
              <a:rPr lang="nb-NO" sz="2800" kern="100" dirty="0">
                <a:latin typeface="Calibri"/>
                <a:ea typeface="Calibri" panose="020F0502020204030204" pitchFamily="34" charset="0"/>
                <a:cs typeface="Times New Roman"/>
              </a:rPr>
              <a:t>  </a:t>
            </a:r>
            <a:endParaRPr lang="nb-NO" sz="2800" kern="1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nb-NO" sz="2800" kern="100" dirty="0">
                <a:latin typeface="Calibri"/>
                <a:ea typeface="Calibri" panose="020F0502020204030204" pitchFamily="34" charset="0"/>
                <a:cs typeface="Times New Roman"/>
              </a:rPr>
              <a:t>etablere prosjekt</a:t>
            </a:r>
          </a:p>
          <a:p>
            <a:pPr lvl="1"/>
            <a:r>
              <a:rPr lang="nb-NO" sz="2800" kern="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forberede spørreskjema til august (studieplan, sosialt læringsmiljø)</a:t>
            </a:r>
            <a:endParaRPr lang="en-NO" sz="2800" kern="1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r>
              <a:rPr lang="nb-NO" sz="3200" kern="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Høsten 2023:</a:t>
            </a:r>
            <a:r>
              <a:rPr lang="nb-NO" sz="3200" kern="100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nb-NO" sz="3200" kern="1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nb-NO" sz="2800" kern="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høste data</a:t>
            </a:r>
            <a:r>
              <a:rPr lang="nb-NO" sz="2800" kern="100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nb-NO" sz="2800" kern="100" dirty="0"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nb-NO" sz="2800" kern="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begynne med data </a:t>
            </a:r>
            <a:r>
              <a:rPr lang="nb-NO" sz="2800" kern="100" dirty="0" err="1">
                <a:effectLst/>
                <a:latin typeface="Calibri"/>
                <a:ea typeface="Calibri" panose="020F0502020204030204" pitchFamily="34" charset="0"/>
                <a:cs typeface="Times New Roman"/>
              </a:rPr>
              <a:t>wrangling</a:t>
            </a:r>
            <a:r>
              <a:rPr lang="nb-NO" sz="2800" kern="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;</a:t>
            </a:r>
            <a:r>
              <a:rPr lang="nb-NO" sz="2800" kern="100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nb-NO" sz="2800" kern="1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nb-NO" sz="2800" kern="100" dirty="0">
                <a:latin typeface="Calibri"/>
                <a:ea typeface="Calibri" panose="020F0502020204030204" pitchFamily="34" charset="0"/>
                <a:cs typeface="Times New Roman"/>
              </a:rPr>
              <a:t>sen</a:t>
            </a:r>
            <a:r>
              <a:rPr lang="nb-NO" sz="2800" kern="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høst – </a:t>
            </a:r>
            <a:r>
              <a:rPr lang="nb-NO" sz="2800" kern="100" dirty="0">
                <a:latin typeface="Calibri"/>
                <a:ea typeface="Calibri" panose="020F0502020204030204" pitchFamily="34" charset="0"/>
                <a:cs typeface="Times New Roman"/>
              </a:rPr>
              <a:t>første analyser </a:t>
            </a:r>
            <a:endParaRPr lang="en-NO" kern="10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74125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417</Words>
  <Application>Microsoft Office PowerPoint</Application>
  <PresentationFormat>Widescreen</PresentationFormat>
  <Paragraphs>66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Prosjekt om læringsanalyse ved UiO</vt:lpstr>
      <vt:lpstr>Foreslått problemstilling:</vt:lpstr>
      <vt:lpstr>Grunnlag for hypoteseutforming: </vt:lpstr>
      <vt:lpstr>Tematiske områder, problemstillinger, konstrukter, data</vt:lpstr>
      <vt:lpstr>Forutsetninger for å kunne gjennomføre prosjektet</vt:lpstr>
      <vt:lpstr>Tentativ tidsplan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Prosjekt om læringsanalyse ved UiO</dc:title>
  <dc:creator>Crina Damsa</dc:creator>
  <cp:lastModifiedBy>Kirsti Margrethe Mortensen</cp:lastModifiedBy>
  <cp:revision>5</cp:revision>
  <dcterms:created xsi:type="dcterms:W3CDTF">2023-03-25T22:53:04Z</dcterms:created>
  <dcterms:modified xsi:type="dcterms:W3CDTF">2023-03-29T07:18:01Z</dcterms:modified>
</cp:coreProperties>
</file>