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4"/>
  </p:notesMasterIdLst>
  <p:handoutMasterIdLst>
    <p:handoutMasterId r:id="rId15"/>
  </p:handoutMasterIdLst>
  <p:sldIdLst>
    <p:sldId id="310" r:id="rId6"/>
    <p:sldId id="294" r:id="rId7"/>
    <p:sldId id="312" r:id="rId8"/>
    <p:sldId id="293" r:id="rId9"/>
    <p:sldId id="303" r:id="rId10"/>
    <p:sldId id="305" r:id="rId11"/>
    <p:sldId id="291" r:id="rId12"/>
    <p:sldId id="271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A0000"/>
    <a:srgbClr val="020000"/>
    <a:srgbClr val="010000"/>
    <a:srgbClr val="CEFFD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930" autoAdjust="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25"/>
        <a:sy n="44" d="125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5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4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4E5-6DC2-4393-96BD-328DBC87500B}" type="datetimeFigureOut">
              <a:rPr lang="nb-NO" smtClean="0"/>
              <a:t>23.04.2023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9FB1-A349-4982-A99A-347A495B9E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1424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4E5-6DC2-4393-96BD-328DBC87500B}" type="datetimeFigureOut">
              <a:rPr lang="nb-NO" smtClean="0"/>
              <a:t>23.04.2023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9FB1-A349-4982-A99A-347A495B9E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880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F4E5-6DC2-4393-96BD-328DBC87500B}" type="datetimeFigureOut">
              <a:rPr lang="nb-NO" smtClean="0"/>
              <a:t>23.04.2023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9FB1-A349-4982-A99A-347A495B9E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6998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4FA0-90FB-0F42-B33E-4BC26CF07CB6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81577-B04C-3548-8BFF-81EEB3B88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8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339" imgH="343" progId="TCLayout.ActiveDocument.1">
                  <p:embed/>
                </p:oleObj>
              </mc:Choice>
              <mc:Fallback>
                <p:oleObj name="think-cell Slide" r:id="rId34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4" r:id="rId28"/>
    <p:sldLayoutId id="2147483735" r:id="rId29"/>
    <p:sldLayoutId id="2147483736" r:id="rId30"/>
    <p:sldLayoutId id="2147483737" r:id="rId31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0" name="Title 29"/>
          <p:cNvSpPr>
            <a:spLocks noGrp="1"/>
          </p:cNvSpPr>
          <p:nvPr>
            <p:ph type="ctrTitle"/>
          </p:nvPr>
        </p:nvSpPr>
        <p:spPr>
          <a:xfrm>
            <a:off x="379038" y="239167"/>
            <a:ext cx="5075367" cy="1383170"/>
          </a:xfrm>
        </p:spPr>
        <p:txBody>
          <a:bodyPr/>
          <a:lstStyle/>
          <a:p>
            <a:r>
              <a:rPr lang="en-GB" sz="4000" dirty="0" err="1"/>
              <a:t>Det</a:t>
            </a:r>
            <a:r>
              <a:rPr lang="en-GB" sz="4000" dirty="0"/>
              <a:t> </a:t>
            </a:r>
            <a:r>
              <a:rPr lang="en-GB" sz="4000" dirty="0" err="1"/>
              <a:t>utdannings-vitenskapelige</a:t>
            </a:r>
            <a:r>
              <a:rPr lang="en-GB" sz="4000" dirty="0"/>
              <a:t> </a:t>
            </a:r>
            <a:r>
              <a:rPr lang="en-GB" sz="4000" dirty="0" err="1"/>
              <a:t>fakultet</a:t>
            </a:r>
            <a:endParaRPr lang="en-GB" sz="4000" dirty="0"/>
          </a:p>
        </p:txBody>
      </p:sp>
      <p:sp>
        <p:nvSpPr>
          <p:cNvPr id="4099" name="Text Placeholder 409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Lisbeth M Brevik</a:t>
            </a:r>
          </a:p>
        </p:txBody>
      </p:sp>
      <p:sp>
        <p:nvSpPr>
          <p:cNvPr id="4096" name="Text Placeholder 409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Professor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engelskdidaktikk</a:t>
            </a:r>
            <a:endParaRPr lang="en-GB" dirty="0"/>
          </a:p>
        </p:txBody>
      </p:sp>
      <p:sp>
        <p:nvSpPr>
          <p:cNvPr id="4097" name="Text Placeholder 409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err="1"/>
              <a:t>Leder</a:t>
            </a:r>
            <a:r>
              <a:rPr lang="en-GB" dirty="0"/>
              <a:t>, </a:t>
            </a:r>
            <a:r>
              <a:rPr lang="en-GB" dirty="0" err="1"/>
              <a:t>Pedagogisk</a:t>
            </a:r>
            <a:r>
              <a:rPr lang="en-GB" dirty="0"/>
              <a:t> </a:t>
            </a:r>
            <a:r>
              <a:rPr lang="en-GB" dirty="0" err="1"/>
              <a:t>Akademi</a:t>
            </a:r>
            <a:endParaRPr lang="en-GB" dirty="0"/>
          </a:p>
          <a:p>
            <a:endParaRPr lang="en-GB" dirty="0"/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379038" y="2235878"/>
            <a:ext cx="5716962" cy="1796624"/>
          </a:xfrm>
          <a:prstGeom prst="rect">
            <a:avLst/>
          </a:prstGeo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lIns="0" tIns="0" rIns="0" bIns="0" rtlCol="0" anchor="t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Utvikle </a:t>
            </a:r>
            <a:r>
              <a:rPr lang="en-GB" dirty="0" err="1"/>
              <a:t>kvaliteten</a:t>
            </a:r>
            <a:r>
              <a:rPr lang="en-GB" dirty="0"/>
              <a:t> på </a:t>
            </a:r>
            <a:r>
              <a:rPr lang="en-GB" dirty="0" err="1"/>
              <a:t>utdanningstilbudet</a:t>
            </a:r>
            <a:endParaRPr lang="en-US" dirty="0"/>
          </a:p>
        </p:txBody>
      </p:sp>
      <p:pic>
        <p:nvPicPr>
          <p:cNvPr id="37" name="Picture 2" descr="https://www.circle-u.eu/about/visual-identity/circleu_logo_horizontal_cmyk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53" y="5681546"/>
            <a:ext cx="2302147" cy="104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5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508"/>
            <a:ext cx="12266341" cy="81817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E9DEA2-D0C8-7EB2-9326-B0A445930E14}"/>
              </a:ext>
            </a:extLst>
          </p:cNvPr>
          <p:cNvSpPr txBox="1">
            <a:spLocks/>
          </p:cNvSpPr>
          <p:nvPr/>
        </p:nvSpPr>
        <p:spPr>
          <a:xfrm>
            <a:off x="8146350" y="361937"/>
            <a:ext cx="4045650" cy="67314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err="1">
                <a:solidFill>
                  <a:srgbClr val="FFFFFF"/>
                </a:solidFill>
              </a:rPr>
              <a:t>Sterkere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kobling</a:t>
            </a:r>
            <a:r>
              <a:rPr lang="en-GB" dirty="0">
                <a:solidFill>
                  <a:srgbClr val="FFFFFF"/>
                </a:solidFill>
              </a:rPr>
              <a:t> mellom </a:t>
            </a:r>
            <a:r>
              <a:rPr lang="en-GB" dirty="0" err="1">
                <a:solidFill>
                  <a:srgbClr val="FFFFFF"/>
                </a:solidFill>
              </a:rPr>
              <a:t>utdanning</a:t>
            </a:r>
            <a:r>
              <a:rPr lang="en-GB" dirty="0">
                <a:solidFill>
                  <a:srgbClr val="FFFFFF"/>
                </a:solidFill>
              </a:rPr>
              <a:t> og forskning</a:t>
            </a:r>
          </a:p>
          <a:p>
            <a:pPr algn="r"/>
            <a:endParaRPr lang="en-GB" dirty="0">
              <a:solidFill>
                <a:srgbClr val="FFFFFF"/>
              </a:solidFill>
            </a:endParaRPr>
          </a:p>
          <a:p>
            <a:pPr algn="r"/>
            <a:endParaRPr lang="en-GB" dirty="0">
              <a:solidFill>
                <a:srgbClr val="FFFFFF"/>
              </a:solidFill>
            </a:endParaRPr>
          </a:p>
          <a:p>
            <a:pPr lvl="1" algn="r"/>
            <a:r>
              <a:rPr lang="en-GB" sz="35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Strategi</a:t>
            </a:r>
            <a:r>
              <a:rPr lang="en-GB" sz="3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2030</a:t>
            </a:r>
          </a:p>
          <a:p>
            <a:pPr lvl="1" algn="r"/>
            <a:endParaRPr lang="en-GB" sz="3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lvl="1" algn="r"/>
            <a:r>
              <a:rPr lang="en-GB" sz="35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Skygg</a:t>
            </a:r>
            <a:r>
              <a:rPr lang="en-GB" sz="3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en </a:t>
            </a:r>
          </a:p>
          <a:p>
            <a:pPr lvl="1" algn="r"/>
            <a:r>
              <a:rPr lang="en-GB" sz="35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merittert</a:t>
            </a:r>
            <a:r>
              <a:rPr lang="en-GB" sz="3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lvl="1" algn="r"/>
            <a:r>
              <a:rPr lang="en-GB" sz="35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utdanner</a:t>
            </a:r>
            <a:endParaRPr lang="en-GB" sz="3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r"/>
            <a:endParaRPr lang="en-GB" dirty="0">
              <a:solidFill>
                <a:srgbClr val="FFFFFF"/>
              </a:solidFill>
            </a:endParaRPr>
          </a:p>
          <a:p>
            <a:pPr algn="r"/>
            <a:endParaRPr lang="en-GB" dirty="0">
              <a:solidFill>
                <a:srgbClr val="FFFFFF"/>
              </a:solidFill>
            </a:endParaRPr>
          </a:p>
          <a:p>
            <a:pPr algn="r"/>
            <a:endParaRPr lang="en-GB" dirty="0">
              <a:solidFill>
                <a:srgbClr val="FFFFFF"/>
              </a:solidFill>
            </a:endParaRPr>
          </a:p>
          <a:p>
            <a:pPr algn="r"/>
            <a:endParaRPr lang="en-GB" sz="3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8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C:\Users\lmbre\Downloads\prado-NhlIPS1L9pI-unsplas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8448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 flipH="1">
            <a:off x="8357839" y="300159"/>
            <a:ext cx="3536504" cy="69927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>
                <a:solidFill>
                  <a:schemeClr val="bg1"/>
                </a:solidFill>
              </a:rPr>
              <a:t>BÆREKRAFTIG UTDANNING 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/>
              <a:t>“en </a:t>
            </a:r>
            <a:r>
              <a:rPr lang="nb-NO" dirty="0">
                <a:solidFill>
                  <a:schemeClr val="bg2"/>
                </a:solidFill>
              </a:rPr>
              <a:t>grønn og </a:t>
            </a:r>
            <a:r>
              <a:rPr lang="nb-NO" dirty="0"/>
              <a:t>inkl</a:t>
            </a:r>
            <a:r>
              <a:rPr lang="nb-NO" dirty="0">
                <a:solidFill>
                  <a:schemeClr val="bg2"/>
                </a:solidFill>
              </a:rPr>
              <a:t>uderende </a:t>
            </a:r>
            <a:r>
              <a:rPr lang="nb-NO" dirty="0"/>
              <a:t>o</a:t>
            </a:r>
            <a:r>
              <a:rPr lang="nb-NO" dirty="0">
                <a:solidFill>
                  <a:schemeClr val="bg2"/>
                </a:solidFill>
              </a:rPr>
              <a:t>mstilling</a:t>
            </a:r>
            <a:r>
              <a:rPr lang="en-GB" dirty="0">
                <a:solidFill>
                  <a:schemeClr val="bg1"/>
                </a:solidFill>
              </a:rPr>
              <a:t>”</a:t>
            </a:r>
            <a:br>
              <a:rPr lang="nb-NO" dirty="0">
                <a:solidFill>
                  <a:schemeClr val="bg2"/>
                </a:solidFill>
              </a:rPr>
            </a:br>
            <a:endParaRPr lang="nb-NO" dirty="0">
              <a:solidFill>
                <a:schemeClr val="bg2"/>
              </a:solidFill>
            </a:endParaRPr>
          </a:p>
          <a:p>
            <a:pPr algn="r"/>
            <a:endParaRPr lang="nb-NO" dirty="0">
              <a:solidFill>
                <a:schemeClr val="bg2"/>
              </a:solidFill>
            </a:endParaRPr>
          </a:p>
          <a:p>
            <a:pPr algn="r"/>
            <a:endParaRPr lang="nb-NO" dirty="0">
              <a:solidFill>
                <a:schemeClr val="bg2"/>
              </a:solidFill>
            </a:endParaRPr>
          </a:p>
          <a:p>
            <a:pPr algn="r"/>
            <a:br>
              <a:rPr lang="nb-NO" dirty="0">
                <a:solidFill>
                  <a:schemeClr val="bg2"/>
                </a:solidFill>
              </a:rPr>
            </a:br>
            <a:endParaRPr lang="nb-NO" dirty="0">
              <a:solidFill>
                <a:schemeClr val="bg2"/>
              </a:solidFill>
            </a:endParaRPr>
          </a:p>
          <a:p>
            <a:pPr algn="r"/>
            <a:r>
              <a:rPr lang="nb-NO" dirty="0">
                <a:solidFill>
                  <a:schemeClr val="bg2"/>
                </a:solidFill>
              </a:rPr>
              <a:t>både grønt skifte</a:t>
            </a:r>
            <a:br>
              <a:rPr lang="nb-NO" dirty="0">
                <a:solidFill>
                  <a:schemeClr val="bg2"/>
                </a:solidFill>
              </a:rPr>
            </a:br>
            <a:br>
              <a:rPr lang="nb-NO" dirty="0">
                <a:solidFill>
                  <a:schemeClr val="bg2"/>
                </a:solidFill>
              </a:rPr>
            </a:br>
            <a:r>
              <a:rPr lang="nb-NO" dirty="0">
                <a:solidFill>
                  <a:schemeClr val="bg2"/>
                </a:solidFill>
              </a:rPr>
              <a:t>og inkludering av studenter</a:t>
            </a:r>
            <a:br>
              <a:rPr lang="nb-NO" dirty="0">
                <a:solidFill>
                  <a:schemeClr val="bg1"/>
                </a:solidFill>
              </a:rPr>
            </a:br>
            <a:endParaRPr lang="en-GB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1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153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2E9DEA2-D0C8-7EB2-9326-B0A445930E14}"/>
              </a:ext>
            </a:extLst>
          </p:cNvPr>
          <p:cNvSpPr txBox="1">
            <a:spLocks/>
          </p:cNvSpPr>
          <p:nvPr/>
        </p:nvSpPr>
        <p:spPr>
          <a:xfrm>
            <a:off x="155563" y="171479"/>
            <a:ext cx="4059598" cy="73883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FF"/>
                </a:solidFill>
              </a:rPr>
              <a:t>EKSAMEN</a:t>
            </a:r>
          </a:p>
          <a:p>
            <a:endParaRPr lang="en-GB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dirty="0" err="1">
                <a:solidFill>
                  <a:srgbClr val="FFFFFF"/>
                </a:solidFill>
              </a:rPr>
              <a:t>Arbeidslivs</a:t>
            </a:r>
            <a:r>
              <a:rPr lang="en-GB" dirty="0">
                <a:solidFill>
                  <a:srgbClr val="FFFFFF"/>
                </a:solidFill>
              </a:rPr>
              <a:t>-</a:t>
            </a:r>
          </a:p>
          <a:p>
            <a:r>
              <a:rPr lang="en-GB" dirty="0">
                <a:solidFill>
                  <a:srgbClr val="FFFFFF"/>
                </a:solidFill>
              </a:rPr>
              <a:t>relevant</a:t>
            </a:r>
          </a:p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dirty="0" err="1">
                <a:solidFill>
                  <a:srgbClr val="FFFFFF"/>
                </a:solidFill>
              </a:rPr>
              <a:t>Oppdrag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fra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eksterne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partnere</a:t>
            </a:r>
            <a:endParaRPr lang="en-GB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dirty="0" err="1">
                <a:solidFill>
                  <a:srgbClr val="FFFFFF"/>
                </a:solidFill>
              </a:rPr>
              <a:t>Koble</a:t>
            </a:r>
            <a:r>
              <a:rPr lang="en-GB" dirty="0">
                <a:solidFill>
                  <a:srgbClr val="FFFFFF"/>
                </a:solidFill>
              </a:rPr>
              <a:t> forskning og </a:t>
            </a:r>
            <a:r>
              <a:rPr lang="en-GB" dirty="0" err="1">
                <a:solidFill>
                  <a:srgbClr val="FFFFFF"/>
                </a:solidFill>
              </a:rPr>
              <a:t>utdanning</a:t>
            </a:r>
            <a:endParaRPr lang="en-GB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dirty="0" err="1">
                <a:solidFill>
                  <a:srgbClr val="FFFFFF"/>
                </a:solidFill>
              </a:rPr>
              <a:t>Vise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kompetanse</a:t>
            </a:r>
            <a:endParaRPr lang="en-GB" dirty="0">
              <a:solidFill>
                <a:srgbClr val="FFFFFF"/>
              </a:solidFill>
            </a:endParaRPr>
          </a:p>
          <a:p>
            <a:endParaRPr lang="en-GB" sz="3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23" y="0"/>
            <a:ext cx="12380523" cy="69193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98C9E57-0232-AEFF-ED0C-2D79DAC8E2DB}"/>
              </a:ext>
            </a:extLst>
          </p:cNvPr>
          <p:cNvSpPr txBox="1">
            <a:spLocks/>
          </p:cNvSpPr>
          <p:nvPr/>
        </p:nvSpPr>
        <p:spPr>
          <a:xfrm>
            <a:off x="53376" y="229347"/>
            <a:ext cx="3796944" cy="63993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UV: </a:t>
            </a:r>
          </a:p>
          <a:p>
            <a:r>
              <a:rPr lang="nb-NO" dirty="0">
                <a:solidFill>
                  <a:schemeClr val="bg1"/>
                </a:solidFill>
              </a:rPr>
              <a:t>Studenter som medforskere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Utdanner medforskere til fremtidens skole og akademia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Kobler pågående forskning til deres utdanning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98C9E57-0232-AEFF-ED0C-2D79DAC8E2DB}"/>
              </a:ext>
            </a:extLst>
          </p:cNvPr>
          <p:cNvSpPr txBox="1">
            <a:spLocks/>
          </p:cNvSpPr>
          <p:nvPr/>
        </p:nvSpPr>
        <p:spPr>
          <a:xfrm>
            <a:off x="8384989" y="229347"/>
            <a:ext cx="3796944" cy="639930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DK" dirty="0">
                <a:solidFill>
                  <a:schemeClr val="bg1"/>
                </a:solidFill>
              </a:rPr>
              <a:t>SHE</a:t>
            </a:r>
            <a:r>
              <a:rPr lang="en-GB" dirty="0">
                <a:solidFill>
                  <a:schemeClr val="bg1"/>
                </a:solidFill>
              </a:rPr>
              <a:t>: </a:t>
            </a:r>
          </a:p>
          <a:p>
            <a:pPr algn="r"/>
            <a:r>
              <a:rPr lang="nb-NO" dirty="0" err="1">
                <a:solidFill>
                  <a:schemeClr val="bg1"/>
                </a:solidFill>
              </a:rPr>
              <a:t>Sustainable</a:t>
            </a:r>
            <a:r>
              <a:rPr lang="nb-NO" dirty="0">
                <a:solidFill>
                  <a:schemeClr val="bg1"/>
                </a:solidFill>
              </a:rPr>
              <a:t> Healthcare </a:t>
            </a:r>
            <a:r>
              <a:rPr lang="nb-NO" dirty="0" err="1">
                <a:solidFill>
                  <a:schemeClr val="bg1"/>
                </a:solidFill>
              </a:rPr>
              <a:t>Education</a:t>
            </a:r>
            <a:r>
              <a:rPr lang="nb-NO" dirty="0">
                <a:solidFill>
                  <a:schemeClr val="bg1"/>
                </a:solidFill>
              </a:rPr>
              <a:t>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pPr algn="r"/>
            <a:endParaRPr lang="en-GB" dirty="0">
              <a:solidFill>
                <a:schemeClr val="bg1"/>
              </a:solidFill>
            </a:endParaRPr>
          </a:p>
          <a:p>
            <a:pPr algn="r"/>
            <a:endParaRPr lang="en-GB" dirty="0">
              <a:solidFill>
                <a:schemeClr val="bg1"/>
              </a:solidFill>
            </a:endParaRPr>
          </a:p>
          <a:p>
            <a:pPr algn="r"/>
            <a:r>
              <a:rPr lang="en-GB" dirty="0" err="1">
                <a:solidFill>
                  <a:schemeClr val="bg1"/>
                </a:solidFill>
              </a:rPr>
              <a:t>Utdanner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endringsagenter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innen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helse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algn="r"/>
            <a:endParaRPr lang="nb-NO" dirty="0">
              <a:solidFill>
                <a:schemeClr val="bg1"/>
              </a:solidFill>
            </a:endParaRPr>
          </a:p>
          <a:p>
            <a:pPr algn="r"/>
            <a:r>
              <a:rPr lang="nb-NO" dirty="0" err="1">
                <a:solidFill>
                  <a:schemeClr val="bg1"/>
                </a:solidFill>
              </a:rPr>
              <a:t>Studentledet</a:t>
            </a:r>
            <a:r>
              <a:rPr lang="nb-NO" dirty="0">
                <a:solidFill>
                  <a:schemeClr val="bg1"/>
                </a:solidFill>
              </a:rPr>
              <a:t> arbeidspakke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5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43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BCC880C-6216-392E-6AD2-1171FD002C52}"/>
              </a:ext>
            </a:extLst>
          </p:cNvPr>
          <p:cNvSpPr txBox="1">
            <a:spLocks/>
          </p:cNvSpPr>
          <p:nvPr/>
        </p:nvSpPr>
        <p:spPr>
          <a:xfrm>
            <a:off x="8066522" y="298714"/>
            <a:ext cx="3909888" cy="679346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n-GB" dirty="0">
                <a:solidFill>
                  <a:srgbClr val="FFFFFF"/>
                </a:solidFill>
              </a:rPr>
            </a:br>
            <a:r>
              <a:rPr lang="en-GB" dirty="0" err="1">
                <a:solidFill>
                  <a:srgbClr val="FFFFFF"/>
                </a:solidFill>
              </a:rPr>
              <a:t>Konseptuell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forskjell</a:t>
            </a:r>
            <a:endParaRPr lang="en-GB" dirty="0">
              <a:solidFill>
                <a:srgbClr val="FFFFFF"/>
              </a:solidFill>
            </a:endParaRPr>
          </a:p>
          <a:p>
            <a:pPr algn="r"/>
            <a:endParaRPr lang="en-GB" dirty="0">
              <a:solidFill>
                <a:srgbClr val="FFFFFF"/>
              </a:solidFill>
            </a:endParaRPr>
          </a:p>
          <a:p>
            <a:pPr algn="r"/>
            <a:endParaRPr lang="en-GB" dirty="0">
              <a:solidFill>
                <a:srgbClr val="FFFFFF"/>
              </a:solidFill>
            </a:endParaRPr>
          </a:p>
          <a:p>
            <a:pPr algn="r"/>
            <a:r>
              <a:rPr lang="en-GB" dirty="0" err="1">
                <a:solidFill>
                  <a:srgbClr val="FFFFFF"/>
                </a:solidFill>
              </a:rPr>
              <a:t>Konsum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i="1" dirty="0" err="1">
                <a:solidFill>
                  <a:srgbClr val="FFFFFF"/>
                </a:solidFill>
              </a:rPr>
              <a:t>av</a:t>
            </a:r>
            <a:r>
              <a:rPr lang="en-GB" dirty="0">
                <a:solidFill>
                  <a:srgbClr val="FFFFFF"/>
                </a:solidFill>
              </a:rPr>
              <a:t> forskning</a:t>
            </a:r>
            <a:br>
              <a:rPr lang="en-GB" dirty="0">
                <a:solidFill>
                  <a:srgbClr val="FFFFFF"/>
                </a:solidFill>
              </a:rPr>
            </a:br>
            <a:endParaRPr lang="en-GB" dirty="0">
              <a:solidFill>
                <a:srgbClr val="FFFFFF"/>
              </a:solidFill>
            </a:endParaRPr>
          </a:p>
          <a:p>
            <a:pPr algn="r"/>
            <a:r>
              <a:rPr lang="en-GB" dirty="0" err="1">
                <a:solidFill>
                  <a:srgbClr val="FFFFFF"/>
                </a:solidFill>
              </a:rPr>
              <a:t>Engasjement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i="1" dirty="0">
                <a:solidFill>
                  <a:srgbClr val="FFFFFF"/>
                </a:solidFill>
              </a:rPr>
              <a:t>med</a:t>
            </a:r>
            <a:r>
              <a:rPr lang="en-GB" dirty="0">
                <a:solidFill>
                  <a:srgbClr val="FFFFFF"/>
                </a:solidFill>
              </a:rPr>
              <a:t> forskning</a:t>
            </a:r>
          </a:p>
          <a:p>
            <a:pPr algn="r"/>
            <a:endParaRPr lang="en-GB" dirty="0">
              <a:solidFill>
                <a:srgbClr val="FFFFFF"/>
              </a:solidFill>
            </a:endParaRPr>
          </a:p>
          <a:p>
            <a:pPr algn="r"/>
            <a:r>
              <a:rPr lang="en-GB" dirty="0" err="1">
                <a:solidFill>
                  <a:srgbClr val="FFFFFF"/>
                </a:solidFill>
              </a:rPr>
              <a:t>Engasjement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i="1" dirty="0" err="1">
                <a:solidFill>
                  <a:srgbClr val="FFFFFF"/>
                </a:solidFill>
              </a:rPr>
              <a:t>i</a:t>
            </a:r>
            <a:r>
              <a:rPr lang="en-GB" dirty="0">
                <a:solidFill>
                  <a:srgbClr val="FFFFFF"/>
                </a:solidFill>
              </a:rPr>
              <a:t> forskning</a:t>
            </a:r>
          </a:p>
          <a:p>
            <a:pPr algn="r"/>
            <a:endParaRPr lang="en-GB" dirty="0">
              <a:solidFill>
                <a:srgbClr val="FFFFFF"/>
              </a:solidFill>
            </a:endParaRPr>
          </a:p>
          <a:p>
            <a:pPr algn="r"/>
            <a:br>
              <a:rPr lang="en-GB" dirty="0">
                <a:solidFill>
                  <a:srgbClr val="FFFFFF"/>
                </a:solidFill>
              </a:rPr>
            </a:br>
            <a:endParaRPr lang="en-GB" dirty="0">
              <a:solidFill>
                <a:srgbClr val="FFFFFF"/>
              </a:solidFill>
            </a:endParaRPr>
          </a:p>
          <a:p>
            <a:pPr algn="r"/>
            <a:endParaRPr lang="en-GB" sz="3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5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4351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2E9DEA2-D0C8-7EB2-9326-B0A445930E14}"/>
              </a:ext>
            </a:extLst>
          </p:cNvPr>
          <p:cNvSpPr txBox="1">
            <a:spLocks/>
          </p:cNvSpPr>
          <p:nvPr/>
        </p:nvSpPr>
        <p:spPr>
          <a:xfrm>
            <a:off x="7779445" y="491811"/>
            <a:ext cx="4332726" cy="67934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dirty="0" err="1"/>
              <a:t>Bærekraftig</a:t>
            </a:r>
            <a:r>
              <a:rPr lang="en-GB" dirty="0"/>
              <a:t> </a:t>
            </a:r>
            <a:r>
              <a:rPr lang="en-GB" dirty="0" err="1"/>
              <a:t>utdanning</a:t>
            </a:r>
            <a:r>
              <a:rPr lang="en-GB" dirty="0"/>
              <a:t> </a:t>
            </a:r>
            <a:r>
              <a:rPr lang="en-GB" dirty="0" err="1"/>
              <a:t>trenger</a:t>
            </a:r>
            <a:r>
              <a:rPr lang="en-GB" dirty="0"/>
              <a:t> </a:t>
            </a:r>
            <a:r>
              <a:rPr lang="en-GB" dirty="0" err="1"/>
              <a:t>bærekraftige</a:t>
            </a:r>
            <a:r>
              <a:rPr lang="en-GB" dirty="0"/>
              <a:t> </a:t>
            </a:r>
            <a:r>
              <a:rPr lang="en-GB" dirty="0" err="1"/>
              <a:t>universiteter</a:t>
            </a:r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 err="1"/>
              <a:t>Utdanning</a:t>
            </a:r>
            <a:r>
              <a:rPr lang="en-GB" dirty="0"/>
              <a:t> for </a:t>
            </a:r>
            <a:r>
              <a:rPr lang="en-GB" dirty="0" err="1"/>
              <a:t>bærekraft</a:t>
            </a:r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 err="1"/>
              <a:t>Bærekraftig</a:t>
            </a:r>
            <a:r>
              <a:rPr lang="en-GB" dirty="0"/>
              <a:t> </a:t>
            </a:r>
            <a:r>
              <a:rPr lang="en-GB" dirty="0" err="1"/>
              <a:t>utdanning</a:t>
            </a:r>
            <a:endParaRPr lang="en-GB" dirty="0"/>
          </a:p>
          <a:p>
            <a:pPr algn="r"/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322894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sz="3600" dirty="0"/>
              <a:t>Lisbeth M Brevik</a:t>
            </a:r>
          </a:p>
          <a:p>
            <a:pPr marL="0" indent="0">
              <a:buNone/>
            </a:pPr>
            <a:r>
              <a:rPr lang="nb-NO" sz="3600" dirty="0"/>
              <a:t>l.m.brevik@ils.uio.no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B0F0"/>
                </a:solidFill>
              </a:rPr>
              <a:t>@</a:t>
            </a:r>
            <a:r>
              <a:rPr lang="en-GB" sz="3600" dirty="0" err="1">
                <a:solidFill>
                  <a:srgbClr val="00B0F0"/>
                </a:solidFill>
              </a:rPr>
              <a:t>brevik_m</a:t>
            </a:r>
            <a:endParaRPr lang="nb-NO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Takk for meg!</a:t>
            </a:r>
            <a:br>
              <a:rPr lang="nb-NO" sz="3200" dirty="0"/>
            </a:br>
            <a:endParaRPr lang="en-GB" dirty="0"/>
          </a:p>
        </p:txBody>
      </p:sp>
      <p:pic>
        <p:nvPicPr>
          <p:cNvPr id="4" name="Picture 2" descr="Relatert bil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74" y="3813371"/>
            <a:ext cx="811763" cy="6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www.circle-u.eu/about/visual-identity/circleu_logo_horizontal_cmyk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27" y="6007577"/>
            <a:ext cx="1717689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1092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4A3461D5-36ED-4665-B3FE-2BAD1DA8EADD}" vid="{585C287C-E974-4785-BD2C-7F401461D4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45a9c032-1c21-4297-bc4a-1b0e359a6c1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5e35b8c-bb2a-40e7-acd7-beed1d1f14b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911B26-910F-441A-86DA-EE10B465B6D6}">
  <ds:schemaRefs>
    <ds:schemaRef ds:uri="http://schemas.microsoft.com/sharepoint/event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D1D2A2B-90F2-4F7A-A7C8-3D551B2C616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5e35b8c-bb2a-40e7-acd7-beed1d1f14b8"/>
    <ds:schemaRef ds:uri="45a9c032-1c21-4297-bc4a-1b0e359a6c1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3913</TotalTime>
  <Words>154</Words>
  <Application>Microsoft Office PowerPoint</Application>
  <PresentationFormat>Widescreen</PresentationFormat>
  <Paragraphs>76</Paragraphs>
  <Slides>8</Slides>
  <Notes>3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Arial, sans-serif</vt:lpstr>
      <vt:lpstr>Calibri</vt:lpstr>
      <vt:lpstr>Wingdings</vt:lpstr>
      <vt:lpstr>Office Theme</vt:lpstr>
      <vt:lpstr>think-cell Slide</vt:lpstr>
      <vt:lpstr>Det utdannings-vitenskapelige fakultet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Takk for meg! 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Lisbeth M. Brevik</dc:creator>
  <cp:lastModifiedBy>Kirsti Margrethe Mortensen</cp:lastModifiedBy>
  <cp:revision>73</cp:revision>
  <dcterms:created xsi:type="dcterms:W3CDTF">2022-04-21T12:09:40Z</dcterms:created>
  <dcterms:modified xsi:type="dcterms:W3CDTF">2023-04-23T17:04:10Z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