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4" r:id="rId6"/>
    <p:sldId id="290" r:id="rId7"/>
    <p:sldId id="291" r:id="rId8"/>
    <p:sldId id="299" r:id="rId9"/>
    <p:sldId id="296" r:id="rId10"/>
    <p:sldId id="294" r:id="rId11"/>
    <p:sldId id="297" r:id="rId12"/>
    <p:sldId id="286" r:id="rId13"/>
    <p:sldId id="280" r:id="rId14"/>
    <p:sldId id="281" r:id="rId15"/>
    <p:sldId id="282" r:id="rId16"/>
    <p:sldId id="283" r:id="rId17"/>
    <p:sldId id="278" r:id="rId18"/>
    <p:sldId id="259" r:id="rId19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7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8A81F-67B8-4C4C-A7D3-4D54A22EDEF5}" v="8" dt="2023-03-27T12:23:10.042"/>
    <p1510:client id="{C397F8FC-13BA-4454-A6BC-7DC1837EF8E5}" v="10" dt="2023-03-28T07:24:44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1043" autoAdjust="0"/>
  </p:normalViewPr>
  <p:slideViewPr>
    <p:cSldViewPr snapToGrid="0">
      <p:cViewPr varScale="1">
        <p:scale>
          <a:sx n="42" d="100"/>
          <a:sy n="42" d="100"/>
        </p:scale>
        <p:origin x="2626" y="34"/>
      </p:cViewPr>
      <p:guideLst>
        <p:guide orient="horz" pos="1800"/>
        <p:guide pos="672"/>
        <p:guide pos="5472"/>
        <p:guide pos="1008"/>
        <p:guide pos="7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525B4-1EBF-42EF-93BD-A992C1159EA4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B4D244-2B28-4EDB-8FFF-D975C25F436A}">
      <dgm:prSet/>
      <dgm:spPr>
        <a:solidFill>
          <a:srgbClr val="FFC000"/>
        </a:solidFill>
      </dgm:spPr>
      <dgm:t>
        <a:bodyPr/>
        <a:lstStyle/>
        <a:p>
          <a:r>
            <a:rPr lang="nb-NO" dirty="0"/>
            <a:t>bidra til å nå UiOs strategiske mål - en fremragende utdanningsinstitusjon - og ambisjoner for utdanning, læringsmiljø og kunnskap i bruk</a:t>
          </a:r>
          <a:endParaRPr lang="en-US" dirty="0"/>
        </a:p>
      </dgm:t>
    </dgm:pt>
    <dgm:pt modelId="{94875E06-773F-4B34-9320-5D822E198654}" type="parTrans" cxnId="{C6A9502B-BF64-47E5-89C7-D2A3B05BBB65}">
      <dgm:prSet/>
      <dgm:spPr/>
      <dgm:t>
        <a:bodyPr/>
        <a:lstStyle/>
        <a:p>
          <a:endParaRPr lang="en-US"/>
        </a:p>
      </dgm:t>
    </dgm:pt>
    <dgm:pt modelId="{C97E0F5F-7B88-43E3-99AC-E5EEE1A7DDFE}" type="sibTrans" cxnId="{C6A9502B-BF64-47E5-89C7-D2A3B05BBB65}">
      <dgm:prSet/>
      <dgm:spPr/>
      <dgm:t>
        <a:bodyPr/>
        <a:lstStyle/>
        <a:p>
          <a:endParaRPr lang="en-US"/>
        </a:p>
      </dgm:t>
    </dgm:pt>
    <dgm:pt modelId="{131C6856-86A7-4A67-AF70-6622E249AFC6}">
      <dgm:prSet/>
      <dgm:spPr>
        <a:solidFill>
          <a:srgbClr val="FFC000"/>
        </a:solidFill>
      </dgm:spPr>
      <dgm:t>
        <a:bodyPr/>
        <a:lstStyle/>
        <a:p>
          <a:r>
            <a:rPr lang="nb-NO"/>
            <a:t>gjennom </a:t>
          </a:r>
          <a:endParaRPr lang="en-US"/>
        </a:p>
      </dgm:t>
    </dgm:pt>
    <dgm:pt modelId="{0A5D54BD-5D97-47E0-8066-CA322C3BC1B8}" type="parTrans" cxnId="{AB20225D-278E-4C3A-BFDA-351444E496E0}">
      <dgm:prSet/>
      <dgm:spPr/>
      <dgm:t>
        <a:bodyPr/>
        <a:lstStyle/>
        <a:p>
          <a:endParaRPr lang="en-US"/>
        </a:p>
      </dgm:t>
    </dgm:pt>
    <dgm:pt modelId="{C1782FB2-0F7E-4FF8-805F-0BA38C7117CD}" type="sibTrans" cxnId="{AB20225D-278E-4C3A-BFDA-351444E496E0}">
      <dgm:prSet/>
      <dgm:spPr/>
      <dgm:t>
        <a:bodyPr/>
        <a:lstStyle/>
        <a:p>
          <a:endParaRPr lang="en-US"/>
        </a:p>
      </dgm:t>
    </dgm:pt>
    <dgm:pt modelId="{76B8A131-A8F7-4F57-8EB2-3CD37267DA36}">
      <dgm:prSet/>
      <dgm:spPr/>
      <dgm:t>
        <a:bodyPr/>
        <a:lstStyle/>
        <a:p>
          <a:r>
            <a:rPr lang="nb-NO"/>
            <a:t>universitetspedagogisk kvalifisering, </a:t>
          </a:r>
          <a:endParaRPr lang="en-US"/>
        </a:p>
      </dgm:t>
    </dgm:pt>
    <dgm:pt modelId="{826F4A79-E2EF-4ED8-8459-4604BCE7B486}" type="parTrans" cxnId="{A1859E12-F272-45F2-BF49-EC1CB75FF1F8}">
      <dgm:prSet/>
      <dgm:spPr/>
      <dgm:t>
        <a:bodyPr/>
        <a:lstStyle/>
        <a:p>
          <a:endParaRPr lang="en-US"/>
        </a:p>
      </dgm:t>
    </dgm:pt>
    <dgm:pt modelId="{66628B18-E9FA-40A5-AF3D-88D820B9CC34}" type="sibTrans" cxnId="{A1859E12-F272-45F2-BF49-EC1CB75FF1F8}">
      <dgm:prSet/>
      <dgm:spPr/>
      <dgm:t>
        <a:bodyPr/>
        <a:lstStyle/>
        <a:p>
          <a:endParaRPr lang="en-US"/>
        </a:p>
      </dgm:t>
    </dgm:pt>
    <dgm:pt modelId="{997F5397-23E5-49F4-BB1D-21C82176CC69}">
      <dgm:prSet/>
      <dgm:spPr/>
      <dgm:t>
        <a:bodyPr/>
        <a:lstStyle/>
        <a:p>
          <a:r>
            <a:rPr lang="nb-NO"/>
            <a:t>systematisk arbeid med utdanningskvalitet </a:t>
          </a:r>
          <a:endParaRPr lang="en-US"/>
        </a:p>
      </dgm:t>
    </dgm:pt>
    <dgm:pt modelId="{3E6184E1-CFFF-430F-A7FF-A86FFA29CB52}" type="parTrans" cxnId="{CF6D3ACD-9F4F-491D-A36C-7857D19E8A37}">
      <dgm:prSet/>
      <dgm:spPr/>
      <dgm:t>
        <a:bodyPr/>
        <a:lstStyle/>
        <a:p>
          <a:endParaRPr lang="en-US"/>
        </a:p>
      </dgm:t>
    </dgm:pt>
    <dgm:pt modelId="{1105259D-3424-4261-97DF-9CDB40E666DD}" type="sibTrans" cxnId="{CF6D3ACD-9F4F-491D-A36C-7857D19E8A37}">
      <dgm:prSet/>
      <dgm:spPr/>
      <dgm:t>
        <a:bodyPr/>
        <a:lstStyle/>
        <a:p>
          <a:endParaRPr lang="en-US"/>
        </a:p>
      </dgm:t>
    </dgm:pt>
    <dgm:pt modelId="{D97C2D4C-3063-4D79-8D87-F1F2BD1CBC79}">
      <dgm:prSet/>
      <dgm:spPr/>
      <dgm:t>
        <a:bodyPr/>
        <a:lstStyle/>
        <a:p>
          <a:r>
            <a:rPr lang="nb-NO"/>
            <a:t>utvikling av gode digitale omgivelser for undervisning og læring</a:t>
          </a:r>
          <a:endParaRPr lang="en-US"/>
        </a:p>
      </dgm:t>
    </dgm:pt>
    <dgm:pt modelId="{C7E995BE-A5FA-4541-8162-B76A5C28A222}" type="parTrans" cxnId="{7DF56518-7DA1-42D8-B7A2-0C823DEC7E60}">
      <dgm:prSet/>
      <dgm:spPr/>
      <dgm:t>
        <a:bodyPr/>
        <a:lstStyle/>
        <a:p>
          <a:endParaRPr lang="en-US"/>
        </a:p>
      </dgm:t>
    </dgm:pt>
    <dgm:pt modelId="{3CA7F0EC-DC9B-4DAC-A339-986C5F7D5A74}" type="sibTrans" cxnId="{7DF56518-7DA1-42D8-B7A2-0C823DEC7E60}">
      <dgm:prSet/>
      <dgm:spPr/>
      <dgm:t>
        <a:bodyPr/>
        <a:lstStyle/>
        <a:p>
          <a:endParaRPr lang="en-US"/>
        </a:p>
      </dgm:t>
    </dgm:pt>
    <dgm:pt modelId="{FF5E208A-DBB6-4D8C-9CA8-B0C8D0690DA3}">
      <dgm:prSet/>
      <dgm:spPr/>
      <dgm:t>
        <a:bodyPr/>
        <a:lstStyle/>
        <a:p>
          <a:r>
            <a:rPr lang="nb-NO"/>
            <a:t>samarbeide tett med fakultetene i deres kvalitetsarbeid</a:t>
          </a:r>
          <a:endParaRPr lang="en-US"/>
        </a:p>
      </dgm:t>
    </dgm:pt>
    <dgm:pt modelId="{67955846-06C1-41D5-877B-56419E938478}" type="parTrans" cxnId="{057CA876-1C5E-487E-AE39-5164E2395FE6}">
      <dgm:prSet/>
      <dgm:spPr/>
      <dgm:t>
        <a:bodyPr/>
        <a:lstStyle/>
        <a:p>
          <a:endParaRPr lang="en-US"/>
        </a:p>
      </dgm:t>
    </dgm:pt>
    <dgm:pt modelId="{D84B97FB-8298-45C0-AB2D-59616AB5479F}" type="sibTrans" cxnId="{057CA876-1C5E-487E-AE39-5164E2395FE6}">
      <dgm:prSet/>
      <dgm:spPr/>
      <dgm:t>
        <a:bodyPr/>
        <a:lstStyle/>
        <a:p>
          <a:endParaRPr lang="en-US"/>
        </a:p>
      </dgm:t>
    </dgm:pt>
    <dgm:pt modelId="{CE072F99-466F-4626-88F9-FFFF99BB2183}">
      <dgm:prSet/>
      <dgm:spPr/>
      <dgm:t>
        <a:bodyPr/>
        <a:lstStyle/>
        <a:p>
          <a:r>
            <a:rPr lang="nb-NO"/>
            <a:t>særlig ansvar for å sikre god kunnskapsdeling </a:t>
          </a:r>
          <a:endParaRPr lang="en-US"/>
        </a:p>
      </dgm:t>
    </dgm:pt>
    <dgm:pt modelId="{1A621556-35DA-4197-AD55-2DD5E4044703}" type="parTrans" cxnId="{A1E88759-F8AB-4688-B04F-F8957BD8874C}">
      <dgm:prSet/>
      <dgm:spPr/>
      <dgm:t>
        <a:bodyPr/>
        <a:lstStyle/>
        <a:p>
          <a:endParaRPr lang="en-US"/>
        </a:p>
      </dgm:t>
    </dgm:pt>
    <dgm:pt modelId="{DA5C67C8-1C26-4A95-9C0A-C24496454695}" type="sibTrans" cxnId="{A1E88759-F8AB-4688-B04F-F8957BD8874C}">
      <dgm:prSet/>
      <dgm:spPr/>
      <dgm:t>
        <a:bodyPr/>
        <a:lstStyle/>
        <a:p>
          <a:endParaRPr lang="en-US"/>
        </a:p>
      </dgm:t>
    </dgm:pt>
    <dgm:pt modelId="{509AB183-199D-40D9-B3A8-C00BC9D9D1F4}">
      <dgm:prSet/>
      <dgm:spPr>
        <a:solidFill>
          <a:srgbClr val="FFC000"/>
        </a:solidFill>
      </dgm:spPr>
      <dgm:t>
        <a:bodyPr/>
        <a:lstStyle/>
        <a:p>
          <a:r>
            <a:rPr lang="nb-NO" dirty="0"/>
            <a:t>sterk faglig forankring, basere sine aktiviteter på forskning og benytte forsknings-, innovasjons- og utviklingsaktiviteter for å nå UiOs strategiske mål</a:t>
          </a:r>
          <a:endParaRPr lang="en-US" dirty="0"/>
        </a:p>
      </dgm:t>
    </dgm:pt>
    <dgm:pt modelId="{F05EE2C3-FEA4-4777-B8FB-F04D2C5B1D65}" type="parTrans" cxnId="{96EA7D2F-47B2-41F1-9715-B3263033BD5C}">
      <dgm:prSet/>
      <dgm:spPr/>
      <dgm:t>
        <a:bodyPr/>
        <a:lstStyle/>
        <a:p>
          <a:endParaRPr lang="en-US"/>
        </a:p>
      </dgm:t>
    </dgm:pt>
    <dgm:pt modelId="{90DA3FF6-74C2-4ACA-8837-48CE1CE5FD44}" type="sibTrans" cxnId="{96EA7D2F-47B2-41F1-9715-B3263033BD5C}">
      <dgm:prSet/>
      <dgm:spPr/>
      <dgm:t>
        <a:bodyPr/>
        <a:lstStyle/>
        <a:p>
          <a:endParaRPr lang="en-US"/>
        </a:p>
      </dgm:t>
    </dgm:pt>
    <dgm:pt modelId="{30C39DC6-2165-46F2-A555-FB52BC11C674}" type="pres">
      <dgm:prSet presAssocID="{90E525B4-1EBF-42EF-93BD-A992C1159EA4}" presName="linear" presStyleCnt="0">
        <dgm:presLayoutVars>
          <dgm:animLvl val="lvl"/>
          <dgm:resizeHandles val="exact"/>
        </dgm:presLayoutVars>
      </dgm:prSet>
      <dgm:spPr/>
    </dgm:pt>
    <dgm:pt modelId="{86460873-95D6-4846-A21E-E5B885369C1D}" type="pres">
      <dgm:prSet presAssocID="{35B4D244-2B28-4EDB-8FFF-D975C25F43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0D8D5DA-C878-494B-B481-8A975A7992BC}" type="pres">
      <dgm:prSet presAssocID="{C97E0F5F-7B88-43E3-99AC-E5EEE1A7DDFE}" presName="spacer" presStyleCnt="0"/>
      <dgm:spPr/>
    </dgm:pt>
    <dgm:pt modelId="{76CFCF93-8A93-4F02-BC01-365F18498DB4}" type="pres">
      <dgm:prSet presAssocID="{131C6856-86A7-4A67-AF70-6622E249AF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FCB8A5-5B9B-4803-941B-CEEFA7E91913}" type="pres">
      <dgm:prSet presAssocID="{131C6856-86A7-4A67-AF70-6622E249AFC6}" presName="childText" presStyleLbl="revTx" presStyleIdx="0" presStyleCnt="1">
        <dgm:presLayoutVars>
          <dgm:bulletEnabled val="1"/>
        </dgm:presLayoutVars>
      </dgm:prSet>
      <dgm:spPr/>
    </dgm:pt>
    <dgm:pt modelId="{BA30AB66-6248-4036-B002-9EEF71CE7982}" type="pres">
      <dgm:prSet presAssocID="{509AB183-199D-40D9-B3A8-C00BC9D9D1F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303704-ECB0-4940-8328-6BADD1997BBA}" type="presOf" srcId="{D97C2D4C-3063-4D79-8D87-F1F2BD1CBC79}" destId="{03FCB8A5-5B9B-4803-941B-CEEFA7E91913}" srcOrd="0" destOrd="2" presId="urn:microsoft.com/office/officeart/2005/8/layout/vList2"/>
    <dgm:cxn modelId="{A1859E12-F272-45F2-BF49-EC1CB75FF1F8}" srcId="{131C6856-86A7-4A67-AF70-6622E249AFC6}" destId="{76B8A131-A8F7-4F57-8EB2-3CD37267DA36}" srcOrd="0" destOrd="0" parTransId="{826F4A79-E2EF-4ED8-8459-4604BCE7B486}" sibTransId="{66628B18-E9FA-40A5-AF3D-88D820B9CC34}"/>
    <dgm:cxn modelId="{7DF56518-7DA1-42D8-B7A2-0C823DEC7E60}" srcId="{131C6856-86A7-4A67-AF70-6622E249AFC6}" destId="{D97C2D4C-3063-4D79-8D87-F1F2BD1CBC79}" srcOrd="2" destOrd="0" parTransId="{C7E995BE-A5FA-4541-8162-B76A5C28A222}" sibTransId="{3CA7F0EC-DC9B-4DAC-A339-986C5F7D5A74}"/>
    <dgm:cxn modelId="{BB34A527-1183-4CC5-8F0A-20E0E58A2384}" type="presOf" srcId="{CE072F99-466F-4626-88F9-FFFF99BB2183}" destId="{03FCB8A5-5B9B-4803-941B-CEEFA7E91913}" srcOrd="0" destOrd="4" presId="urn:microsoft.com/office/officeart/2005/8/layout/vList2"/>
    <dgm:cxn modelId="{C6A9502B-BF64-47E5-89C7-D2A3B05BBB65}" srcId="{90E525B4-1EBF-42EF-93BD-A992C1159EA4}" destId="{35B4D244-2B28-4EDB-8FFF-D975C25F436A}" srcOrd="0" destOrd="0" parTransId="{94875E06-773F-4B34-9320-5D822E198654}" sibTransId="{C97E0F5F-7B88-43E3-99AC-E5EEE1A7DDFE}"/>
    <dgm:cxn modelId="{96EA7D2F-47B2-41F1-9715-B3263033BD5C}" srcId="{90E525B4-1EBF-42EF-93BD-A992C1159EA4}" destId="{509AB183-199D-40D9-B3A8-C00BC9D9D1F4}" srcOrd="2" destOrd="0" parTransId="{F05EE2C3-FEA4-4777-B8FB-F04D2C5B1D65}" sibTransId="{90DA3FF6-74C2-4ACA-8837-48CE1CE5FD44}"/>
    <dgm:cxn modelId="{B4F83630-0EB6-457E-B1C6-B69EF045EA43}" type="presOf" srcId="{509AB183-199D-40D9-B3A8-C00BC9D9D1F4}" destId="{BA30AB66-6248-4036-B002-9EEF71CE7982}" srcOrd="0" destOrd="0" presId="urn:microsoft.com/office/officeart/2005/8/layout/vList2"/>
    <dgm:cxn modelId="{AB20225D-278E-4C3A-BFDA-351444E496E0}" srcId="{90E525B4-1EBF-42EF-93BD-A992C1159EA4}" destId="{131C6856-86A7-4A67-AF70-6622E249AFC6}" srcOrd="1" destOrd="0" parTransId="{0A5D54BD-5D97-47E0-8066-CA322C3BC1B8}" sibTransId="{C1782FB2-0F7E-4FF8-805F-0BA38C7117CD}"/>
    <dgm:cxn modelId="{32560052-0B39-4F54-9814-078DDB688C83}" type="presOf" srcId="{76B8A131-A8F7-4F57-8EB2-3CD37267DA36}" destId="{03FCB8A5-5B9B-4803-941B-CEEFA7E91913}" srcOrd="0" destOrd="0" presId="urn:microsoft.com/office/officeart/2005/8/layout/vList2"/>
    <dgm:cxn modelId="{F30F8275-76A0-46C5-BA3E-72C29661BF5F}" type="presOf" srcId="{997F5397-23E5-49F4-BB1D-21C82176CC69}" destId="{03FCB8A5-5B9B-4803-941B-CEEFA7E91913}" srcOrd="0" destOrd="1" presId="urn:microsoft.com/office/officeart/2005/8/layout/vList2"/>
    <dgm:cxn modelId="{D1EADC55-3026-47DA-9960-8EE9836780C4}" type="presOf" srcId="{131C6856-86A7-4A67-AF70-6622E249AFC6}" destId="{76CFCF93-8A93-4F02-BC01-365F18498DB4}" srcOrd="0" destOrd="0" presId="urn:microsoft.com/office/officeart/2005/8/layout/vList2"/>
    <dgm:cxn modelId="{057CA876-1C5E-487E-AE39-5164E2395FE6}" srcId="{131C6856-86A7-4A67-AF70-6622E249AFC6}" destId="{FF5E208A-DBB6-4D8C-9CA8-B0C8D0690DA3}" srcOrd="3" destOrd="0" parTransId="{67955846-06C1-41D5-877B-56419E938478}" sibTransId="{D84B97FB-8298-45C0-AB2D-59616AB5479F}"/>
    <dgm:cxn modelId="{A1E88759-F8AB-4688-B04F-F8957BD8874C}" srcId="{131C6856-86A7-4A67-AF70-6622E249AFC6}" destId="{CE072F99-466F-4626-88F9-FFFF99BB2183}" srcOrd="4" destOrd="0" parTransId="{1A621556-35DA-4197-AD55-2DD5E4044703}" sibTransId="{DA5C67C8-1C26-4A95-9C0A-C24496454695}"/>
    <dgm:cxn modelId="{37D93995-CF04-4D75-8FF4-380B1E676FCF}" type="presOf" srcId="{FF5E208A-DBB6-4D8C-9CA8-B0C8D0690DA3}" destId="{03FCB8A5-5B9B-4803-941B-CEEFA7E91913}" srcOrd="0" destOrd="3" presId="urn:microsoft.com/office/officeart/2005/8/layout/vList2"/>
    <dgm:cxn modelId="{D811D3B9-C4BC-483A-9F53-ABB03189A031}" type="presOf" srcId="{35B4D244-2B28-4EDB-8FFF-D975C25F436A}" destId="{86460873-95D6-4846-A21E-E5B885369C1D}" srcOrd="0" destOrd="0" presId="urn:microsoft.com/office/officeart/2005/8/layout/vList2"/>
    <dgm:cxn modelId="{CF6D3ACD-9F4F-491D-A36C-7857D19E8A37}" srcId="{131C6856-86A7-4A67-AF70-6622E249AFC6}" destId="{997F5397-23E5-49F4-BB1D-21C82176CC69}" srcOrd="1" destOrd="0" parTransId="{3E6184E1-CFFF-430F-A7FF-A86FFA29CB52}" sibTransId="{1105259D-3424-4261-97DF-9CDB40E666DD}"/>
    <dgm:cxn modelId="{451EBED2-B329-4426-A985-ED27200591C1}" type="presOf" srcId="{90E525B4-1EBF-42EF-93BD-A992C1159EA4}" destId="{30C39DC6-2165-46F2-A555-FB52BC11C674}" srcOrd="0" destOrd="0" presId="urn:microsoft.com/office/officeart/2005/8/layout/vList2"/>
    <dgm:cxn modelId="{9B494E6D-9B52-47CA-B8C3-9E05AFA3BC83}" type="presParOf" srcId="{30C39DC6-2165-46F2-A555-FB52BC11C674}" destId="{86460873-95D6-4846-A21E-E5B885369C1D}" srcOrd="0" destOrd="0" presId="urn:microsoft.com/office/officeart/2005/8/layout/vList2"/>
    <dgm:cxn modelId="{0E1118EE-0D45-47E0-9985-DA9231FF636C}" type="presParOf" srcId="{30C39DC6-2165-46F2-A555-FB52BC11C674}" destId="{00D8D5DA-C878-494B-B481-8A975A7992BC}" srcOrd="1" destOrd="0" presId="urn:microsoft.com/office/officeart/2005/8/layout/vList2"/>
    <dgm:cxn modelId="{A1ADE23B-D413-4CEA-8591-7651003F9131}" type="presParOf" srcId="{30C39DC6-2165-46F2-A555-FB52BC11C674}" destId="{76CFCF93-8A93-4F02-BC01-365F18498DB4}" srcOrd="2" destOrd="0" presId="urn:microsoft.com/office/officeart/2005/8/layout/vList2"/>
    <dgm:cxn modelId="{BF1CFB18-4510-4720-955D-305D7899C3EC}" type="presParOf" srcId="{30C39DC6-2165-46F2-A555-FB52BC11C674}" destId="{03FCB8A5-5B9B-4803-941B-CEEFA7E91913}" srcOrd="3" destOrd="0" presId="urn:microsoft.com/office/officeart/2005/8/layout/vList2"/>
    <dgm:cxn modelId="{06A63A3C-D5AC-413B-996D-38F95731D737}" type="presParOf" srcId="{30C39DC6-2165-46F2-A555-FB52BC11C674}" destId="{BA30AB66-6248-4036-B002-9EEF71CE798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EDA9AE-9B83-498E-B402-F90C413C83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03CA7-2C91-4316-B67C-D9204C41359E}">
      <dgm:prSet/>
      <dgm:spPr>
        <a:solidFill>
          <a:srgbClr val="FFC000"/>
        </a:solidFill>
      </dgm:spPr>
      <dgm:t>
        <a:bodyPr/>
        <a:lstStyle/>
        <a:p>
          <a:r>
            <a:rPr lang="nb-NO" dirty="0">
              <a:latin typeface="Arial"/>
              <a:ea typeface="ヒラギノ角ゴ Pro W3"/>
            </a:rPr>
            <a:t>En</a:t>
          </a:r>
          <a:r>
            <a:rPr lang="nb-NO" dirty="0"/>
            <a:t> organisatorisk base for et nyskapende utviklingsarbeid</a:t>
          </a:r>
          <a:endParaRPr lang="en-US" dirty="0"/>
        </a:p>
      </dgm:t>
    </dgm:pt>
    <dgm:pt modelId="{1E3A1E76-DBD4-4ECE-AEA3-66589D6A67CA}" type="parTrans" cxnId="{616FDF62-9777-460A-B70F-D9A7592C519F}">
      <dgm:prSet/>
      <dgm:spPr/>
      <dgm:t>
        <a:bodyPr/>
        <a:lstStyle/>
        <a:p>
          <a:endParaRPr lang="en-US"/>
        </a:p>
      </dgm:t>
    </dgm:pt>
    <dgm:pt modelId="{07E80BD8-D17D-4371-BF8C-321F92095467}" type="sibTrans" cxnId="{616FDF62-9777-460A-B70F-D9A7592C519F}">
      <dgm:prSet/>
      <dgm:spPr/>
      <dgm:t>
        <a:bodyPr/>
        <a:lstStyle/>
        <a:p>
          <a:endParaRPr lang="en-US"/>
        </a:p>
      </dgm:t>
    </dgm:pt>
    <dgm:pt modelId="{21FFAE50-E5A9-4939-B64F-9F87D07AF7D4}">
      <dgm:prSet/>
      <dgm:spPr>
        <a:solidFill>
          <a:srgbClr val="FFC000"/>
        </a:solidFill>
      </dgm:spPr>
      <dgm:t>
        <a:bodyPr/>
        <a:lstStyle/>
        <a:p>
          <a:r>
            <a:rPr lang="nb-NO" dirty="0">
              <a:latin typeface="Arial"/>
              <a:ea typeface="ヒラギノ角ゴ Pro W3"/>
            </a:rPr>
            <a:t>Stort</a:t>
          </a:r>
          <a:r>
            <a:rPr lang="nb-NO" dirty="0"/>
            <a:t> utbytte av de utdanningsfaglige diskusjonene under LINK</a:t>
          </a:r>
          <a:endParaRPr lang="en-US" dirty="0"/>
        </a:p>
      </dgm:t>
    </dgm:pt>
    <dgm:pt modelId="{6861E3DC-9FD8-46C4-9F75-E3A7AFB49039}" type="parTrans" cxnId="{B084CE50-019F-422B-82E1-3E431B1F2199}">
      <dgm:prSet/>
      <dgm:spPr/>
      <dgm:t>
        <a:bodyPr/>
        <a:lstStyle/>
        <a:p>
          <a:endParaRPr lang="en-US"/>
        </a:p>
      </dgm:t>
    </dgm:pt>
    <dgm:pt modelId="{5D99CBED-00A4-4E2C-A4A7-C6D2EABA2977}" type="sibTrans" cxnId="{B084CE50-019F-422B-82E1-3E431B1F2199}">
      <dgm:prSet/>
      <dgm:spPr/>
      <dgm:t>
        <a:bodyPr/>
        <a:lstStyle/>
        <a:p>
          <a:endParaRPr lang="en-US"/>
        </a:p>
      </dgm:t>
    </dgm:pt>
    <dgm:pt modelId="{6BDCC25D-3884-49E8-A324-26A20A352F75}">
      <dgm:prSet/>
      <dgm:spPr>
        <a:solidFill>
          <a:srgbClr val="FFC000"/>
        </a:solidFill>
      </dgm:spPr>
      <dgm:t>
        <a:bodyPr/>
        <a:lstStyle/>
        <a:p>
          <a:r>
            <a:rPr lang="nb-NO" dirty="0">
              <a:latin typeface="Arial"/>
              <a:ea typeface="ヒラギノ角ゴ Pro W3"/>
            </a:rPr>
            <a:t>Viktig</a:t>
          </a:r>
          <a:r>
            <a:rPr lang="nb-NO" dirty="0"/>
            <a:t> tiltak de siste årene opplæringsopplegg for læringsassistenter og undervisere</a:t>
          </a:r>
          <a:endParaRPr lang="en-US" dirty="0"/>
        </a:p>
      </dgm:t>
    </dgm:pt>
    <dgm:pt modelId="{B206079C-E146-4BAE-9952-D078C3787BAB}" type="parTrans" cxnId="{B4543744-74DF-4D85-AD3A-33D4D8FC5AA0}">
      <dgm:prSet/>
      <dgm:spPr/>
      <dgm:t>
        <a:bodyPr/>
        <a:lstStyle/>
        <a:p>
          <a:endParaRPr lang="en-US"/>
        </a:p>
      </dgm:t>
    </dgm:pt>
    <dgm:pt modelId="{142E2770-245C-42C8-836D-CA403E9DAB24}" type="sibTrans" cxnId="{B4543744-74DF-4D85-AD3A-33D4D8FC5AA0}">
      <dgm:prSet/>
      <dgm:spPr/>
      <dgm:t>
        <a:bodyPr/>
        <a:lstStyle/>
        <a:p>
          <a:endParaRPr lang="en-US"/>
        </a:p>
      </dgm:t>
    </dgm:pt>
    <dgm:pt modelId="{89D5016B-53D3-4CE6-983C-1D44EB7C5EBA}" type="pres">
      <dgm:prSet presAssocID="{02EDA9AE-9B83-498E-B402-F90C413C83A2}" presName="linear" presStyleCnt="0">
        <dgm:presLayoutVars>
          <dgm:animLvl val="lvl"/>
          <dgm:resizeHandles val="exact"/>
        </dgm:presLayoutVars>
      </dgm:prSet>
      <dgm:spPr/>
    </dgm:pt>
    <dgm:pt modelId="{1B757DC4-58C0-41E6-BBE2-631711CA3E17}" type="pres">
      <dgm:prSet presAssocID="{BE403CA7-2C91-4316-B67C-D9204C4135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9DA7AD-64E6-48F1-908A-DD64732F20E3}" type="pres">
      <dgm:prSet presAssocID="{07E80BD8-D17D-4371-BF8C-321F92095467}" presName="spacer" presStyleCnt="0"/>
      <dgm:spPr/>
    </dgm:pt>
    <dgm:pt modelId="{5E1E7149-0690-41B4-A01A-8FCCD8C3A631}" type="pres">
      <dgm:prSet presAssocID="{21FFAE50-E5A9-4939-B64F-9F87D07AF7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56ADAF-CCD1-46F4-BBD0-05B64DF2380F}" type="pres">
      <dgm:prSet presAssocID="{5D99CBED-00A4-4E2C-A4A7-C6D2EABA2977}" presName="spacer" presStyleCnt="0"/>
      <dgm:spPr/>
    </dgm:pt>
    <dgm:pt modelId="{5682E6B9-0E01-4508-8E41-9C7B1079252A}" type="pres">
      <dgm:prSet presAssocID="{6BDCC25D-3884-49E8-A324-26A20A352F7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E55D435-CC3D-47DF-9856-13C5A2A9A941}" type="presOf" srcId="{BE403CA7-2C91-4316-B67C-D9204C41359E}" destId="{1B757DC4-58C0-41E6-BBE2-631711CA3E17}" srcOrd="0" destOrd="0" presId="urn:microsoft.com/office/officeart/2005/8/layout/vList2"/>
    <dgm:cxn modelId="{616FDF62-9777-460A-B70F-D9A7592C519F}" srcId="{02EDA9AE-9B83-498E-B402-F90C413C83A2}" destId="{BE403CA7-2C91-4316-B67C-D9204C41359E}" srcOrd="0" destOrd="0" parTransId="{1E3A1E76-DBD4-4ECE-AEA3-66589D6A67CA}" sibTransId="{07E80BD8-D17D-4371-BF8C-321F92095467}"/>
    <dgm:cxn modelId="{B4543744-74DF-4D85-AD3A-33D4D8FC5AA0}" srcId="{02EDA9AE-9B83-498E-B402-F90C413C83A2}" destId="{6BDCC25D-3884-49E8-A324-26A20A352F75}" srcOrd="2" destOrd="0" parTransId="{B206079C-E146-4BAE-9952-D078C3787BAB}" sibTransId="{142E2770-245C-42C8-836D-CA403E9DAB24}"/>
    <dgm:cxn modelId="{B084CE50-019F-422B-82E1-3E431B1F2199}" srcId="{02EDA9AE-9B83-498E-B402-F90C413C83A2}" destId="{21FFAE50-E5A9-4939-B64F-9F87D07AF7D4}" srcOrd="1" destOrd="0" parTransId="{6861E3DC-9FD8-46C4-9F75-E3A7AFB49039}" sibTransId="{5D99CBED-00A4-4E2C-A4A7-C6D2EABA2977}"/>
    <dgm:cxn modelId="{4E46D883-6125-4FD3-8FFA-226713D14E11}" type="presOf" srcId="{6BDCC25D-3884-49E8-A324-26A20A352F75}" destId="{5682E6B9-0E01-4508-8E41-9C7B1079252A}" srcOrd="0" destOrd="0" presId="urn:microsoft.com/office/officeart/2005/8/layout/vList2"/>
    <dgm:cxn modelId="{874C34DA-51E6-4141-90E6-F0B8D5717DEE}" type="presOf" srcId="{21FFAE50-E5A9-4939-B64F-9F87D07AF7D4}" destId="{5E1E7149-0690-41B4-A01A-8FCCD8C3A631}" srcOrd="0" destOrd="0" presId="urn:microsoft.com/office/officeart/2005/8/layout/vList2"/>
    <dgm:cxn modelId="{BB9E55F3-50E4-456A-86D9-6AA353779639}" type="presOf" srcId="{02EDA9AE-9B83-498E-B402-F90C413C83A2}" destId="{89D5016B-53D3-4CE6-983C-1D44EB7C5EBA}" srcOrd="0" destOrd="0" presId="urn:microsoft.com/office/officeart/2005/8/layout/vList2"/>
    <dgm:cxn modelId="{F33F4977-78B7-4EEE-ACF2-B8F917DF3627}" type="presParOf" srcId="{89D5016B-53D3-4CE6-983C-1D44EB7C5EBA}" destId="{1B757DC4-58C0-41E6-BBE2-631711CA3E17}" srcOrd="0" destOrd="0" presId="urn:microsoft.com/office/officeart/2005/8/layout/vList2"/>
    <dgm:cxn modelId="{F4F0A441-799D-4E76-A20D-24B7621DB4A0}" type="presParOf" srcId="{89D5016B-53D3-4CE6-983C-1D44EB7C5EBA}" destId="{6C9DA7AD-64E6-48F1-908A-DD64732F20E3}" srcOrd="1" destOrd="0" presId="urn:microsoft.com/office/officeart/2005/8/layout/vList2"/>
    <dgm:cxn modelId="{B3A28DC5-0E46-4549-AD80-648A96DDD28B}" type="presParOf" srcId="{89D5016B-53D3-4CE6-983C-1D44EB7C5EBA}" destId="{5E1E7149-0690-41B4-A01A-8FCCD8C3A631}" srcOrd="2" destOrd="0" presId="urn:microsoft.com/office/officeart/2005/8/layout/vList2"/>
    <dgm:cxn modelId="{7C402520-3F91-4644-8719-ADADC22FB314}" type="presParOf" srcId="{89D5016B-53D3-4CE6-983C-1D44EB7C5EBA}" destId="{4756ADAF-CCD1-46F4-BBD0-05B64DF2380F}" srcOrd="3" destOrd="0" presId="urn:microsoft.com/office/officeart/2005/8/layout/vList2"/>
    <dgm:cxn modelId="{79A55312-8D28-438E-B7BA-9693C9EE30F9}" type="presParOf" srcId="{89D5016B-53D3-4CE6-983C-1D44EB7C5EBA}" destId="{5682E6B9-0E01-4508-8E41-9C7B107925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60873-95D6-4846-A21E-E5B885369C1D}">
      <dsp:nvSpPr>
        <dsp:cNvPr id="0" name=""/>
        <dsp:cNvSpPr/>
      </dsp:nvSpPr>
      <dsp:spPr>
        <a:xfrm>
          <a:off x="0" y="177614"/>
          <a:ext cx="7924800" cy="656370"/>
        </a:xfrm>
        <a:prstGeom prst="roundRect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bidra til å nå UiOs strategiske mål - en fremragende utdanningsinstitusjon - og ambisjoner for utdanning, læringsmiljø og kunnskap i bruk</a:t>
          </a:r>
          <a:endParaRPr lang="en-US" sz="1700" kern="1200" dirty="0"/>
        </a:p>
      </dsp:txBody>
      <dsp:txXfrm>
        <a:off x="32041" y="209655"/>
        <a:ext cx="7860718" cy="592288"/>
      </dsp:txXfrm>
    </dsp:sp>
    <dsp:sp modelId="{76CFCF93-8A93-4F02-BC01-365F18498DB4}">
      <dsp:nvSpPr>
        <dsp:cNvPr id="0" name=""/>
        <dsp:cNvSpPr/>
      </dsp:nvSpPr>
      <dsp:spPr>
        <a:xfrm>
          <a:off x="0" y="882945"/>
          <a:ext cx="7924800" cy="656370"/>
        </a:xfrm>
        <a:prstGeom prst="roundRect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gjennom </a:t>
          </a:r>
          <a:endParaRPr lang="en-US" sz="1700" kern="1200"/>
        </a:p>
      </dsp:txBody>
      <dsp:txXfrm>
        <a:off x="32041" y="914986"/>
        <a:ext cx="7860718" cy="592288"/>
      </dsp:txXfrm>
    </dsp:sp>
    <dsp:sp modelId="{03FCB8A5-5B9B-4803-941B-CEEFA7E91913}">
      <dsp:nvSpPr>
        <dsp:cNvPr id="0" name=""/>
        <dsp:cNvSpPr/>
      </dsp:nvSpPr>
      <dsp:spPr>
        <a:xfrm>
          <a:off x="0" y="1539315"/>
          <a:ext cx="79248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612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300" kern="1200"/>
            <a:t>universitetspedagogisk kvalifisering,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300" kern="1200"/>
            <a:t>systematisk arbeid med utdanningskvalitet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300" kern="1200"/>
            <a:t>utvikling av gode digitale omgivelser for undervisning og læring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300" kern="1200"/>
            <a:t>samarbeide tett med fakultetene i deres kvalitetsarbeid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b-NO" sz="1300" kern="1200"/>
            <a:t>særlig ansvar for å sikre god kunnskapsdeling </a:t>
          </a:r>
          <a:endParaRPr lang="en-US" sz="1300" kern="1200"/>
        </a:p>
      </dsp:txBody>
      <dsp:txXfrm>
        <a:off x="0" y="1539315"/>
        <a:ext cx="7924800" cy="1055700"/>
      </dsp:txXfrm>
    </dsp:sp>
    <dsp:sp modelId="{BA30AB66-6248-4036-B002-9EEF71CE7982}">
      <dsp:nvSpPr>
        <dsp:cNvPr id="0" name=""/>
        <dsp:cNvSpPr/>
      </dsp:nvSpPr>
      <dsp:spPr>
        <a:xfrm>
          <a:off x="0" y="2595015"/>
          <a:ext cx="7924800" cy="656370"/>
        </a:xfrm>
        <a:prstGeom prst="roundRect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sterk faglig forankring, basere sine aktiviteter på forskning og benytte forsknings-, innovasjons- og utviklingsaktiviteter for å nå UiOs strategiske mål</a:t>
          </a:r>
          <a:endParaRPr lang="en-US" sz="1700" kern="1200" dirty="0"/>
        </a:p>
      </dsp:txBody>
      <dsp:txXfrm>
        <a:off x="32041" y="2627056"/>
        <a:ext cx="7860718" cy="592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57DC4-58C0-41E6-BBE2-631711CA3E17}">
      <dsp:nvSpPr>
        <dsp:cNvPr id="0" name=""/>
        <dsp:cNvSpPr/>
      </dsp:nvSpPr>
      <dsp:spPr>
        <a:xfrm>
          <a:off x="0" y="375969"/>
          <a:ext cx="5111749" cy="132721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>
              <a:latin typeface="Arial"/>
              <a:ea typeface="ヒラギノ角ゴ Pro W3"/>
            </a:rPr>
            <a:t>En</a:t>
          </a:r>
          <a:r>
            <a:rPr lang="nb-NO" sz="2500" kern="1200" dirty="0"/>
            <a:t> organisatorisk base for et nyskapende utviklingsarbeid</a:t>
          </a:r>
          <a:endParaRPr lang="en-US" sz="2500" kern="1200" dirty="0"/>
        </a:p>
      </dsp:txBody>
      <dsp:txXfrm>
        <a:off x="64789" y="440758"/>
        <a:ext cx="4982171" cy="1197640"/>
      </dsp:txXfrm>
    </dsp:sp>
    <dsp:sp modelId="{5E1E7149-0690-41B4-A01A-8FCCD8C3A631}">
      <dsp:nvSpPr>
        <dsp:cNvPr id="0" name=""/>
        <dsp:cNvSpPr/>
      </dsp:nvSpPr>
      <dsp:spPr>
        <a:xfrm>
          <a:off x="0" y="1775188"/>
          <a:ext cx="5111749" cy="132721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>
              <a:latin typeface="Arial"/>
              <a:ea typeface="ヒラギノ角ゴ Pro W3"/>
            </a:rPr>
            <a:t>Stort</a:t>
          </a:r>
          <a:r>
            <a:rPr lang="nb-NO" sz="2500" kern="1200" dirty="0"/>
            <a:t> utbytte av de utdanningsfaglige diskusjonene under LINK</a:t>
          </a:r>
          <a:endParaRPr lang="en-US" sz="2500" kern="1200" dirty="0"/>
        </a:p>
      </dsp:txBody>
      <dsp:txXfrm>
        <a:off x="64789" y="1839977"/>
        <a:ext cx="4982171" cy="1197640"/>
      </dsp:txXfrm>
    </dsp:sp>
    <dsp:sp modelId="{5682E6B9-0E01-4508-8E41-9C7B1079252A}">
      <dsp:nvSpPr>
        <dsp:cNvPr id="0" name=""/>
        <dsp:cNvSpPr/>
      </dsp:nvSpPr>
      <dsp:spPr>
        <a:xfrm>
          <a:off x="0" y="3174406"/>
          <a:ext cx="5111749" cy="132721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>
              <a:latin typeface="Arial"/>
              <a:ea typeface="ヒラギノ角ゴ Pro W3"/>
            </a:rPr>
            <a:t>Viktig</a:t>
          </a:r>
          <a:r>
            <a:rPr lang="nb-NO" sz="2500" kern="1200" dirty="0"/>
            <a:t> tiltak de siste årene opplæringsopplegg for læringsassistenter og undervisere</a:t>
          </a:r>
          <a:endParaRPr lang="en-US" sz="2500" kern="1200" dirty="0"/>
        </a:p>
      </dsp:txBody>
      <dsp:txXfrm>
        <a:off x="64789" y="3239195"/>
        <a:ext cx="4982171" cy="1197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457EE4A-6D14-2A47-82B8-E4DA100A5CB9}" type="datetime1">
              <a:rPr lang="nb-NO"/>
              <a:pPr>
                <a:defRPr/>
              </a:pPr>
              <a:t>28.03.2023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4D757E-63CD-7245-9FA8-46A2B32129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DD40A9E-DEEC-1F47-B7C2-EA59433EE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0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Mer </a:t>
            </a:r>
            <a:r>
              <a:rPr lang="en-US" dirty="0" err="1"/>
              <a:t>studentinvolvering</a:t>
            </a:r>
            <a:r>
              <a:rPr lang="en-US" dirty="0"/>
              <a:t> –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læringsassistent</a:t>
            </a:r>
            <a:r>
              <a:rPr lang="en-US" dirty="0"/>
              <a:t> </a:t>
            </a:r>
            <a:r>
              <a:rPr lang="en-US" dirty="0" err="1"/>
              <a:t>nettverket</a:t>
            </a:r>
            <a:r>
              <a:rPr lang="en-US" dirty="0"/>
              <a:t>, </a:t>
            </a:r>
            <a:r>
              <a:rPr lang="en-US" dirty="0" err="1"/>
              <a:t>regelmessige</a:t>
            </a:r>
            <a:r>
              <a:rPr lang="en-US" dirty="0"/>
              <a:t> </a:t>
            </a:r>
            <a:r>
              <a:rPr lang="en-US" dirty="0" err="1"/>
              <a:t>møter</a:t>
            </a:r>
            <a:r>
              <a:rPr lang="en-US" dirty="0"/>
              <a:t> med student </a:t>
            </a:r>
            <a:r>
              <a:rPr lang="en-US" dirty="0" err="1"/>
              <a:t>parlamentet</a:t>
            </a:r>
            <a:r>
              <a:rPr lang="en-US" dirty="0"/>
              <a:t>, </a:t>
            </a:r>
            <a:r>
              <a:rPr lang="en-US" dirty="0" err="1"/>
              <a:t>deltar</a:t>
            </a:r>
            <a:r>
              <a:rPr lang="en-US" dirty="0"/>
              <a:t> I LMU, </a:t>
            </a:r>
            <a:r>
              <a:rPr lang="en-US" dirty="0" err="1"/>
              <a:t>læringsassistenter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kursene</a:t>
            </a:r>
            <a:endParaRPr lang="en-US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 </a:t>
            </a:r>
            <a:r>
              <a:rPr lang="en-US" dirty="0" err="1"/>
              <a:t>forskende</a:t>
            </a:r>
            <a:r>
              <a:rPr lang="en-US" dirty="0"/>
              <a:t> </a:t>
            </a:r>
            <a:r>
              <a:rPr lang="en-US" dirty="0" err="1"/>
              <a:t>tilnærming</a:t>
            </a:r>
            <a:r>
              <a:rPr lang="en-US" dirty="0"/>
              <a:t> – LINKs mandate: </a:t>
            </a:r>
            <a:r>
              <a:rPr lang="en-US" dirty="0" err="1"/>
              <a:t>forsknings</a:t>
            </a:r>
            <a:r>
              <a:rPr lang="en-US" dirty="0"/>
              <a:t>- </a:t>
            </a:r>
            <a:r>
              <a:rPr lang="en-US" dirty="0" err="1"/>
              <a:t>innovasjons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utviklingsorientert</a:t>
            </a:r>
            <a:r>
              <a:rPr lang="en-US" dirty="0"/>
              <a:t> </a:t>
            </a:r>
            <a:r>
              <a:rPr lang="en-US" dirty="0" err="1"/>
              <a:t>tilnærming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forbedre</a:t>
            </a:r>
            <a:r>
              <a:rPr lang="en-US" dirty="0"/>
              <a:t> </a:t>
            </a:r>
            <a:r>
              <a:rPr lang="en-US" dirty="0" err="1"/>
              <a:t>kvalitet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utdanning</a:t>
            </a:r>
            <a:r>
              <a:rPr lang="en-US" dirty="0"/>
              <a:t>, </a:t>
            </a:r>
            <a:r>
              <a:rPr lang="en-US" dirty="0" err="1"/>
              <a:t>forskning</a:t>
            </a:r>
            <a:r>
              <a:rPr lang="en-US" dirty="0"/>
              <a:t> </a:t>
            </a:r>
            <a:r>
              <a:rPr lang="en-US" dirty="0" err="1"/>
              <a:t>gjennom</a:t>
            </a:r>
            <a:r>
              <a:rPr lang="en-US" dirty="0"/>
              <a:t> </a:t>
            </a:r>
            <a:r>
              <a:rPr lang="en-US" dirty="0" err="1"/>
              <a:t>litteratur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kursene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deltakelse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forskningsprosjekter</a:t>
            </a:r>
            <a:r>
              <a:rPr lang="en-US" dirty="0"/>
              <a:t>, BU </a:t>
            </a:r>
            <a:r>
              <a:rPr lang="en-US" dirty="0" err="1"/>
              <a:t>litteraturtung</a:t>
            </a:r>
            <a:r>
              <a:rPr lang="en-US" dirty="0"/>
              <a:t>,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førsteamanuensis</a:t>
            </a:r>
            <a:r>
              <a:rPr lang="en-US" dirty="0"/>
              <a:t>,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akademisk</a:t>
            </a:r>
            <a:r>
              <a:rPr lang="en-US" dirty="0"/>
              <a:t> </a:t>
            </a:r>
            <a:r>
              <a:rPr lang="en-US" dirty="0" err="1"/>
              <a:t>Utdanningskonferanse</a:t>
            </a:r>
            <a:r>
              <a:rPr lang="en-US" dirty="0"/>
              <a:t>? Impact av SFU. </a:t>
            </a:r>
            <a:r>
              <a:rPr lang="en-US" dirty="0" err="1"/>
              <a:t>Styrke</a:t>
            </a:r>
            <a:r>
              <a:rPr lang="en-US" dirty="0"/>
              <a:t> </a:t>
            </a:r>
            <a:r>
              <a:rPr lang="en-US" dirty="0" err="1"/>
              <a:t>SoTL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kursene</a:t>
            </a:r>
            <a:r>
              <a:rPr lang="en-US" dirty="0"/>
              <a:t> – alle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teaching statement.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6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Organisasjonsutvikling</a:t>
            </a:r>
            <a:r>
              <a:rPr lang="en-US" dirty="0"/>
              <a:t>: </a:t>
            </a:r>
            <a:r>
              <a:rPr lang="en-US" dirty="0" err="1"/>
              <a:t>institusjonalisere</a:t>
            </a:r>
            <a:r>
              <a:rPr lang="en-US" dirty="0"/>
              <a:t> </a:t>
            </a:r>
            <a:r>
              <a:rPr lang="en-US" dirty="0" err="1"/>
              <a:t>kunnskap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kompetanse</a:t>
            </a:r>
            <a:r>
              <a:rPr lang="en-US" dirty="0"/>
              <a:t>, initiative </a:t>
            </a:r>
            <a:r>
              <a:rPr lang="en-US" dirty="0" err="1"/>
              <a:t>tyngre</a:t>
            </a:r>
            <a:r>
              <a:rPr lang="en-US" dirty="0"/>
              <a:t> </a:t>
            </a:r>
            <a:r>
              <a:rPr lang="en-US" dirty="0" err="1"/>
              <a:t>Utdanningskonferanse</a:t>
            </a:r>
            <a:r>
              <a:rPr lang="en-US" dirty="0"/>
              <a:t>, EVU, </a:t>
            </a:r>
            <a:r>
              <a:rPr lang="en-US" dirty="0" err="1"/>
              <a:t>samarbeidet</a:t>
            </a:r>
            <a:r>
              <a:rPr lang="en-US" dirty="0"/>
              <a:t> med </a:t>
            </a:r>
            <a:r>
              <a:rPr lang="en-US" dirty="0" err="1"/>
              <a:t>læringsenhetene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PA </a:t>
            </a:r>
            <a:r>
              <a:rPr lang="en-US" dirty="0" err="1"/>
              <a:t>pluss</a:t>
            </a:r>
            <a:r>
              <a:rPr lang="en-US" dirty="0"/>
              <a:t> PIN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Møteplass</a:t>
            </a:r>
            <a:r>
              <a:rPr lang="en-US" dirty="0"/>
              <a:t> for hele </a:t>
            </a:r>
            <a:r>
              <a:rPr lang="en-US" dirty="0" err="1"/>
              <a:t>UiO</a:t>
            </a:r>
            <a:r>
              <a:rPr lang="en-US" dirty="0"/>
              <a:t>: </a:t>
            </a:r>
            <a:r>
              <a:rPr lang="en-US" dirty="0" err="1"/>
              <a:t>forsterke</a:t>
            </a:r>
            <a:r>
              <a:rPr lang="en-US" dirty="0"/>
              <a:t> de </a:t>
            </a:r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arenaene</a:t>
            </a:r>
            <a:r>
              <a:rPr lang="en-US" dirty="0"/>
              <a:t>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konkurranse</a:t>
            </a:r>
            <a:r>
              <a:rPr lang="en-US" dirty="0"/>
              <a:t> med </a:t>
            </a:r>
            <a:r>
              <a:rPr lang="en-US" dirty="0" err="1"/>
              <a:t>gjensidig</a:t>
            </a:r>
            <a:r>
              <a:rPr lang="en-US" dirty="0"/>
              <a:t> </a:t>
            </a:r>
            <a:r>
              <a:rPr lang="en-US" dirty="0" err="1"/>
              <a:t>styrking</a:t>
            </a:r>
            <a:r>
              <a:rPr lang="en-US" dirty="0"/>
              <a:t> – </a:t>
            </a:r>
            <a:r>
              <a:rPr lang="en-US" dirty="0" err="1"/>
              <a:t>felles</a:t>
            </a:r>
            <a:r>
              <a:rPr lang="en-US" dirty="0"/>
              <a:t> </a:t>
            </a:r>
            <a:r>
              <a:rPr lang="en-US" dirty="0" err="1"/>
              <a:t>prosjekt</a:t>
            </a:r>
            <a:r>
              <a:rPr lang="en-US" dirty="0"/>
              <a:t> om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utdanningskvalitet</a:t>
            </a:r>
            <a:r>
              <a:rPr lang="en-US" dirty="0"/>
              <a:t> – </a:t>
            </a:r>
            <a:r>
              <a:rPr lang="en-US" dirty="0" err="1"/>
              <a:t>fremme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overordnet</a:t>
            </a:r>
            <a:r>
              <a:rPr lang="en-US" dirty="0"/>
              <a:t> dialog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koblinger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utviklingsprosjekter</a:t>
            </a:r>
            <a:r>
              <a:rPr lang="en-US" dirty="0"/>
              <a:t> – </a:t>
            </a:r>
            <a:r>
              <a:rPr lang="en-US" dirty="0" err="1"/>
              <a:t>idebank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ideklekkeri</a:t>
            </a:r>
            <a:endParaRPr lang="en-US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48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Samarbeid med fakulteter og læringsenheter: kompetanse på tvers, bedre forankring av lokale utviklingsprosjekt i </a:t>
            </a:r>
            <a:r>
              <a:rPr lang="nb-NO" dirty="0" err="1"/>
              <a:t>fakenhetene</a:t>
            </a:r>
            <a:r>
              <a:rPr lang="nb-NO" dirty="0"/>
              <a:t>, mer lokalt forankret kompetanseutvikling, fagnært prioritert i redesignet – større strategiske felles prosjekter på tvers. Ny SFU utlysning i 2025 – AI i fagene?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Bidra til å nå UiOs strategiske mål om å være en fremragende utdanningsinstitusjon</a:t>
            </a:r>
          </a:p>
          <a:p>
            <a:r>
              <a:rPr lang="nb-NO" dirty="0"/>
              <a:t>Sterk faglig forankring, forskningsbasert, innovasjonsrettet og utviklingsorientert</a:t>
            </a:r>
          </a:p>
          <a:p>
            <a:r>
              <a:rPr lang="nb-NO" dirty="0"/>
              <a:t>6 oppgaver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Kursvirksomheten – en av seks oppgaver, en virksomhet som har vokst, stor etterspørsel, 300 deltakere i 10 ulike kurs i 2022 – 300 som ikke fikk plass – fremover: kan med fordel utvides. Nytt: Redesignes, mer effektivt, mer teknologi, etter- og videreutdanning og internasjonalt samarbeid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Tilbyr tjenester, kurs og rådgivning – eksempler er SKI-TU, Canvas </a:t>
            </a:r>
            <a:r>
              <a:rPr lang="nb-NO" dirty="0" err="1"/>
              <a:t>kjerneteam</a:t>
            </a:r>
            <a:r>
              <a:rPr lang="nb-NO" dirty="0"/>
              <a:t>, nettverk for medieprodusenter ved UiO. Nye satsinger: utvikler videoessay som læring- og vurderingsform, leder </a:t>
            </a:r>
            <a:r>
              <a:rPr lang="nb-NO" dirty="0" err="1"/>
              <a:t>SIKTs</a:t>
            </a:r>
            <a:r>
              <a:rPr lang="nb-NO" dirty="0"/>
              <a:t> arbeidsgruppe for video i undervisning, nytt nettverk med </a:t>
            </a:r>
            <a:r>
              <a:rPr lang="nb-NO" dirty="0" err="1"/>
              <a:t>Studieadm</a:t>
            </a:r>
            <a:r>
              <a:rPr lang="nb-NO" dirty="0"/>
              <a:t> og USIT om AI, deltar i prosjekt DLM 2030, egen modul om video i undervisning i kurstilbudet – teknologi som tema på Utdanningskonferansen?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Samarbeider med alle fakultetene, UB og sentrene pluss museene – semestervise møter, lokalt forankrede utviklingsprosjekter og felles eksternt finansierte prosjekter, fakultetsvise </a:t>
            </a:r>
            <a:r>
              <a:rPr lang="nb-NO" dirty="0" err="1"/>
              <a:t>uhped</a:t>
            </a:r>
            <a:r>
              <a:rPr lang="nb-NO" dirty="0"/>
              <a:t> tilbud – fremover – ønsker større strategiske satsinger forankret på fakultetene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86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Eksternt finansierte forskningsprosjekter og utviklingsprosjekter forankret i fagmiljøene, også eksternt finansiert gjennom HK-</a:t>
            </a:r>
            <a:r>
              <a:rPr lang="nb-NO" dirty="0" err="1"/>
              <a:t>dir</a:t>
            </a:r>
            <a:r>
              <a:rPr lang="nb-NO" dirty="0"/>
              <a:t>, en lang rekke videoprosjekter i fagmiljøene – satsing: deltar i utvikling av meritteringsordningen, utviklet BU, utviklet opplegg for læringsassistenter, initiativ til å lage nettverk blant læringssentre i </a:t>
            </a:r>
            <a:r>
              <a:rPr lang="nb-NO" dirty="0" err="1"/>
              <a:t>Circle</a:t>
            </a:r>
            <a:r>
              <a:rPr lang="nb-NO" dirty="0"/>
              <a:t> U – møte i mai i Oslo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1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effectLst/>
                <a:latin typeface="-apple-system"/>
              </a:rPr>
              <a:t>Sprer informasjon gjennom LINK nytt, arrangementene Snakk OM, deltar i debatter, satsinger: flere aktuelt saker, mer dybde, samarbeide med læringsenhetene om arrangementer, sosiale medier.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56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Pådriver: SFU søknader, samarbeid med PA, nettverk av læringssentre, </a:t>
            </a:r>
            <a:r>
              <a:rPr lang="nb-NO" dirty="0" err="1"/>
              <a:t>Circle</a:t>
            </a:r>
            <a:r>
              <a:rPr lang="nb-NO" dirty="0"/>
              <a:t> U nettverk, nasjonal tilstedeværelse UH-</a:t>
            </a:r>
            <a:r>
              <a:rPr lang="nb-NO" dirty="0" err="1"/>
              <a:t>ped</a:t>
            </a:r>
            <a:r>
              <a:rPr lang="nb-NO" dirty="0"/>
              <a:t> nettverk, FUN styre, programråd for læringsfestivalen, arrangør av SIKT konferanse, ny </a:t>
            </a:r>
            <a:r>
              <a:rPr lang="nb-NO" dirty="0" err="1"/>
              <a:t>førsteam</a:t>
            </a:r>
            <a:r>
              <a:rPr lang="nb-NO" dirty="0"/>
              <a:t> mer forskning på egen praksis, mer analyse, nytt AI nettverk, redesign, EVU, internasjonale kurs, promotere BU internasjonalt og bruke i kursene, utnytte tverrfaglig kompetanse, samarbeide med PA og PIN pluss fakulteter om redesignet, samarbeide mer med studenter, styrke formidlingsfunksjonen og synliggjøring av LINK, aktører utenfor UiO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Økt</a:t>
            </a:r>
            <a:r>
              <a:rPr lang="en-US" dirty="0"/>
              <a:t> </a:t>
            </a:r>
            <a:r>
              <a:rPr lang="en-US" dirty="0" err="1"/>
              <a:t>synlighet</a:t>
            </a:r>
            <a:r>
              <a:rPr lang="en-US" dirty="0"/>
              <a:t> – </a:t>
            </a:r>
            <a:r>
              <a:rPr lang="en-US" dirty="0" err="1"/>
              <a:t>utvikle</a:t>
            </a:r>
            <a:r>
              <a:rPr lang="en-US" dirty="0"/>
              <a:t> LINK </a:t>
            </a:r>
            <a:r>
              <a:rPr lang="en-US" dirty="0" err="1"/>
              <a:t>nytt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fagblad</a:t>
            </a:r>
            <a:r>
              <a:rPr lang="en-US" dirty="0"/>
              <a:t>, </a:t>
            </a:r>
            <a:r>
              <a:rPr lang="en-US" dirty="0" err="1"/>
              <a:t>redesigne</a:t>
            </a:r>
            <a:r>
              <a:rPr lang="en-US" dirty="0"/>
              <a:t> </a:t>
            </a:r>
            <a:r>
              <a:rPr lang="en-US" dirty="0" err="1"/>
              <a:t>nettsider</a:t>
            </a:r>
            <a:r>
              <a:rPr lang="en-US" dirty="0"/>
              <a:t>, </a:t>
            </a:r>
            <a:r>
              <a:rPr lang="en-US" dirty="0" err="1"/>
              <a:t>profilere</a:t>
            </a:r>
            <a:r>
              <a:rPr lang="en-US" dirty="0"/>
              <a:t> </a:t>
            </a:r>
            <a:r>
              <a:rPr lang="en-US" dirty="0" err="1"/>
              <a:t>bredde</a:t>
            </a:r>
            <a:r>
              <a:rPr lang="en-US" dirty="0"/>
              <a:t> av </a:t>
            </a:r>
            <a:r>
              <a:rPr lang="en-US" dirty="0" err="1"/>
              <a:t>kompetanser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aktiviteter</a:t>
            </a:r>
            <a:r>
              <a:rPr lang="en-US" dirty="0"/>
              <a:t>,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sosiale</a:t>
            </a:r>
            <a:r>
              <a:rPr lang="en-US" dirty="0"/>
              <a:t> </a:t>
            </a:r>
            <a:r>
              <a:rPr lang="en-US" dirty="0" err="1"/>
              <a:t>medier</a:t>
            </a:r>
            <a:r>
              <a:rPr lang="en-US" dirty="0"/>
              <a:t>, </a:t>
            </a:r>
            <a:r>
              <a:rPr lang="en-US" dirty="0" err="1"/>
              <a:t>internasjonale</a:t>
            </a:r>
            <a:r>
              <a:rPr lang="en-US" dirty="0"/>
              <a:t> </a:t>
            </a:r>
            <a:r>
              <a:rPr lang="en-US" dirty="0" err="1"/>
              <a:t>nettverk</a:t>
            </a:r>
            <a:r>
              <a:rPr lang="en-US" dirty="0"/>
              <a:t>,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formidling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internasjonale</a:t>
            </a:r>
            <a:r>
              <a:rPr lang="en-US" dirty="0"/>
              <a:t> </a:t>
            </a:r>
            <a:r>
              <a:rPr lang="en-US" dirty="0" err="1"/>
              <a:t>konferanser</a:t>
            </a:r>
            <a:r>
              <a:rPr lang="en-US" dirty="0"/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D40A9E-DEEC-1F47-B7C2-EA59433EE2C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4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B15680-7B3C-394C-9E29-C953EFA99B61}"/>
              </a:ext>
            </a:extLst>
          </p:cNvPr>
          <p:cNvSpPr/>
          <p:nvPr userDrawn="1"/>
        </p:nvSpPr>
        <p:spPr bwMode="auto">
          <a:xfrm>
            <a:off x="-36512" y="697260"/>
            <a:ext cx="9217024" cy="5017740"/>
          </a:xfrm>
          <a:prstGeom prst="rect">
            <a:avLst/>
          </a:prstGeom>
          <a:solidFill>
            <a:srgbClr val="ED6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9CD38-2977-284B-8053-F7FE06B5E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1578" y="2608778"/>
            <a:ext cx="5200844" cy="1426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50830-6387-964F-ACB3-46D3DBA40244}"/>
              </a:ext>
            </a:extLst>
          </p:cNvPr>
          <p:cNvSpPr txBox="1"/>
          <p:nvPr userDrawn="1"/>
        </p:nvSpPr>
        <p:spPr>
          <a:xfrm>
            <a:off x="755576" y="4434166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LINK – </a:t>
            </a:r>
            <a:r>
              <a:rPr lang="en-GB" sz="2000" err="1">
                <a:solidFill>
                  <a:schemeClr val="bg1"/>
                </a:solidFill>
              </a:rPr>
              <a:t>Senter</a:t>
            </a:r>
            <a:r>
              <a:rPr lang="en-GB" sz="2000">
                <a:solidFill>
                  <a:schemeClr val="bg1"/>
                </a:solidFill>
              </a:rPr>
              <a:t> for </a:t>
            </a:r>
            <a:r>
              <a:rPr lang="en-GB" sz="2000" err="1">
                <a:solidFill>
                  <a:schemeClr val="bg1"/>
                </a:solidFill>
              </a:rPr>
              <a:t>læring</a:t>
            </a:r>
            <a:r>
              <a:rPr lang="en-GB" sz="2000">
                <a:solidFill>
                  <a:schemeClr val="bg1"/>
                </a:solidFill>
              </a:rPr>
              <a:t> </a:t>
            </a:r>
            <a:r>
              <a:rPr lang="en-GB" sz="2000" err="1">
                <a:solidFill>
                  <a:schemeClr val="bg1"/>
                </a:solidFill>
              </a:rPr>
              <a:t>og</a:t>
            </a:r>
            <a:r>
              <a:rPr lang="en-GB" sz="2000">
                <a:solidFill>
                  <a:schemeClr val="bg1"/>
                </a:solidFill>
              </a:rPr>
              <a:t> </a:t>
            </a:r>
            <a:r>
              <a:rPr lang="en-GB" sz="2000" err="1">
                <a:solidFill>
                  <a:schemeClr val="bg1"/>
                </a:solidFill>
              </a:rPr>
              <a:t>utdanning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F140EBD9-CE6C-8241-AC46-5AF8057FA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4" y="699231"/>
            <a:ext cx="9215726" cy="14399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  <a:prstGeom prst="rect">
            <a:avLst/>
          </a:prstGeo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A06EC-6142-4883-965B-D3A8CBD5B739}" type="datetime1">
              <a:rPr lang="nb-NO" smtClean="0"/>
              <a:t>28.03.2023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ACDE9-2941-1A42-BAEA-2A8457ED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08025"/>
            <a:ext cx="7921625" cy="95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651000"/>
            <a:ext cx="7924800" cy="3429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21F0D-06CD-4C63-AFF6-03BA156F85BB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E0D50-6667-3C44-9671-0D34D54DB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1" y="698500"/>
            <a:ext cx="1924050" cy="4381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698500"/>
            <a:ext cx="5619750" cy="4381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4AC-C0F9-4BA5-8124-F5BE59A4EB73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BF86-C5FB-0843-B17B-F9E1F9DC8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6CCCDE-1787-F146-8120-BA961C822107}"/>
              </a:ext>
            </a:extLst>
          </p:cNvPr>
          <p:cNvSpPr/>
          <p:nvPr userDrawn="1"/>
        </p:nvSpPr>
        <p:spPr bwMode="auto">
          <a:xfrm>
            <a:off x="0" y="781068"/>
            <a:ext cx="9217024" cy="4945732"/>
          </a:xfrm>
          <a:prstGeom prst="rect">
            <a:avLst/>
          </a:prstGeom>
          <a:solidFill>
            <a:srgbClr val="ED6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83155" y="1917128"/>
            <a:ext cx="7543800" cy="952500"/>
          </a:xfrm>
          <a:prstGeom prst="rect">
            <a:avLst/>
          </a:prstGeom>
        </p:spPr>
        <p:txBody>
          <a:bodyPr anchor="b"/>
          <a:lstStyle>
            <a:lvl1pPr>
              <a:defRPr sz="2500" baseline="0">
                <a:solidFill>
                  <a:srgbClr val="FFED00"/>
                </a:solidFill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legge</a:t>
            </a:r>
            <a:r>
              <a:rPr lang="en-US"/>
              <a:t> inn </a:t>
            </a:r>
            <a:r>
              <a:rPr lang="en-US" err="1"/>
              <a:t>overskrift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83155" y="2857500"/>
            <a:ext cx="7543800" cy="1460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err="1"/>
              <a:t>Klikk</a:t>
            </a:r>
            <a:r>
              <a:rPr lang="en-US"/>
              <a:t>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legge</a:t>
            </a:r>
            <a:r>
              <a:rPr lang="en-US"/>
              <a:t> inn </a:t>
            </a:r>
            <a:r>
              <a:rPr lang="en-US" err="1"/>
              <a:t>underoverskrift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9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708025"/>
            <a:ext cx="7921625" cy="954088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Klikk</a:t>
            </a:r>
            <a:r>
              <a:rPr lang="en-US"/>
              <a:t> for </a:t>
            </a:r>
            <a:r>
              <a:rPr lang="en-US" err="1"/>
              <a:t>å</a:t>
            </a:r>
            <a:r>
              <a:rPr lang="en-US"/>
              <a:t> </a:t>
            </a:r>
            <a:r>
              <a:rPr lang="en-US" err="1"/>
              <a:t>endre</a:t>
            </a:r>
            <a:r>
              <a:rPr lang="en-US"/>
              <a:t> </a:t>
            </a:r>
            <a:r>
              <a:rPr lang="en-US" err="1"/>
              <a:t>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1651000"/>
            <a:ext cx="79248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err="1"/>
              <a:t>Kulepunkt</a:t>
            </a:r>
            <a:r>
              <a:rPr lang="en-US"/>
              <a:t> </a:t>
            </a:r>
            <a:r>
              <a:rPr lang="en-US" err="1"/>
              <a:t>første</a:t>
            </a:r>
            <a:r>
              <a:rPr lang="en-US"/>
              <a:t> </a:t>
            </a:r>
            <a:r>
              <a:rPr lang="en-US" err="1"/>
              <a:t>nivå</a:t>
            </a:r>
            <a:endParaRPr lang="en-US"/>
          </a:p>
          <a:p>
            <a:pPr lvl="1"/>
            <a:r>
              <a:rPr lang="en-US"/>
              <a:t>Andre </a:t>
            </a:r>
            <a:r>
              <a:rPr lang="en-US" err="1"/>
              <a:t>nivå</a:t>
            </a:r>
            <a:endParaRPr lang="en-US"/>
          </a:p>
          <a:p>
            <a:pPr lvl="2"/>
            <a:r>
              <a:rPr lang="en-US" err="1"/>
              <a:t>Tredje</a:t>
            </a:r>
            <a:r>
              <a:rPr lang="en-US"/>
              <a:t> </a:t>
            </a:r>
            <a:r>
              <a:rPr lang="en-US" err="1"/>
              <a:t>nivå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nivå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E03414-4FCF-45CE-A012-DC7EAD4204A7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2C740D-A333-2546-919F-BFDA200715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5CCD8-B366-4445-A4FE-3C16B7A4D62E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62D0D-5B6E-9842-8794-7A6F2DCE5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08025"/>
            <a:ext cx="7921625" cy="95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88002-F39D-448B-8DE4-9C6677A62404}" type="datetime1">
              <a:rPr lang="nb-NO" smtClean="0"/>
              <a:t>28.03.2023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7F8FF-EBA3-084D-B873-2B9E8145E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F0F6-2EA1-4088-90BA-7457FE54F18D}" type="datetime1">
              <a:rPr lang="nb-NO" smtClean="0"/>
              <a:t>28.03.2023</a:t>
            </a:fld>
            <a:endParaRPr 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1B7E6-028E-F147-BD0F-543314A1B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08025"/>
            <a:ext cx="7921625" cy="95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756C3-247B-44AF-9768-1A3CBEA32336}" type="datetime1">
              <a:rPr lang="nb-NO" smtClean="0"/>
              <a:t>28.03.2023</a:t>
            </a:fld>
            <a:endParaRPr 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60C55-45D1-AA46-AB94-EE5E7A8B8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90BBB-34A1-4AD3-9222-AFE4790DB57E}" type="datetime1">
              <a:rPr lang="nb-NO" smtClean="0"/>
              <a:t>28.03.2023</a:t>
            </a:fld>
            <a:endParaRPr 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61785-2074-964B-BA58-46A309258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5334000"/>
            <a:ext cx="1905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6B231-1EDD-4535-95B1-F47FE85C5FC9}" type="datetime1">
              <a:rPr lang="nb-NO" smtClean="0"/>
              <a:t>28.03.2023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D6DF6-C9F9-184D-8028-6E3B555E0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7C1AA6-166B-FE45-B43F-AC1C74544527}"/>
              </a:ext>
            </a:extLst>
          </p:cNvPr>
          <p:cNvSpPr/>
          <p:nvPr userDrawn="1"/>
        </p:nvSpPr>
        <p:spPr bwMode="auto">
          <a:xfrm>
            <a:off x="-35496" y="5206466"/>
            <a:ext cx="9216008" cy="531354"/>
          </a:xfrm>
          <a:prstGeom prst="rect">
            <a:avLst/>
          </a:prstGeom>
          <a:solidFill>
            <a:srgbClr val="ED69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71B09-0A77-1B49-B367-1FFF23FEC4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44408" y="156712"/>
            <a:ext cx="658359" cy="288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9535E-63AC-2746-8D95-98F26CD6CD3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22448" y="148861"/>
            <a:ext cx="1079104" cy="2958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892411-7BB2-D044-A17D-1ACD1E5E389B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4321270" y="5257603"/>
            <a:ext cx="682778" cy="229673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E600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7842BA-28E6-3B43-B37D-F7B6F045A875}"/>
              </a:ext>
            </a:extLst>
          </p:cNvPr>
          <p:cNvCxnSpPr>
            <a:cxnSpLocks/>
          </p:cNvCxnSpPr>
          <p:nvPr userDrawn="1"/>
        </p:nvCxnSpPr>
        <p:spPr bwMode="auto">
          <a:xfrm flipH="1" flipV="1">
            <a:off x="5004048" y="5257605"/>
            <a:ext cx="648072" cy="408207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E600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8BF08A-7359-8A4F-B5F2-1C310EDCC1CD}"/>
              </a:ext>
            </a:extLst>
          </p:cNvPr>
          <p:cNvCxnSpPr>
            <a:cxnSpLocks/>
          </p:cNvCxnSpPr>
          <p:nvPr userDrawn="1"/>
        </p:nvCxnSpPr>
        <p:spPr bwMode="auto">
          <a:xfrm flipH="1" flipV="1">
            <a:off x="3635828" y="5257603"/>
            <a:ext cx="686807" cy="230747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E6007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94BF63-D724-384C-8340-E923AF90ED25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319256" y="5256529"/>
            <a:ext cx="0" cy="230211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FFE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D26522-CD5F-D147-959C-14640DF50575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860032" y="5256530"/>
            <a:ext cx="144016" cy="409282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FFED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FA3A8AF-5CB6-C877-FA45-9C0C457FC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7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D64680A6-D9C6-1604-C421-6F070FEA5B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012862A2-AEBC-8339-2FA3-E50DC45F2E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891B627-BEDC-AC82-90FA-BB15D12B2D2C}"/>
              </a:ext>
            </a:extLst>
          </p:cNvPr>
          <p:cNvSpPr/>
          <p:nvPr/>
        </p:nvSpPr>
        <p:spPr>
          <a:xfrm>
            <a:off x="1671207" y="2395835"/>
            <a:ext cx="580158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ØKT SYNLIGHET</a:t>
            </a:r>
          </a:p>
        </p:txBody>
      </p:sp>
    </p:spTree>
    <p:extLst>
      <p:ext uri="{BB962C8B-B14F-4D97-AF65-F5344CB8AC3E}">
        <p14:creationId xmlns:p14="http://schemas.microsoft.com/office/powerpoint/2010/main" val="386223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ekst, person, innendørs, vegg&#10;&#10;Automatisk generert beskrivelse">
            <a:extLst>
              <a:ext uri="{FF2B5EF4-FFF2-40B4-BE49-F238E27FC236}">
                <a16:creationId xmlns:a16="http://schemas.microsoft.com/office/drawing/2014/main" id="{2F29B711-1C57-4C0C-A11D-70143E2E4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00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5DE12A8F-CA76-D9A6-D415-B9A34A4C1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04A7C8C-EA41-A0A1-E4CA-152F4E202183}"/>
              </a:ext>
            </a:extLst>
          </p:cNvPr>
          <p:cNvSpPr/>
          <p:nvPr/>
        </p:nvSpPr>
        <p:spPr>
          <a:xfrm>
            <a:off x="1799770" y="2395834"/>
            <a:ext cx="734420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 STUDENT-</a:t>
            </a:r>
          </a:p>
          <a:p>
            <a:pPr algn="ctr"/>
            <a:r>
              <a:rPr lang="nb-NO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INVOLVERING</a:t>
            </a:r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64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tekst, innendørs, person, gruppe&#10;&#10;Automatisk generert beskrivelse">
            <a:extLst>
              <a:ext uri="{FF2B5EF4-FFF2-40B4-BE49-F238E27FC236}">
                <a16:creationId xmlns:a16="http://schemas.microsoft.com/office/drawing/2014/main" id="{7BC8D96B-686C-D641-97E4-3FFE05CBA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367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A3AC591D-266C-ABB7-FEE1-AE0E34678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0EB301A-0827-DEBB-546A-BFCD8EBEC441}"/>
              </a:ext>
            </a:extLst>
          </p:cNvPr>
          <p:cNvSpPr/>
          <p:nvPr/>
        </p:nvSpPr>
        <p:spPr>
          <a:xfrm>
            <a:off x="-60034" y="2395835"/>
            <a:ext cx="92640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FORSKENDE TILNÆRMING</a:t>
            </a:r>
          </a:p>
        </p:txBody>
      </p:sp>
    </p:spTree>
    <p:extLst>
      <p:ext uri="{BB962C8B-B14F-4D97-AF65-F5344CB8AC3E}">
        <p14:creationId xmlns:p14="http://schemas.microsoft.com/office/powerpoint/2010/main" val="338638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utendørs, person, bakke, fortau&#10;&#10;Automatisk generert beskrivelse">
            <a:extLst>
              <a:ext uri="{FF2B5EF4-FFF2-40B4-BE49-F238E27FC236}">
                <a16:creationId xmlns:a16="http://schemas.microsoft.com/office/drawing/2014/main" id="{063E8F6E-04FB-4E48-D4D4-8DA4A660B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00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884EB2BB-F358-873B-2E56-719F212E0A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 smtClean="0"/>
              <a:pPr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0E60527-50F9-448C-3C70-897F3D680245}"/>
              </a:ext>
            </a:extLst>
          </p:cNvPr>
          <p:cNvSpPr/>
          <p:nvPr/>
        </p:nvSpPr>
        <p:spPr>
          <a:xfrm>
            <a:off x="1324961" y="2395835"/>
            <a:ext cx="64940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ORGANISASJONS-</a:t>
            </a:r>
          </a:p>
          <a:p>
            <a:pPr algn="ctr"/>
            <a:r>
              <a:rPr lang="nb-NO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UTVIKLING</a:t>
            </a:r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22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person&#10;&#10;Automatisk generert beskrivelse">
            <a:extLst>
              <a:ext uri="{FF2B5EF4-FFF2-40B4-BE49-F238E27FC236}">
                <a16:creationId xmlns:a16="http://schemas.microsoft.com/office/drawing/2014/main" id="{AC075D73-3CE2-DFC6-E368-BB37C503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" r="9988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A2504DC4-C87C-D133-FC54-E6DC6AC0A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 smtClean="0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F642F49-1BDA-3BC9-B5B6-CA17D338B4D5}"/>
              </a:ext>
            </a:extLst>
          </p:cNvPr>
          <p:cNvSpPr/>
          <p:nvPr/>
        </p:nvSpPr>
        <p:spPr>
          <a:xfrm>
            <a:off x="449943" y="2395835"/>
            <a:ext cx="79077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MØTEPLASS FOR UiO</a:t>
            </a:r>
          </a:p>
        </p:txBody>
      </p:sp>
    </p:spTree>
    <p:extLst>
      <p:ext uri="{BB962C8B-B14F-4D97-AF65-F5344CB8AC3E}">
        <p14:creationId xmlns:p14="http://schemas.microsoft.com/office/powerpoint/2010/main" val="102566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E8B6B-B3FE-9824-D8BE-9A8B1B74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2C740D-A333-2546-919F-BFDA2007156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470E6A2-BEA7-EEDB-B2A5-039E33145B8A}"/>
              </a:ext>
            </a:extLst>
          </p:cNvPr>
          <p:cNvSpPr/>
          <p:nvPr/>
        </p:nvSpPr>
        <p:spPr bwMode="auto">
          <a:xfrm flipH="1">
            <a:off x="407456" y="1496840"/>
            <a:ext cx="3039681" cy="1512167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LINK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9D5D73D-74FF-715F-F6B2-55978A9A55AE}"/>
              </a:ext>
            </a:extLst>
          </p:cNvPr>
          <p:cNvSpPr/>
          <p:nvPr/>
        </p:nvSpPr>
        <p:spPr bwMode="auto">
          <a:xfrm rot="10800000" flipH="1" flipV="1">
            <a:off x="3874779" y="1672873"/>
            <a:ext cx="1394441" cy="1178417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HF-Studio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07F14B4-1A37-B64B-E8DE-226A7EF13B9D}"/>
              </a:ext>
            </a:extLst>
          </p:cNvPr>
          <p:cNvSpPr/>
          <p:nvPr/>
        </p:nvSpPr>
        <p:spPr bwMode="auto">
          <a:xfrm>
            <a:off x="6184243" y="1888323"/>
            <a:ext cx="1753344" cy="1393304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KURT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186867E-81DA-6629-A226-2522E74150AC}"/>
              </a:ext>
            </a:extLst>
          </p:cNvPr>
          <p:cNvSpPr/>
          <p:nvPr/>
        </p:nvSpPr>
        <p:spPr bwMode="auto">
          <a:xfrm>
            <a:off x="2848727" y="3609971"/>
            <a:ext cx="1563237" cy="1008112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EILIN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E4EF990-CB69-50F3-F4D2-FE609EFFF81B}"/>
              </a:ext>
            </a:extLst>
          </p:cNvPr>
          <p:cNvSpPr/>
          <p:nvPr/>
        </p:nvSpPr>
        <p:spPr bwMode="auto">
          <a:xfrm flipH="1">
            <a:off x="5279600" y="3369633"/>
            <a:ext cx="1563236" cy="1080119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HELP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354DA8A-BAD4-5BC3-C531-1CB891055F50}"/>
              </a:ext>
            </a:extLst>
          </p:cNvPr>
          <p:cNvSpPr/>
          <p:nvPr/>
        </p:nvSpPr>
        <p:spPr bwMode="auto">
          <a:xfrm>
            <a:off x="7641283" y="881344"/>
            <a:ext cx="1440160" cy="1168524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IDEA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C2AA5C8-6CA4-84B9-D30A-6A4D2C1A76DC}"/>
              </a:ext>
            </a:extLst>
          </p:cNvPr>
          <p:cNvSpPr/>
          <p:nvPr/>
        </p:nvSpPr>
        <p:spPr bwMode="auto">
          <a:xfrm rot="10800000" flipV="1">
            <a:off x="7840445" y="2851291"/>
            <a:ext cx="1394441" cy="1178418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OD-</a:t>
            </a:r>
            <a:r>
              <a:rPr lang="nb-NO" sz="2000" dirty="0" err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DigiPed</a:t>
            </a:r>
            <a:endParaRPr lang="nb-NO" sz="20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4DC6D87-8958-4286-4CC5-19108F54FB8B}"/>
              </a:ext>
            </a:extLst>
          </p:cNvPr>
          <p:cNvSpPr/>
          <p:nvPr/>
        </p:nvSpPr>
        <p:spPr bwMode="auto">
          <a:xfrm>
            <a:off x="7014872" y="3909692"/>
            <a:ext cx="817240" cy="936104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TF</a:t>
            </a: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EC8084-5EDD-11F5-C127-D22D023EDEE2}"/>
              </a:ext>
            </a:extLst>
          </p:cNvPr>
          <p:cNvSpPr/>
          <p:nvPr/>
        </p:nvSpPr>
        <p:spPr bwMode="auto">
          <a:xfrm>
            <a:off x="4977008" y="551206"/>
            <a:ext cx="1263027" cy="914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0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CELL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0F99A7-24AC-DECC-4913-E7BB6F14E3D5}"/>
              </a:ext>
            </a:extLst>
          </p:cNvPr>
          <p:cNvSpPr/>
          <p:nvPr/>
        </p:nvSpPr>
        <p:spPr>
          <a:xfrm>
            <a:off x="2440648" y="2395835"/>
            <a:ext cx="4262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SAMARBEID</a:t>
            </a:r>
          </a:p>
        </p:txBody>
      </p:sp>
    </p:spTree>
    <p:extLst>
      <p:ext uri="{BB962C8B-B14F-4D97-AF65-F5344CB8AC3E}">
        <p14:creationId xmlns:p14="http://schemas.microsoft.com/office/powerpoint/2010/main" val="111573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0BE525-8B7E-6229-7AE4-01F6DBB0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08025"/>
            <a:ext cx="7921625" cy="954088"/>
          </a:xfrm>
        </p:spPr>
        <p:txBody>
          <a:bodyPr>
            <a:normAutofit/>
          </a:bodyPr>
          <a:lstStyle/>
          <a:p>
            <a:r>
              <a:rPr lang="nb-NO" dirty="0" err="1"/>
              <a:t>LINKs</a:t>
            </a:r>
            <a:r>
              <a:rPr lang="nb-NO" dirty="0"/>
              <a:t> mandat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CE75DDC-893B-AE57-0026-93D3955AF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41D6DF6-C9F9-184D-8028-6E3B555E0CCB}" type="slidenum">
              <a:rPr lang="en-US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912C2B78-A943-6AC1-3717-79D62F7FF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510613"/>
              </p:ext>
            </p:extLst>
          </p:nvPr>
        </p:nvGraphicFramePr>
        <p:xfrm>
          <a:off x="762000" y="1651000"/>
          <a:ext cx="79248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977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kse ,jeans ,skjorte ,stol ,bord.">
            <a:extLst>
              <a:ext uri="{FF2B5EF4-FFF2-40B4-BE49-F238E27FC236}">
                <a16:creationId xmlns:a16="http://schemas.microsoft.com/office/drawing/2014/main" id="{C87008EF-D2E1-B74C-1CD9-2F7F2B2BB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6390"/>
          <a:stretch/>
        </p:blipFill>
        <p:spPr bwMode="auto">
          <a:xfrm>
            <a:off x="20" y="10"/>
            <a:ext cx="9143980" cy="5714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3921F67B-F536-42DA-29C0-B479819DC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059213-13F5-F790-ABC4-749158B2A3AB}"/>
              </a:ext>
            </a:extLst>
          </p:cNvPr>
          <p:cNvSpPr/>
          <p:nvPr/>
        </p:nvSpPr>
        <p:spPr>
          <a:xfrm>
            <a:off x="170799" y="2395835"/>
            <a:ext cx="880241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UNIVERSITETSPED.KURS</a:t>
            </a:r>
          </a:p>
        </p:txBody>
      </p:sp>
    </p:spTree>
    <p:extLst>
      <p:ext uri="{BB962C8B-B14F-4D97-AF65-F5344CB8AC3E}">
        <p14:creationId xmlns:p14="http://schemas.microsoft.com/office/powerpoint/2010/main" val="369426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10">
            <a:extLst>
              <a:ext uri="{FF2B5EF4-FFF2-40B4-BE49-F238E27FC236}">
                <a16:creationId xmlns:a16="http://schemas.microsoft.com/office/drawing/2014/main" id="{8B85554A-687B-B42D-EF8A-9365CCD75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3921F67B-F536-42DA-29C0-B479819DC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2D0B2A8-86A8-F020-1B14-8DC09D041063}"/>
              </a:ext>
            </a:extLst>
          </p:cNvPr>
          <p:cNvSpPr/>
          <p:nvPr/>
        </p:nvSpPr>
        <p:spPr>
          <a:xfrm>
            <a:off x="940243" y="2395835"/>
            <a:ext cx="72635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b-NO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nb-NO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PEDAGOGISK BRUK </a:t>
            </a:r>
          </a:p>
          <a:p>
            <a:pPr algn="ctr"/>
            <a:r>
              <a:rPr lang="nb-NO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AV TEKNOLOGI</a:t>
            </a:r>
            <a:endParaRPr lang="nb-NO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06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21F67B-F536-42DA-29C0-B479819DC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2C740D-A333-2546-919F-BFDA2007156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 descr="Image of Gunn Enli">
            <a:extLst>
              <a:ext uri="{FF2B5EF4-FFF2-40B4-BE49-F238E27FC236}">
                <a16:creationId xmlns:a16="http://schemas.microsoft.com/office/drawing/2014/main" id="{22C2A508-0C45-F17A-FADE-6D1A6B3E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50" y="667196"/>
            <a:ext cx="1430004" cy="19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rtrettbilde av Trine Waaktaar">
            <a:extLst>
              <a:ext uri="{FF2B5EF4-FFF2-40B4-BE49-F238E27FC236}">
                <a16:creationId xmlns:a16="http://schemas.microsoft.com/office/drawing/2014/main" id="{C62AC5F2-CF95-756F-E922-CBB75E89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12" y="2574185"/>
            <a:ext cx="1385612" cy="18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rson ,panne ,nese ,smil ,hake.">
            <a:extLst>
              <a:ext uri="{FF2B5EF4-FFF2-40B4-BE49-F238E27FC236}">
                <a16:creationId xmlns:a16="http://schemas.microsoft.com/office/drawing/2014/main" id="{C74C5603-729E-8ECF-72F9-3D477A62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27" y="2574323"/>
            <a:ext cx="1386638" cy="18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de av Melanie Kirmess">
            <a:extLst>
              <a:ext uri="{FF2B5EF4-FFF2-40B4-BE49-F238E27FC236}">
                <a16:creationId xmlns:a16="http://schemas.microsoft.com/office/drawing/2014/main" id="{3B2E7985-06A5-5DBA-BE42-D7F504FC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7" y="667195"/>
            <a:ext cx="1428749" cy="19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ilde av Magnus Løberg">
            <a:extLst>
              <a:ext uri="{FF2B5EF4-FFF2-40B4-BE49-F238E27FC236}">
                <a16:creationId xmlns:a16="http://schemas.microsoft.com/office/drawing/2014/main" id="{412D48D5-ADCB-E07F-ED2E-3871C1B5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4" y="667196"/>
            <a:ext cx="1277775" cy="19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 av Hans Jacob Rønold">
            <a:extLst>
              <a:ext uri="{FF2B5EF4-FFF2-40B4-BE49-F238E27FC236}">
                <a16:creationId xmlns:a16="http://schemas.microsoft.com/office/drawing/2014/main" id="{D03CEBE0-4286-A265-1868-A4020E57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81" y="2545812"/>
            <a:ext cx="1251055" cy="18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lde av Marianne Jenum Hotvedt">
            <a:extLst>
              <a:ext uri="{FF2B5EF4-FFF2-40B4-BE49-F238E27FC236}">
                <a16:creationId xmlns:a16="http://schemas.microsoft.com/office/drawing/2014/main" id="{773582BC-A958-8275-EC09-D705D4B4C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6" y="2598864"/>
            <a:ext cx="1381461" cy="182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ilde av Sivert Angel">
            <a:extLst>
              <a:ext uri="{FF2B5EF4-FFF2-40B4-BE49-F238E27FC236}">
                <a16:creationId xmlns:a16="http://schemas.microsoft.com/office/drawing/2014/main" id="{47DC7216-5D4F-BC8D-33F2-9B13FC0A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42" y="667756"/>
            <a:ext cx="1474092" cy="18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ilde av Eystein Gullbekk">
            <a:extLst>
              <a:ext uri="{FF2B5EF4-FFF2-40B4-BE49-F238E27FC236}">
                <a16:creationId xmlns:a16="http://schemas.microsoft.com/office/drawing/2014/main" id="{70492462-4825-4654-BA7D-124CE04B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081" y="2546301"/>
            <a:ext cx="1341011" cy="18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0262530-3670-9161-65DF-9566A658939C}"/>
              </a:ext>
            </a:extLst>
          </p:cNvPr>
          <p:cNvSpPr/>
          <p:nvPr/>
        </p:nvSpPr>
        <p:spPr>
          <a:xfrm>
            <a:off x="540900" y="2103119"/>
            <a:ext cx="57560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KONSULTASJON</a:t>
            </a:r>
            <a:endParaRPr lang="nb-NO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5A1D5-1256-1B9A-46F6-84D89A3A3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7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5C2A627-6DCD-1766-56E3-42D1447135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54461785-2074-964B-BA58-46A3092583EF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E4580-E869-C3CA-6EE8-601B9E0618D8}"/>
              </a:ext>
            </a:extLst>
          </p:cNvPr>
          <p:cNvSpPr/>
          <p:nvPr/>
        </p:nvSpPr>
        <p:spPr>
          <a:xfrm>
            <a:off x="517049" y="2395835"/>
            <a:ext cx="81099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UTVIKLINGSPROSJEKT</a:t>
            </a:r>
          </a:p>
        </p:txBody>
      </p:sp>
    </p:spTree>
    <p:extLst>
      <p:ext uri="{BB962C8B-B14F-4D97-AF65-F5344CB8AC3E}">
        <p14:creationId xmlns:p14="http://schemas.microsoft.com/office/powerpoint/2010/main" val="418261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NKs designelement">
            <a:extLst>
              <a:ext uri="{FF2B5EF4-FFF2-40B4-BE49-F238E27FC236}">
                <a16:creationId xmlns:a16="http://schemas.microsoft.com/office/drawing/2014/main" id="{3EEC47E7-79F0-186F-A6A7-48BD5D06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 bwMode="auto">
          <a:xfrm>
            <a:off x="20" y="10"/>
            <a:ext cx="9143980" cy="5714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3921F67B-F536-42DA-29C0-B479819DC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8</a:t>
            </a:fld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E1B2DF1-74BA-9841-7169-B4DB03FF3341}"/>
              </a:ext>
            </a:extLst>
          </p:cNvPr>
          <p:cNvSpPr/>
          <p:nvPr/>
        </p:nvSpPr>
        <p:spPr>
          <a:xfrm>
            <a:off x="1921276" y="2395835"/>
            <a:ext cx="530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INFORMASJON</a:t>
            </a:r>
          </a:p>
        </p:txBody>
      </p:sp>
    </p:spTree>
    <p:extLst>
      <p:ext uri="{BB962C8B-B14F-4D97-AF65-F5344CB8AC3E}">
        <p14:creationId xmlns:p14="http://schemas.microsoft.com/office/powerpoint/2010/main" val="302520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BB4D6-1670-0732-BDB4-E7726A65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8" b="249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3CF5851-5674-B8A9-6706-CAC254EECD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8C369-CA20-EB35-E42C-A5DD6F40A245}"/>
              </a:ext>
            </a:extLst>
          </p:cNvPr>
          <p:cNvSpPr/>
          <p:nvPr/>
        </p:nvSpPr>
        <p:spPr>
          <a:xfrm>
            <a:off x="2690716" y="2395835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PÅDRIVER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222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1CD0-2F9D-B712-BF3A-4452E38B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11" y="105793"/>
            <a:ext cx="3008313" cy="9683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nb-NO" sz="1800" dirty="0"/>
              <a:t>NOKUT 2023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0B95F31-95C2-EBA7-AA34-3C78682EB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211" y="1195917"/>
            <a:ext cx="3008313" cy="3909219"/>
          </a:xfrm>
        </p:spPr>
        <p:txBody>
          <a:bodyPr>
            <a:normAutofit/>
          </a:bodyPr>
          <a:lstStyle/>
          <a:p>
            <a:r>
              <a:rPr lang="nb-NO" dirty="0"/>
              <a:t>Betydelige aktivitet ved LINK knyttet til læringsmiljøet, inkludert kurs, seminarer og workshops om teknologi og pedagogiske perspektiver. </a:t>
            </a:r>
          </a:p>
          <a:p>
            <a:endParaRPr lang="nb-NO" dirty="0"/>
          </a:p>
          <a:p>
            <a:r>
              <a:rPr lang="nb-NO" dirty="0"/>
              <a:t>LINK tilbyr også veiledning i prosjekter og skaper felles møteplasser for undervisere på tvers av fakultetene. </a:t>
            </a:r>
          </a:p>
          <a:p>
            <a:endParaRPr lang="nb-NO" dirty="0"/>
          </a:p>
          <a:p>
            <a:r>
              <a:rPr lang="nb-NO" b="1" dirty="0"/>
              <a:t>Flere initiativer for å øke studentmedvirkning i utdanningene</a:t>
            </a:r>
          </a:p>
          <a:p>
            <a:endParaRPr lang="nb-NO" b="1" dirty="0"/>
          </a:p>
          <a:p>
            <a:r>
              <a:rPr lang="nb-NO" b="1" dirty="0"/>
              <a:t>LINK kan bli mer kjent internt på universitetet</a:t>
            </a:r>
          </a:p>
          <a:p>
            <a:endParaRPr lang="nb-NO" b="1" dirty="0"/>
          </a:p>
          <a:p>
            <a:r>
              <a:rPr lang="nb-NO" b="1" dirty="0"/>
              <a:t>Formidle metodene LINK utvikler for læring, spesielt metodene for økt studentmedvirkning.</a:t>
            </a:r>
          </a:p>
          <a:p>
            <a:endParaRPr lang="nb-NO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66BE-D6E8-52AA-E5D5-CB33E4E00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18463" y="5334000"/>
            <a:ext cx="685800" cy="381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42C740D-A333-2546-919F-BFDA20071560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2E65090D-88CB-43DE-30C2-25C974701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645763"/>
              </p:ext>
            </p:extLst>
          </p:nvPr>
        </p:nvGraphicFramePr>
        <p:xfrm>
          <a:off x="3689708" y="227543"/>
          <a:ext cx="5111750" cy="487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110214"/>
      </p:ext>
    </p:extLst>
  </p:cSld>
  <p:clrMapOvr>
    <a:masterClrMapping/>
  </p:clrMapOvr>
</p:sld>
</file>

<file path=ppt/theme/theme1.xml><?xml version="1.0" encoding="utf-8"?>
<a:theme xmlns:a="http://schemas.openxmlformats.org/drawingml/2006/main" name="Informatikk_brevi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ink-norsk-16x10" id="{182EF00B-0EFA-934D-94AB-F23A66FE2EA2}" vid="{47C386A1-50D2-D942-971F-8D6E6E4F443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240F16AD6C79409844EE3FF27FC474" ma:contentTypeVersion="16" ma:contentTypeDescription="Opprett et nytt dokument." ma:contentTypeScope="" ma:versionID="9b89e8317ac741d44e652b0a96b38c32">
  <xsd:schema xmlns:xsd="http://www.w3.org/2001/XMLSchema" xmlns:xs="http://www.w3.org/2001/XMLSchema" xmlns:p="http://schemas.microsoft.com/office/2006/metadata/properties" xmlns:ns2="59adbbc4-8923-4d53-a55d-886b11e84e67" xmlns:ns3="a8d27864-dd44-4edf-a960-ce037c495f65" targetNamespace="http://schemas.microsoft.com/office/2006/metadata/properties" ma:root="true" ma:fieldsID="2ccd87142c49a8df9fbcba2c30236c0a" ns2:_="" ns3:_="">
    <xsd:import namespace="59adbbc4-8923-4d53-a55d-886b11e84e67"/>
    <xsd:import namespace="a8d27864-dd44-4edf-a960-ce037c495f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dbbc4-8923-4d53-a55d-886b11e84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27864-dd44-4edf-a960-ce037c495f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e20f18-d2fc-4e8d-b355-b5a1540c08da}" ma:internalName="TaxCatchAll" ma:showField="CatchAllData" ma:web="a8d27864-dd44-4edf-a960-ce037c495f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adbbc4-8923-4d53-a55d-886b11e84e67">
      <Terms xmlns="http://schemas.microsoft.com/office/infopath/2007/PartnerControls"/>
    </lcf76f155ced4ddcb4097134ff3c332f>
    <TaxCatchAll xmlns="a8d27864-dd44-4edf-a960-ce037c495f65" xsi:nil="true"/>
  </documentManagement>
</p:properties>
</file>

<file path=customXml/itemProps1.xml><?xml version="1.0" encoding="utf-8"?>
<ds:datastoreItem xmlns:ds="http://schemas.openxmlformats.org/officeDocument/2006/customXml" ds:itemID="{66DE6956-868B-4BD5-8EB0-5A05FD83CA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dbbc4-8923-4d53-a55d-886b11e84e67"/>
    <ds:schemaRef ds:uri="a8d27864-dd44-4edf-a960-ce037c495f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50AE03-545B-43BF-A6B0-96F92D31DA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45D25-4A67-4AEF-B9BB-0F9249ECA689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a8d27864-dd44-4edf-a960-ce037c495f65"/>
    <ds:schemaRef ds:uri="http://purl.org/dc/elements/1.1/"/>
    <ds:schemaRef ds:uri="59adbbc4-8923-4d53-a55d-886b11e84e6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link PP mal -norsk-16x10</Template>
  <TotalTime>661</TotalTime>
  <Words>802</Words>
  <Application>Microsoft Office PowerPoint</Application>
  <PresentationFormat>Skjermfremvisning (16:10)</PresentationFormat>
  <Paragraphs>102</Paragraphs>
  <Slides>15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-apple-system</vt:lpstr>
      <vt:lpstr>Arial</vt:lpstr>
      <vt:lpstr>Calibri</vt:lpstr>
      <vt:lpstr>Informatikk_brevik</vt:lpstr>
      <vt:lpstr>PowerPoint-presentasjon</vt:lpstr>
      <vt:lpstr>LINKs mandat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NOKUT 2023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Nicoline Frølich</dc:creator>
  <cp:keywords/>
  <dc:description/>
  <cp:lastModifiedBy>Kirsti Margrethe Mortensen</cp:lastModifiedBy>
  <cp:revision>70</cp:revision>
  <dcterms:created xsi:type="dcterms:W3CDTF">2023-03-03T15:23:58Z</dcterms:created>
  <dcterms:modified xsi:type="dcterms:W3CDTF">2023-03-28T11:17:10Z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0x010100AC240F16AD6C79409844EE3FF27FC474</vt:lpwstr>
  </property>
  <property fmtid="{D5CDD505-2E9C-101B-9397-08002B2CF9AE}" pid="3" name="MediaServiceImageTags">
    <vt:lpwstr/>
  </property>
</Properties>
</file>