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79" r:id="rId7"/>
    <p:sldId id="272" r:id="rId8"/>
    <p:sldId id="277" r:id="rId9"/>
    <p:sldId id="275" r:id="rId10"/>
    <p:sldId id="278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E48902-2EAA-3F53-1D75-6C1DC6BA4FE3}" name="Birgitte Brørs" initials="BB" userId="S::birgibro@uio.no::8db4f421-7c16-4604-82c0-c290ce61928e" providerId="AD"/>
  <p188:author id="{2AAF411E-EE25-52FA-8560-B580C3B85818}" name="Per Kjell Heitmann" initials="PH" userId="S::perhei@uio.no::a2576b14-a083-460d-82fa-d6e4b462746e" providerId="AD"/>
  <p188:author id="{3BA3762D-9CDF-C2C2-C935-59C9172786ED}" name="Kristin Fossum Stene" initials="KFS" userId="S::kristinf@uio.no::ab297731-a30b-45b6-a2d0-57354ddad0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B6FB2-BE2F-4474-A3E4-CA9A0E9C8410}" v="2" dt="2023-05-02T07:18:12.673"/>
    <p1510:client id="{831AF8CF-0892-410B-B936-3E527246C681}" v="376" dt="2023-05-02T07:13:26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6C0FFC0B-E0D3-B24D-DAE5-84E3FE295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FB6666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Plassholder for innhold 30">
            <a:extLst>
              <a:ext uri="{FF2B5EF4-FFF2-40B4-BE49-F238E27FC236}">
                <a16:creationId xmlns:a16="http://schemas.microsoft.com/office/drawing/2014/main" id="{41F9F7B1-4BA3-79A9-8E16-F51861311D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Plassholder for tekst 35">
            <a:extLst>
              <a:ext uri="{FF2B5EF4-FFF2-40B4-BE49-F238E27FC236}">
                <a16:creationId xmlns:a16="http://schemas.microsoft.com/office/drawing/2014/main" id="{F8B70B81-D98C-1125-7B91-AAD7E3DC50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Tittel 28">
            <a:extLst>
              <a:ext uri="{FF2B5EF4-FFF2-40B4-BE49-F238E27FC236}">
                <a16:creationId xmlns:a16="http://schemas.microsoft.com/office/drawing/2014/main" id="{B1CF7883-E38D-BAF1-4469-5CFE03AB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Hva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utsynsmeldingen</a:t>
            </a:r>
            <a:r>
              <a:rPr lang="en-US" dirty="0">
                <a:solidFill>
                  <a:srgbClr val="000000"/>
                </a:solidFill>
              </a:rPr>
              <a:t> om </a:t>
            </a:r>
            <a:r>
              <a:rPr lang="en-US" dirty="0" err="1">
                <a:solidFill>
                  <a:srgbClr val="000000"/>
                </a:solidFill>
              </a:rPr>
              <a:t>livslang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læring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0" name="Undertittel 29">
            <a:extLst>
              <a:ext uri="{FF2B5EF4-FFF2-40B4-BE49-F238E27FC236}">
                <a16:creationId xmlns:a16="http://schemas.microsoft.com/office/drawing/2014/main" id="{5B3F4C38-51E1-5E1B-8417-31E904B63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2135200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Kristin Fossum Stene</a:t>
            </a:r>
          </a:p>
        </p:txBody>
      </p:sp>
      <p:sp>
        <p:nvSpPr>
          <p:cNvPr id="33" name="Plassholder for tekst 32">
            <a:extLst>
              <a:ext uri="{FF2B5EF4-FFF2-40B4-BE49-F238E27FC236}">
                <a16:creationId xmlns:a16="http://schemas.microsoft.com/office/drawing/2014/main" id="{6E4B50F8-4B8E-481F-D480-31D5C72479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4007957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 err="1">
                <a:solidFill>
                  <a:srgbClr val="000000"/>
                </a:solidFill>
              </a:rPr>
              <a:t>Seksjonsleder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Seksjon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US" dirty="0" err="1">
                <a:solidFill>
                  <a:srgbClr val="000000"/>
                </a:solidFill>
              </a:rPr>
              <a:t>studiekvalitet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Plassholder for tekst 33">
            <a:extLst>
              <a:ext uri="{FF2B5EF4-FFF2-40B4-BE49-F238E27FC236}">
                <a16:creationId xmlns:a16="http://schemas.microsoft.com/office/drawing/2014/main" id="{A8690CCF-1A06-B0CE-0211-75A31B257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1723229" cy="26930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Studieavdelingen</a:t>
            </a:r>
          </a:p>
        </p:txBody>
      </p:sp>
      <p:pic>
        <p:nvPicPr>
          <p:cNvPr id="38" name="logo_" descr="UiO Segl">
            <a:extLst>
              <a:ext uri="{FF2B5EF4-FFF2-40B4-BE49-F238E27FC236}">
                <a16:creationId xmlns:a16="http://schemas.microsoft.com/office/drawing/2014/main" id="{25AB6D17-34F2-A6F7-DB27-2A938367D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8AE22963-7B25-B72F-79C0-BCCEA9FE6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679" y="662989"/>
            <a:ext cx="5080101" cy="596394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</p:pic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F21C456E-BF19-41EB-FA30-BF3FE12C7D2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10243178" y="5797704"/>
            <a:ext cx="1501215" cy="259232"/>
          </a:xfrm>
        </p:spPr>
        <p:txBody>
          <a:bodyPr/>
          <a:lstStyle/>
          <a:p>
            <a:r>
              <a:rPr lang="nb-NO" sz="1200" dirty="0">
                <a:cs typeface="Arial"/>
              </a:rPr>
              <a:t>Illustrasjon </a:t>
            </a:r>
            <a:r>
              <a:rPr lang="nb-NO" sz="1200" dirty="0" err="1">
                <a:cs typeface="Arial"/>
              </a:rPr>
              <a:t>Khrono</a:t>
            </a:r>
            <a:endParaRPr lang="nb-NO" sz="1200" dirty="0" err="1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2BF0C3E-2C5F-434A-CFCD-EDC13DA601BA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ECB54D49-DA9F-DE41-1373-6B1E1BDB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sier</a:t>
            </a:r>
            <a:r>
              <a:rPr lang="en-US"/>
              <a:t> </a:t>
            </a:r>
            <a:r>
              <a:rPr lang="en-US" err="1"/>
              <a:t>utsynsmeldingen</a:t>
            </a:r>
            <a:r>
              <a:rPr lang="en-US"/>
              <a:t> om </a:t>
            </a:r>
            <a:r>
              <a:rPr lang="en-US" err="1"/>
              <a:t>livslang</a:t>
            </a:r>
            <a:r>
              <a:rPr lang="en-US"/>
              <a:t> </a:t>
            </a:r>
            <a:r>
              <a:rPr lang="en-US" err="1"/>
              <a:t>læring</a:t>
            </a:r>
            <a:r>
              <a:rPr lang="en-US"/>
              <a:t>?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0AD0FDB0-DB06-6D9C-F658-7D3CAF31C529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124452"/>
            <a:ext cx="7904166" cy="4324549"/>
          </a:xfrm>
        </p:spPr>
        <p:txBody>
          <a:bodyPr vert="horz" lIns="0" tIns="0" rIns="0" bIns="0" rtlCol="0" anchor="t">
            <a:noAutofit/>
          </a:bodyPr>
          <a:lstStyle/>
          <a:p>
            <a:pPr marL="903605" lvl="1" indent="-342900">
              <a:lnSpc>
                <a:spcPct val="90000"/>
              </a:lnSpc>
              <a:buFont typeface="Arial"/>
              <a:buChar char="•"/>
            </a:pPr>
            <a:endParaRPr lang="nb-NO" dirty="0">
              <a:cs typeface="Arial"/>
            </a:endParaRPr>
          </a:p>
          <a:p>
            <a:pPr marL="903605" lvl="1" indent="-342900">
              <a:lnSpc>
                <a:spcPct val="90000"/>
              </a:lnSpc>
              <a:buFont typeface="Arial"/>
              <a:buChar char="•"/>
            </a:pPr>
            <a:r>
              <a:rPr lang="nb-NO" dirty="0"/>
              <a:t>Utdanning skal være tilgjengelig i </a:t>
            </a:r>
            <a:r>
              <a:rPr lang="nb-NO" b="1" dirty="0"/>
              <a:t>hele landet</a:t>
            </a:r>
            <a:r>
              <a:rPr lang="nb-NO" dirty="0"/>
              <a:t> og </a:t>
            </a:r>
            <a:r>
              <a:rPr lang="nb-NO" b="1" dirty="0"/>
              <a:t>uavhengig</a:t>
            </a:r>
            <a:r>
              <a:rPr lang="nb-NO" dirty="0"/>
              <a:t> av studentenes </a:t>
            </a:r>
            <a:r>
              <a:rPr lang="nb-NO" b="1" dirty="0"/>
              <a:t>livssituasjon</a:t>
            </a:r>
            <a:r>
              <a:rPr lang="nb-NO" dirty="0"/>
              <a:t>.</a:t>
            </a:r>
            <a:endParaRPr lang="en-US" dirty="0">
              <a:cs typeface="Arial"/>
            </a:endParaRPr>
          </a:p>
          <a:p>
            <a:pPr marL="903605" lvl="1" indent="-342900">
              <a:lnSpc>
                <a:spcPct val="90000"/>
              </a:lnSpc>
              <a:buFont typeface="Arial"/>
              <a:buChar char="•"/>
            </a:pPr>
            <a:r>
              <a:rPr lang="en-US" b="1" dirty="0" err="1"/>
              <a:t>Fleksible</a:t>
            </a:r>
            <a:r>
              <a:rPr lang="en-US" dirty="0"/>
              <a:t> og </a:t>
            </a:r>
            <a:r>
              <a:rPr lang="en-US" b="1" dirty="0" err="1"/>
              <a:t>desentraliserte</a:t>
            </a:r>
            <a:r>
              <a:rPr lang="en-US" dirty="0"/>
              <a:t> </a:t>
            </a:r>
            <a:r>
              <a:rPr lang="en-US" dirty="0" err="1"/>
              <a:t>utdanningstilbud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bidra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møte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for </a:t>
            </a:r>
            <a:r>
              <a:rPr lang="en-US" dirty="0" err="1"/>
              <a:t>livslang</a:t>
            </a:r>
            <a:r>
              <a:rPr lang="en-US" dirty="0"/>
              <a:t> </a:t>
            </a:r>
            <a:r>
              <a:rPr lang="en-US" dirty="0" err="1"/>
              <a:t>læring</a:t>
            </a:r>
            <a:r>
              <a:rPr lang="en-US" dirty="0"/>
              <a:t>. </a:t>
            </a:r>
            <a:endParaRPr lang="en-US" dirty="0">
              <a:cs typeface="Arial"/>
            </a:endParaRPr>
          </a:p>
          <a:p>
            <a:pPr marL="903605" lvl="1" indent="-342900">
              <a:lnSpc>
                <a:spcPct val="90000"/>
              </a:lnSpc>
              <a:buFont typeface="Arial"/>
              <a:buChar char="•"/>
            </a:pPr>
            <a:endParaRPr lang="en-US" dirty="0"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Regjeringen vil vurdere nærmere hvordan institusjonene kan øke </a:t>
            </a:r>
            <a:br>
              <a:rPr lang="nb-NO" sz="2000" dirty="0"/>
            </a:br>
            <a:r>
              <a:rPr lang="nb-NO" sz="2000" dirty="0"/>
              <a:t>omfanget av slike studietilbud, som imøtekommer nasjonale </a:t>
            </a:r>
            <a:br>
              <a:rPr lang="nb-NO" sz="2000" dirty="0"/>
            </a:br>
            <a:r>
              <a:rPr lang="nb-NO" sz="2000" dirty="0"/>
              <a:t>og regionale behov og etterspørsel.</a:t>
            </a:r>
            <a:endParaRPr lang="nb-NO" sz="2000" dirty="0"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Institusjonene forventes å på en systematisk og pedagogisk forsvarlig måte ta i bruk digitale verktøy for å gjøre utdanningstilbudene mer tilgjengelige. </a:t>
            </a:r>
            <a:endParaRPr lang="nb-NO" sz="2000" dirty="0">
              <a:cs typeface="Arial"/>
            </a:endParaRPr>
          </a:p>
          <a:p>
            <a:pPr marL="0" indent="0">
              <a:lnSpc>
                <a:spcPct val="90000"/>
              </a:lnSpc>
            </a:pP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262163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76BB3B-F476-F0B9-577C-164B36C7F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B9185E-2A8C-0FB1-6C0A-5503CA71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5E20A-7C4C-1DA0-1572-109541FE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"</a:t>
            </a:r>
            <a:r>
              <a:rPr lang="en-US" dirty="0" err="1">
                <a:cs typeface="Arial"/>
              </a:rPr>
              <a:t>Arbeidslivet</a:t>
            </a:r>
            <a:r>
              <a:rPr lang="en-US" dirty="0">
                <a:cs typeface="Arial"/>
              </a:rPr>
              <a:t> er den </a:t>
            </a:r>
            <a:r>
              <a:rPr lang="en-US" dirty="0" err="1">
                <a:cs typeface="Arial"/>
              </a:rPr>
              <a:t>viktigste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arenaen</a:t>
            </a:r>
            <a:r>
              <a:rPr lang="en-US" dirty="0">
                <a:cs typeface="Arial"/>
              </a:rPr>
              <a:t> for </a:t>
            </a:r>
            <a:r>
              <a:rPr lang="en-US" dirty="0" err="1">
                <a:cs typeface="Arial"/>
              </a:rPr>
              <a:t>livslang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læring</a:t>
            </a:r>
            <a:r>
              <a:rPr lang="en-US" dirty="0">
                <a:cs typeface="Arial"/>
              </a:rPr>
              <a:t>"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6AD46-7A0F-20A0-4F6C-F5465A52C1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/>
            <a:r>
              <a:rPr lang="en-US" dirty="0" err="1">
                <a:cs typeface="Arial"/>
              </a:rPr>
              <a:t>Regjeringen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vil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utvikle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kompetansereform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samarbeid</a:t>
            </a:r>
            <a:r>
              <a:rPr lang="en-US" dirty="0">
                <a:cs typeface="Arial"/>
              </a:rPr>
              <a:t> med </a:t>
            </a:r>
            <a:r>
              <a:rPr lang="en-US" dirty="0" err="1">
                <a:cs typeface="Arial"/>
              </a:rPr>
              <a:t>partene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arbeidslivet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helhetlig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organisering</a:t>
            </a:r>
            <a:r>
              <a:rPr lang="en-US" dirty="0">
                <a:ea typeface="+mn-lt"/>
                <a:cs typeface="+mn-lt"/>
              </a:rPr>
              <a:t> av </a:t>
            </a:r>
            <a:r>
              <a:rPr lang="en-US" dirty="0" err="1">
                <a:ea typeface="+mn-lt"/>
                <a:cs typeface="+mn-lt"/>
              </a:rPr>
              <a:t>kompetansepolitikken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tvers</a:t>
            </a:r>
            <a:r>
              <a:rPr lang="en-US" dirty="0">
                <a:ea typeface="+mn-lt"/>
                <a:cs typeface="+mn-lt"/>
              </a:rPr>
              <a:t> av </a:t>
            </a:r>
            <a:r>
              <a:rPr lang="en-US" dirty="0" err="1">
                <a:ea typeface="+mn-lt"/>
                <a:cs typeface="+mn-lt"/>
              </a:rPr>
              <a:t>sektorer</a:t>
            </a:r>
            <a:r>
              <a:rPr lang="en-US" dirty="0">
                <a:ea typeface="+mn-lt"/>
                <a:cs typeface="+mn-lt"/>
              </a:rPr>
              <a:t> og </a:t>
            </a:r>
            <a:r>
              <a:rPr lang="en-US" dirty="0" err="1">
                <a:ea typeface="+mn-lt"/>
                <a:cs typeface="+mn-lt"/>
              </a:rPr>
              <a:t>forvaltningsnivåer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sz="3200" dirty="0">
              <a:cs typeface="Arial"/>
            </a:endParaRPr>
          </a:p>
          <a:p>
            <a:pPr marL="125095" indent="-125095">
              <a:buFontTx/>
              <a:buNone/>
            </a:pPr>
            <a:endParaRPr lang="en-US" dirty="0">
              <a:cs typeface="Arial"/>
            </a:endParaRPr>
          </a:p>
          <a:p>
            <a:pPr marL="3200400" lvl="7" indent="0">
              <a:buNone/>
            </a:pPr>
            <a:r>
              <a:rPr lang="en-US" sz="2400" dirty="0">
                <a:cs typeface="Arial"/>
              </a:rPr>
              <a:t>Mye </a:t>
            </a:r>
            <a:r>
              <a:rPr lang="en-US" sz="2400" dirty="0" err="1">
                <a:cs typeface="Arial"/>
              </a:rPr>
              <a:t>fokus</a:t>
            </a:r>
            <a:r>
              <a:rPr lang="en-US" sz="2400" dirty="0">
                <a:cs typeface="Arial"/>
              </a:rPr>
              <a:t> </a:t>
            </a:r>
            <a:r>
              <a:rPr lang="en-US" sz="2400" dirty="0" err="1">
                <a:cs typeface="Arial"/>
              </a:rPr>
              <a:t>i</a:t>
            </a:r>
            <a:r>
              <a:rPr lang="en-US" sz="2400" dirty="0">
                <a:cs typeface="Arial"/>
              </a:rPr>
              <a:t> </a:t>
            </a:r>
            <a:r>
              <a:rPr lang="en-US" sz="2400" dirty="0" err="1">
                <a:cs typeface="Arial"/>
              </a:rPr>
              <a:t>meldingen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på</a:t>
            </a:r>
            <a:r>
              <a:rPr lang="en-US" sz="2400" dirty="0">
                <a:cs typeface="Arial"/>
              </a:rPr>
              <a:t> </a:t>
            </a:r>
          </a:p>
          <a:p>
            <a:pPr marL="3189605" lvl="6" indent="-342900">
              <a:buFont typeface="Wingdings"/>
              <a:buChar char="Ø"/>
            </a:pPr>
            <a:r>
              <a:rPr lang="en-US" sz="2400" dirty="0" err="1">
                <a:cs typeface="Arial"/>
              </a:rPr>
              <a:t>høyere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yrkesfaglig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utdanning</a:t>
            </a:r>
            <a:r>
              <a:rPr lang="en-US" sz="2400" dirty="0">
                <a:cs typeface="Arial"/>
              </a:rPr>
              <a:t> for </a:t>
            </a:r>
            <a:r>
              <a:rPr lang="en-US" sz="2400" dirty="0" err="1">
                <a:cs typeface="Arial"/>
              </a:rPr>
              <a:t>fagarbeidere</a:t>
            </a:r>
            <a:r>
              <a:rPr lang="en-US" sz="2400" dirty="0">
                <a:cs typeface="Arial"/>
              </a:rPr>
              <a:t>.</a:t>
            </a:r>
          </a:p>
          <a:p>
            <a:pPr marL="3189605" lvl="6" indent="-342900">
              <a:buFont typeface="Wingdings"/>
              <a:buChar char="Ø"/>
            </a:pPr>
            <a:r>
              <a:rPr lang="en-US" sz="2400" dirty="0" err="1">
                <a:cs typeface="Arial"/>
              </a:rPr>
              <a:t>kvalifisering</a:t>
            </a:r>
            <a:r>
              <a:rPr lang="en-US" sz="2400" dirty="0">
                <a:cs typeface="Arial"/>
              </a:rPr>
              <a:t> av </a:t>
            </a:r>
            <a:r>
              <a:rPr lang="en-US" sz="2400" dirty="0" err="1">
                <a:cs typeface="Arial"/>
              </a:rPr>
              <a:t>arbeidskraftreserven</a:t>
            </a:r>
            <a:r>
              <a:rPr lang="en-US" sz="2400" dirty="0">
                <a:cs typeface="Arial"/>
              </a:rPr>
              <a:t>. </a:t>
            </a:r>
          </a:p>
          <a:p>
            <a:pPr marL="3189605" lvl="6" indent="-342900">
              <a:buFont typeface="Wingdings"/>
              <a:buChar char="Ø"/>
            </a:pPr>
            <a:r>
              <a:rPr lang="en-US" sz="2400" dirty="0" err="1">
                <a:cs typeface="Arial"/>
              </a:rPr>
              <a:t>understøtte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industriens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kompetansebehov</a:t>
            </a:r>
            <a:r>
              <a:rPr lang="en-US" sz="2400" dirty="0">
                <a:cs typeface="Arial"/>
              </a:rPr>
              <a:t>.</a:t>
            </a:r>
          </a:p>
          <a:p>
            <a:pPr marL="125095" indent="-125095"/>
            <a:endParaRPr lang="en-US" dirty="0">
              <a:cs typeface="Arial"/>
            </a:endParaRPr>
          </a:p>
          <a:p>
            <a:pPr marL="0" indent="0"/>
            <a:r>
              <a:rPr lang="en-US" b="1" dirty="0">
                <a:cs typeface="Arial"/>
              </a:rPr>
              <a:t>UH-</a:t>
            </a:r>
            <a:r>
              <a:rPr lang="en-US" b="1" dirty="0" err="1">
                <a:cs typeface="Arial"/>
              </a:rPr>
              <a:t>sektoren</a:t>
            </a:r>
            <a:r>
              <a:rPr lang="en-US" b="1" dirty="0">
                <a:cs typeface="Arial"/>
              </a:rPr>
              <a:t>:</a:t>
            </a:r>
            <a:r>
              <a:rPr lang="en-US" dirty="0">
                <a:cs typeface="Arial"/>
              </a:rPr>
              <a:t> Ønske om å </a:t>
            </a:r>
            <a:r>
              <a:rPr lang="en-US" dirty="0" err="1">
                <a:cs typeface="Arial"/>
              </a:rPr>
              <a:t>gi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</a:t>
            </a:r>
            <a:r>
              <a:rPr lang="nb-NO" dirty="0" err="1">
                <a:cs typeface="Arial"/>
              </a:rPr>
              <a:t>nstitusjonene</a:t>
            </a:r>
            <a:r>
              <a:rPr lang="nb-NO" dirty="0">
                <a:cs typeface="Arial"/>
              </a:rPr>
              <a:t> større frihet til å fastsette opptakskrav for kortere studier, inkludert å ta opp studenter uten generell studiekompetanse.</a:t>
            </a:r>
            <a:endParaRPr lang="en-US" dirty="0">
              <a:cs typeface="Arial"/>
            </a:endParaRPr>
          </a:p>
          <a:p>
            <a:pPr marL="125095" indent="-125095"/>
            <a:endParaRPr lang="en-US" dirty="0">
              <a:cs typeface="Arial"/>
            </a:endParaRPr>
          </a:p>
          <a:p>
            <a:pPr marL="125095" indent="-125095"/>
            <a:endParaRPr lang="en-US" dirty="0">
              <a:cs typeface="Arial"/>
            </a:endParaRPr>
          </a:p>
        </p:txBody>
      </p:sp>
      <p:pic>
        <p:nvPicPr>
          <p:cNvPr id="6" name="Graphic 6" descr="Electrician male with solid fill">
            <a:extLst>
              <a:ext uri="{FF2B5EF4-FFF2-40B4-BE49-F238E27FC236}">
                <a16:creationId xmlns:a16="http://schemas.microsoft.com/office/drawing/2014/main" id="{B6DAA88A-243E-BA47-A660-75A12C015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677" y="2479430"/>
            <a:ext cx="2016369" cy="20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1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575A67-66AA-DDB6-F0A5-23288A1B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265A9-2AC4-FF49-D081-A8E3EDA8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C4078D-CCAC-F557-0A56-F197CBB2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/>
              </a:rPr>
              <a:t>Hva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sier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meldingen</a:t>
            </a:r>
            <a:r>
              <a:rPr lang="en-US" dirty="0">
                <a:cs typeface="Arial"/>
              </a:rPr>
              <a:t> om </a:t>
            </a:r>
            <a:r>
              <a:rPr lang="en-US" dirty="0" err="1">
                <a:cs typeface="Arial"/>
              </a:rPr>
              <a:t>finansiering</a:t>
            </a:r>
            <a:r>
              <a:rPr lang="en-US" dirty="0">
                <a:cs typeface="Arial"/>
              </a:rPr>
              <a:t> av </a:t>
            </a:r>
            <a:r>
              <a:rPr lang="en-US" dirty="0" err="1">
                <a:cs typeface="Arial"/>
              </a:rPr>
              <a:t>livslang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læring</a:t>
            </a:r>
            <a:r>
              <a:rPr lang="en-US" dirty="0">
                <a:cs typeface="Arial"/>
              </a:rPr>
              <a:t>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26DDD-C310-A959-D963-FDBFB55C027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947305" y="1082726"/>
            <a:ext cx="7908095" cy="481731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/>
            <a:endParaRPr lang="nb-NO" b="1" dirty="0">
              <a:cs typeface="Arial"/>
            </a:endParaRPr>
          </a:p>
          <a:p>
            <a:pPr marL="0" indent="0"/>
            <a:r>
              <a:rPr lang="nb-NO" b="1" dirty="0">
                <a:cs typeface="Arial"/>
              </a:rPr>
              <a:t>For individet: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Arial"/>
              </a:rPr>
              <a:t>Meldingen peker på at det ikke er fullt ut avklart hvem som har ansvar for å finansiere videreutdanning, dette gjelder særlig utdanning som befinner seg i skjæringspunktet mellom individets og virksomhetens behov.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Regjeringen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utvide</a:t>
            </a:r>
            <a:r>
              <a:rPr lang="en-US" dirty="0"/>
              <a:t> </a:t>
            </a:r>
            <a:r>
              <a:rPr lang="en-US" dirty="0" err="1"/>
              <a:t>utdanningsstøtteordningene</a:t>
            </a:r>
            <a:r>
              <a:rPr lang="en-US" dirty="0"/>
              <a:t> </a:t>
            </a:r>
            <a:r>
              <a:rPr lang="en-US" dirty="0" err="1"/>
              <a:t>slik</a:t>
            </a:r>
            <a:r>
              <a:rPr lang="en-US" dirty="0"/>
              <a:t> at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kortere</a:t>
            </a:r>
            <a:r>
              <a:rPr lang="en-US" dirty="0"/>
              <a:t> </a:t>
            </a:r>
            <a:r>
              <a:rPr lang="en-US" dirty="0" err="1"/>
              <a:t>utdanningstilbud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gi</a:t>
            </a:r>
            <a:r>
              <a:rPr lang="en-US" dirty="0"/>
              <a:t> </a:t>
            </a:r>
            <a:r>
              <a:rPr lang="en-US" dirty="0" err="1"/>
              <a:t>rett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lån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>
              <a:cs typeface="Arial"/>
            </a:endParaRPr>
          </a:p>
          <a:p>
            <a:pPr marL="0" indent="0"/>
            <a:endParaRPr lang="nb-NO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cs typeface="Arial"/>
            </a:endParaRPr>
          </a:p>
          <a:p>
            <a:pPr marL="125095" indent="-125095"/>
            <a:endParaRPr lang="nb-NO" dirty="0">
              <a:cs typeface="Arial"/>
            </a:endParaRPr>
          </a:p>
          <a:p>
            <a:pPr marL="125095" indent="-125095"/>
            <a:r>
              <a:rPr lang="nb-NO" dirty="0">
                <a:cs typeface="Arial"/>
              </a:rPr>
              <a:t>​</a:t>
            </a:r>
            <a:endParaRPr lang="en-US" dirty="0">
              <a:cs typeface="Arial"/>
            </a:endParaRPr>
          </a:p>
          <a:p>
            <a:pPr marL="125095" indent="-125095"/>
            <a:endParaRPr lang="en-US" dirty="0">
              <a:cs typeface="Arial"/>
            </a:endParaRPr>
          </a:p>
          <a:p>
            <a:pPr marL="125095" indent="-125095"/>
            <a:endParaRPr lang="en-US" dirty="0">
              <a:cs typeface="Arial"/>
            </a:endParaRPr>
          </a:p>
        </p:txBody>
      </p:sp>
      <p:pic>
        <p:nvPicPr>
          <p:cNvPr id="6" name="Picture 6" descr="Coin purse full of credit cards">
            <a:extLst>
              <a:ext uri="{FF2B5EF4-FFF2-40B4-BE49-F238E27FC236}">
                <a16:creationId xmlns:a16="http://schemas.microsoft.com/office/drawing/2014/main" id="{0916C269-54D0-FB98-EAFB-DDDDD555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8" y="1599308"/>
            <a:ext cx="2743199" cy="36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2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8FD22627-84CA-6182-3AEF-728F79732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7DCF622-92FC-A72A-3DD0-2DEB7F83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C87DCD1-9BC1-959F-B82D-710A0C23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C546DEB-37DF-4937-5667-9BBADE65EA5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120191"/>
            <a:ext cx="11197286" cy="493841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For institusjonene:</a:t>
            </a:r>
            <a:endParaRPr lang="nb-NO" b="1" dirty="0"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/>
              <a:t>Fleksible og desentraliserte utdanningstilbud skal bli en integrert del av institusjonenes utdanningsvirksomhet og ikke baseres på midlertidige tilskudd. </a:t>
            </a:r>
            <a:endParaRPr lang="nb-NO" dirty="0"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/>
              <a:t>I nytt finansieringssystem vil kandidatuttelling erstattes med en indikator for fullført studieprogram. Formålet er å ikke skape disinsentiver for livslang læring.</a:t>
            </a:r>
            <a:endParaRPr lang="nb-NO" dirty="0"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/>
              <a:t>Departementet har vurdert å i tillegg gi særskilt uttelling til institusjonene gjennom finansieringssystemet for å tilby fleksibel og desentralisert utdanning, men har konkludert med at det er andre virkemidler som bør stimulere til dette.</a:t>
            </a:r>
            <a:endParaRPr lang="nb-NO" dirty="0"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/>
              <a:t>Institusjonene forventes dermed å ta hensyn til </a:t>
            </a:r>
            <a:br>
              <a:rPr lang="nb-NO" dirty="0"/>
            </a:br>
            <a:r>
              <a:rPr lang="nb-NO" dirty="0"/>
              <a:t>samfunnets behov for fleksible og desentraliserte </a:t>
            </a:r>
            <a:br>
              <a:rPr lang="nb-NO" dirty="0"/>
            </a:br>
            <a:r>
              <a:rPr lang="nb-NO" dirty="0"/>
              <a:t>tilbud i disponeringen av sine bevilgninger. </a:t>
            </a:r>
            <a:endParaRPr lang="nb-NO" dirty="0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1500" dirty="0">
              <a:cs typeface="Arial"/>
            </a:endParaRPr>
          </a:p>
          <a:p>
            <a:pPr marL="287655" indent="-287655">
              <a:lnSpc>
                <a:spcPct val="90000"/>
              </a:lnSpc>
            </a:pPr>
            <a:endParaRPr lang="en-US" sz="1500" dirty="0">
              <a:cs typeface="Arial"/>
            </a:endParaRPr>
          </a:p>
        </p:txBody>
      </p:sp>
      <p:pic>
        <p:nvPicPr>
          <p:cNvPr id="6" name="Picture 6" descr="Jars of coins">
            <a:extLst>
              <a:ext uri="{FF2B5EF4-FFF2-40B4-BE49-F238E27FC236}">
                <a16:creationId xmlns:a16="http://schemas.microsoft.com/office/drawing/2014/main" id="{F6CCCEA3-46F2-E62E-4704-DBAC97A8A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00" b="102"/>
          <a:stretch/>
        </p:blipFill>
        <p:spPr>
          <a:xfrm>
            <a:off x="7590763" y="4520946"/>
            <a:ext cx="4199627" cy="1545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82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7C380445-2C41-F30E-B3DC-9B75D9E7F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BB5E492-FFB8-0FFE-5899-5948EB38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A614962-1212-5B12-C8EC-F63B2597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sier</a:t>
            </a:r>
            <a:r>
              <a:rPr lang="en-US" dirty="0"/>
              <a:t> </a:t>
            </a:r>
            <a:r>
              <a:rPr lang="en-US" dirty="0" err="1"/>
              <a:t>meldingen</a:t>
            </a:r>
            <a:r>
              <a:rPr lang="en-US" dirty="0"/>
              <a:t> om egenbetalingsforskriften?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4780F8F-1089-4872-93C1-D5CBC7F54D6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167137"/>
            <a:ext cx="11471910" cy="481888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Endringer </a:t>
            </a:r>
            <a:r>
              <a:rPr lang="en-US" dirty="0" err="1"/>
              <a:t>i</a:t>
            </a:r>
            <a:r>
              <a:rPr lang="en-US" dirty="0"/>
              <a:t> egenbetalingsforskriften </a:t>
            </a:r>
            <a:r>
              <a:rPr lang="en-US" dirty="0" err="1"/>
              <a:t>fra</a:t>
            </a:r>
            <a:r>
              <a:rPr lang="en-US" dirty="0"/>
              <a:t> 1. </a:t>
            </a:r>
            <a:r>
              <a:rPr lang="en-US" dirty="0" err="1"/>
              <a:t>januar</a:t>
            </a:r>
            <a:r>
              <a:rPr lang="en-US" dirty="0"/>
              <a:t> 2024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gjøre</a:t>
            </a:r>
            <a:r>
              <a:rPr lang="en-US" dirty="0"/>
              <a:t> det </a:t>
            </a:r>
            <a:r>
              <a:rPr lang="en-US" dirty="0" err="1"/>
              <a:t>enklere</a:t>
            </a:r>
            <a:r>
              <a:rPr lang="en-US" dirty="0"/>
              <a:t> for </a:t>
            </a:r>
            <a:r>
              <a:rPr lang="en-US" dirty="0" err="1"/>
              <a:t>institusjonene</a:t>
            </a:r>
            <a:r>
              <a:rPr lang="en-US" dirty="0"/>
              <a:t> å </a:t>
            </a:r>
            <a:r>
              <a:rPr lang="en-US" dirty="0" err="1"/>
              <a:t>tilby</a:t>
            </a:r>
            <a:r>
              <a:rPr lang="en-US" dirty="0"/>
              <a:t> </a:t>
            </a:r>
            <a:r>
              <a:rPr lang="en-US" dirty="0" err="1"/>
              <a:t>videreutdanning</a:t>
            </a:r>
            <a:r>
              <a:rPr lang="en-US" dirty="0"/>
              <a:t> og ta </a:t>
            </a:r>
            <a:r>
              <a:rPr lang="en-US" dirty="0" err="1"/>
              <a:t>egenbetaling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studentene</a:t>
            </a:r>
            <a:r>
              <a:rPr lang="en-US" dirty="0"/>
              <a:t> for </a:t>
            </a:r>
            <a:r>
              <a:rPr lang="en-US" dirty="0" err="1"/>
              <a:t>denne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Endringene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rette</a:t>
            </a:r>
            <a:r>
              <a:rPr lang="en-US" dirty="0"/>
              <a:t> for </a:t>
            </a:r>
            <a:r>
              <a:rPr lang="en-US" dirty="0" err="1"/>
              <a:t>gjenbruk</a:t>
            </a:r>
            <a:r>
              <a:rPr lang="en-US" dirty="0"/>
              <a:t> av </a:t>
            </a:r>
            <a:r>
              <a:rPr lang="en-US" dirty="0" err="1"/>
              <a:t>innhold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ordinære</a:t>
            </a:r>
            <a:r>
              <a:rPr lang="en-US" dirty="0"/>
              <a:t> </a:t>
            </a:r>
            <a:r>
              <a:rPr lang="en-US" dirty="0" err="1"/>
              <a:t>utdanningstilbud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Endringene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medfører</a:t>
            </a:r>
            <a:r>
              <a:rPr lang="en-US" dirty="0">
                <a:ea typeface="+mn-lt"/>
                <a:cs typeface="+mn-lt"/>
              </a:rPr>
              <a:t> at </a:t>
            </a:r>
            <a:r>
              <a:rPr lang="en-US" dirty="0" err="1">
                <a:ea typeface="+mn-lt"/>
                <a:cs typeface="+mn-lt"/>
              </a:rPr>
              <a:t>statlige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institusjoner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kreve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egenbetaling</a:t>
            </a:r>
            <a:r>
              <a:rPr lang="en-US" dirty="0">
                <a:ea typeface="+mn-lt"/>
                <a:cs typeface="+mn-lt"/>
              </a:rPr>
              <a:t> for studiepoenggivende </a:t>
            </a:r>
            <a:r>
              <a:rPr lang="en-US" dirty="0" err="1">
                <a:ea typeface="+mn-lt"/>
                <a:cs typeface="+mn-lt"/>
              </a:rPr>
              <a:t>utdanningstilbud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hvis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søker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minst</a:t>
            </a:r>
            <a:r>
              <a:rPr lang="en-US" dirty="0">
                <a:ea typeface="+mn-lt"/>
                <a:cs typeface="+mn-lt"/>
              </a:rPr>
              <a:t> to </a:t>
            </a:r>
            <a:r>
              <a:rPr lang="en-US" dirty="0" err="1">
                <a:ea typeface="+mn-lt"/>
                <a:cs typeface="+mn-lt"/>
              </a:rPr>
              <a:t>års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arbeidserfaring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og</a:t>
            </a:r>
            <a:endParaRPr lang="en-US" b="1" dirty="0">
              <a:cs typeface="Arial"/>
            </a:endParaRPr>
          </a:p>
          <a:p>
            <a:pPr marL="90297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den </a:t>
            </a:r>
            <a:r>
              <a:rPr lang="en-US" sz="2400" dirty="0" err="1">
                <a:ea typeface="+mn-lt"/>
                <a:cs typeface="+mn-lt"/>
              </a:rPr>
              <a:t>praktiske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gjennomføringen</a:t>
            </a:r>
            <a:r>
              <a:rPr lang="en-US" sz="2400" dirty="0">
                <a:ea typeface="+mn-lt"/>
                <a:cs typeface="+mn-lt"/>
              </a:rPr>
              <a:t> av </a:t>
            </a:r>
            <a:r>
              <a:rPr lang="en-US" sz="2400" dirty="0" err="1">
                <a:ea typeface="+mn-lt"/>
                <a:cs typeface="+mn-lt"/>
              </a:rPr>
              <a:t>tilbudet</a:t>
            </a:r>
            <a:r>
              <a:rPr lang="en-US" sz="2400" dirty="0">
                <a:ea typeface="+mn-lt"/>
                <a:cs typeface="+mn-lt"/>
              </a:rPr>
              <a:t> er </a:t>
            </a:r>
            <a:r>
              <a:rPr lang="en-US" sz="2400">
                <a:ea typeface="+mn-lt"/>
                <a:cs typeface="+mn-lt"/>
              </a:rPr>
              <a:t>særlig tilpasset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personer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arbeid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eller</a:t>
            </a:r>
            <a:endParaRPr lang="en-US" sz="2400" b="1" dirty="0">
              <a:cs typeface="Arial"/>
            </a:endParaRPr>
          </a:p>
          <a:p>
            <a:pPr marL="90297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a typeface="+mn-lt"/>
                <a:cs typeface="+mn-lt"/>
              </a:rPr>
              <a:t>innholdet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tilbudet</a:t>
            </a:r>
            <a:r>
              <a:rPr lang="en-US" sz="2400" dirty="0">
                <a:ea typeface="+mn-lt"/>
                <a:cs typeface="+mn-lt"/>
              </a:rPr>
              <a:t> er </a:t>
            </a:r>
            <a:r>
              <a:rPr lang="en-US" sz="2400" dirty="0" err="1">
                <a:ea typeface="+mn-lt"/>
                <a:cs typeface="+mn-lt"/>
              </a:rPr>
              <a:t>særlig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utviklet</a:t>
            </a:r>
            <a:r>
              <a:rPr lang="en-US" sz="2400" dirty="0">
                <a:ea typeface="+mn-lt"/>
                <a:cs typeface="+mn-lt"/>
              </a:rPr>
              <a:t> for </a:t>
            </a:r>
            <a:r>
              <a:rPr lang="en-US" sz="2400">
                <a:ea typeface="+mn-lt"/>
                <a:cs typeface="+mn-lt"/>
              </a:rPr>
              <a:t>personer </a:t>
            </a:r>
            <a:r>
              <a:rPr lang="en-US" sz="2400" dirty="0">
                <a:ea typeface="+mn-lt"/>
                <a:cs typeface="+mn-lt"/>
              </a:rPr>
              <a:t>med </a:t>
            </a:r>
            <a:r>
              <a:rPr lang="en-US" sz="2400" dirty="0" err="1">
                <a:ea typeface="+mn-lt"/>
                <a:cs typeface="+mn-lt"/>
              </a:rPr>
              <a:t>arbeidserfaring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 marL="342265" indent="-342900">
              <a:buFont typeface="Arial" panose="020B0604020202020204" pitchFamily="34" charset="0"/>
              <a:buChar char="•"/>
            </a:pPr>
            <a:endParaRPr lang="en-US" sz="26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5095" indent="-125095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04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8176B0B9-7311-F8F7-325D-F833C5C4239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D363BA7-56E4-E254-EB43-74686259D44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B1BADDB-ABBD-AEFC-966D-F21FA5DB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1EB831F1-9AE3-889F-D68F-257A059E7A1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755798D-BD80-7490-5059-3267C576F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0" r="965" b="2"/>
          <a:stretch/>
        </p:blipFill>
        <p:spPr>
          <a:xfrm>
            <a:off x="360045" y="1757498"/>
            <a:ext cx="5489213" cy="43011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AECF8A7-4B76-C626-0543-6438B66F068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68985ED-2232-92EA-14E7-DDB2853CDA38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</p:spPr>
        <p:txBody>
          <a:bodyPr>
            <a:normAutofit/>
          </a:bodyPr>
          <a:lstStyle/>
          <a:p>
            <a:pPr marL="34257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err="1"/>
              <a:t>Styret</a:t>
            </a:r>
            <a:r>
              <a:rPr lang="en-US"/>
              <a:t> </a:t>
            </a:r>
            <a:r>
              <a:rPr lang="en-US" err="1"/>
              <a:t>selv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fastsette</a:t>
            </a:r>
            <a:r>
              <a:rPr lang="en-US"/>
              <a:t> </a:t>
            </a:r>
            <a:r>
              <a:rPr lang="en-US" err="1"/>
              <a:t>retningslinjer</a:t>
            </a:r>
            <a:r>
              <a:rPr lang="en-US"/>
              <a:t> for </a:t>
            </a:r>
            <a:r>
              <a:rPr lang="en-US" err="1"/>
              <a:t>egenbetaling</a:t>
            </a:r>
            <a:r>
              <a:rPr lang="en-US"/>
              <a:t>. </a:t>
            </a:r>
            <a:r>
              <a:rPr lang="en-US" err="1"/>
              <a:t>Styret</a:t>
            </a:r>
            <a:r>
              <a:rPr lang="en-US"/>
              <a:t>, </a:t>
            </a:r>
            <a:r>
              <a:rPr lang="en-US" err="1"/>
              <a:t>eller</a:t>
            </a:r>
            <a:r>
              <a:rPr lang="en-US"/>
              <a:t> den </a:t>
            </a:r>
            <a:r>
              <a:rPr lang="en-US" err="1"/>
              <a:t>styret</a:t>
            </a:r>
            <a:r>
              <a:rPr lang="en-US"/>
              <a:t> </a:t>
            </a:r>
            <a:r>
              <a:rPr lang="en-US" err="1"/>
              <a:t>delegerer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avgjøre</a:t>
            </a:r>
            <a:r>
              <a:rPr lang="en-US"/>
              <a:t> om </a:t>
            </a:r>
            <a:r>
              <a:rPr lang="en-US" err="1"/>
              <a:t>tilbudet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dekkes</a:t>
            </a:r>
            <a:r>
              <a:rPr lang="en-US"/>
              <a:t> </a:t>
            </a:r>
            <a:r>
              <a:rPr lang="en-US" err="1"/>
              <a:t>helt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delvis</a:t>
            </a:r>
            <a:r>
              <a:rPr lang="en-US"/>
              <a:t> av </a:t>
            </a:r>
            <a:r>
              <a:rPr lang="en-US" err="1"/>
              <a:t>egenbetaling</a:t>
            </a:r>
            <a:r>
              <a:rPr lang="en-US"/>
              <a:t>, </a:t>
            </a:r>
            <a:r>
              <a:rPr lang="en-US" err="1"/>
              <a:t>innenfor</a:t>
            </a:r>
            <a:r>
              <a:rPr lang="en-US"/>
              <a:t> </a:t>
            </a:r>
            <a:r>
              <a:rPr lang="en-US" err="1"/>
              <a:t>rammene</a:t>
            </a:r>
            <a:r>
              <a:rPr lang="en-US"/>
              <a:t> av EØS-</a:t>
            </a:r>
            <a:r>
              <a:rPr lang="en-US" err="1"/>
              <a:t>regelverket</a:t>
            </a:r>
            <a:r>
              <a:rPr lang="en-US"/>
              <a:t> og </a:t>
            </a:r>
            <a:r>
              <a:rPr lang="en-US" err="1"/>
              <a:t>offentlig</a:t>
            </a:r>
            <a:r>
              <a:rPr lang="en-US"/>
              <a:t> </a:t>
            </a:r>
            <a:r>
              <a:rPr lang="en-US" err="1"/>
              <a:t>støtte</a:t>
            </a:r>
            <a:r>
              <a:rPr lang="en-US"/>
              <a:t>.</a:t>
            </a:r>
          </a:p>
          <a:p>
            <a:pPr marL="34257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err="1"/>
              <a:t>Departementet</a:t>
            </a:r>
            <a:r>
              <a:rPr lang="en-US"/>
              <a:t> </a:t>
            </a: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gjennom</a:t>
            </a:r>
            <a:r>
              <a:rPr lang="en-US"/>
              <a:t> </a:t>
            </a:r>
            <a:r>
              <a:rPr lang="en-US" err="1"/>
              <a:t>etatsstyringen</a:t>
            </a:r>
            <a:r>
              <a:rPr lang="en-US"/>
              <a:t> </a:t>
            </a:r>
            <a:r>
              <a:rPr lang="en-US" err="1"/>
              <a:t>følge</a:t>
            </a:r>
            <a:r>
              <a:rPr lang="en-US"/>
              <a:t> </a:t>
            </a:r>
            <a:r>
              <a:rPr lang="en-US" err="1"/>
              <a:t>opp</a:t>
            </a:r>
            <a:r>
              <a:rPr lang="en-US"/>
              <a:t> </a:t>
            </a:r>
            <a:r>
              <a:rPr lang="en-US" err="1"/>
              <a:t>institusjonenes</a:t>
            </a:r>
            <a:r>
              <a:rPr lang="en-US"/>
              <a:t> </a:t>
            </a:r>
            <a:r>
              <a:rPr lang="en-US" err="1"/>
              <a:t>praksis</a:t>
            </a:r>
            <a:r>
              <a:rPr lang="en-US"/>
              <a:t> med </a:t>
            </a:r>
            <a:r>
              <a:rPr lang="en-US" err="1"/>
              <a:t>egenbetalingsstudier</a:t>
            </a:r>
            <a:r>
              <a:rPr lang="en-US"/>
              <a:t>, for å </a:t>
            </a:r>
            <a:r>
              <a:rPr lang="en-US" err="1"/>
              <a:t>sikre</a:t>
            </a:r>
            <a:r>
              <a:rPr lang="en-US"/>
              <a:t> at </a:t>
            </a:r>
            <a:r>
              <a:rPr lang="en-US" err="1"/>
              <a:t>ikke</a:t>
            </a:r>
            <a:r>
              <a:rPr lang="en-US"/>
              <a:t> gratisprinsippet </a:t>
            </a:r>
            <a:r>
              <a:rPr lang="en-US" err="1"/>
              <a:t>utfordres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42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fdb72d-0427-4e0e-9c11-4210d1512359">
      <UserInfo>
        <DisplayName>Kristin Fossum Stene</DisplayName>
        <AccountId>13</AccountId>
        <AccountType/>
      </UserInfo>
      <UserInfo>
        <DisplayName>Jonny Roar Sundnes</DisplayName>
        <AccountId>14</AccountId>
        <AccountType/>
      </UserInfo>
      <UserInfo>
        <DisplayName>Birgitte Brørs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EF8242C2C2904EB5E7B048CB69BB66" ma:contentTypeVersion="4" ma:contentTypeDescription="Opprett et nytt dokument." ma:contentTypeScope="" ma:versionID="dce90b87cad2fb22139a798abf524835">
  <xsd:schema xmlns:xsd="http://www.w3.org/2001/XMLSchema" xmlns:xs="http://www.w3.org/2001/XMLSchema" xmlns:p="http://schemas.microsoft.com/office/2006/metadata/properties" xmlns:ns2="9b67f899-f509-4052-8006-e447bfa73821" xmlns:ns3="8bfdb72d-0427-4e0e-9c11-4210d1512359" targetNamespace="http://schemas.microsoft.com/office/2006/metadata/properties" ma:root="true" ma:fieldsID="267a4a184b38baf75c4e386bb74cf7f8" ns2:_="" ns3:_="">
    <xsd:import namespace="9b67f899-f509-4052-8006-e447bfa73821"/>
    <xsd:import namespace="8bfdb72d-0427-4e0e-9c11-4210d1512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7f899-f509-4052-8006-e447bfa7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db72d-0427-4e0e-9c11-4210d1512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purl.org/dc/dcmitype/"/>
    <ds:schemaRef ds:uri="9b67f899-f509-4052-8006-e447bfa73821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8bfdb72d-0427-4e0e-9c11-4210d151235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ED0CCD-A1D9-486C-8BBA-F5002AA84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67f899-f509-4052-8006-e447bfa73821"/>
    <ds:schemaRef ds:uri="8bfdb72d-0427-4e0e-9c11-4210d1512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1795</TotalTime>
  <Words>495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Arial, sans-serif</vt:lpstr>
      <vt:lpstr>Calibri</vt:lpstr>
      <vt:lpstr>Wingdings</vt:lpstr>
      <vt:lpstr>Office-tema</vt:lpstr>
      <vt:lpstr>think-cell Slide</vt:lpstr>
      <vt:lpstr>Hva sier utsynsmeldingen om livslang læring?</vt:lpstr>
      <vt:lpstr>Hva sier utsynsmeldingen om livslang læring?</vt:lpstr>
      <vt:lpstr>"Arbeidslivet er den viktigste arenaen for livslang læring"</vt:lpstr>
      <vt:lpstr>Hva sier meldingen om finansiering av livslang læring?</vt:lpstr>
      <vt:lpstr>PowerPoint-presentasjon</vt:lpstr>
      <vt:lpstr>Hva sier meldingen om egenbetalingsforskriften?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Utsynsmeldingen</dc:title>
  <dc:creator>Birgitte Brørs</dc:creator>
  <cp:lastModifiedBy>Kirsti Margrethe Mortensen</cp:lastModifiedBy>
  <cp:revision>115</cp:revision>
  <dcterms:created xsi:type="dcterms:W3CDTF">2023-04-10T20:31:32Z</dcterms:created>
  <dcterms:modified xsi:type="dcterms:W3CDTF">2023-06-12T09:00:09Z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0x01010037EF8242C2C2904EB5E7B048CB69BB66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