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6_5557098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9" r:id="rId7"/>
    <p:sldId id="258" r:id="rId8"/>
    <p:sldId id="260" r:id="rId9"/>
    <p:sldId id="265" r:id="rId10"/>
    <p:sldId id="262" r:id="rId11"/>
    <p:sldId id="272" r:id="rId12"/>
    <p:sldId id="271" r:id="rId13"/>
    <p:sldId id="274" r:id="rId14"/>
    <p:sldId id="275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48902-2EAA-3F53-1D75-6C1DC6BA4FE3}" name="Birgitte Brørs" initials="BB" userId="S::birgibro@uio.no::8db4f421-7c16-4604-82c0-c290ce61928e" providerId="AD"/>
  <p188:author id="{2AAF411E-EE25-52FA-8560-B580C3B85818}" name="Per Kjell Heitmann" initials="PH" userId="S::perhei@uio.no::a2576b14-a083-460d-82fa-d6e4b462746e" providerId="AD"/>
  <p188:author id="{3BA3762D-9CDF-C2C2-C935-59C9172786ED}" name="Kristin Fossum Stene" initials="KFS" userId="S::kristinf@uio.no::ab297731-a30b-45b6-a2d0-57354ddad0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0D763-3A63-4D5A-BCD1-4528186B626D}" v="1115" dt="2023-04-14T08:53:05.497"/>
    <p1510:client id="{20075057-5650-4273-B215-50EE404763BB}" v="786" dt="2023-04-13T10:00:38.379"/>
    <p1510:client id="{340684DB-D560-4E8C-838E-43C8D8C8BDAC}" v="100" dt="2023-04-13T14:31:03.213"/>
    <p1510:client id="{4A6D396E-BABC-4719-8EC0-9B9A0C2D4C24}" v="10" dt="2023-04-14T07:49:52.332"/>
    <p1510:client id="{93AB3658-93E1-441F-9248-E12AE565A8C0}" v="2" dt="2023-04-14T07:57:11.101"/>
    <p1510:client id="{BB4A68C2-87C4-4655-A4F6-47C4DD8BA0C4}" v="1" dt="2023-04-14T08:01:05.112"/>
    <p1510:client id="{D6C5CF5B-F739-40E3-B70B-32993E1176D2}" v="625" dt="2023-04-14T07:08:37.835"/>
    <p1510:client id="{F3D5A53F-3CBC-44D5-8CD9-60493C5E6EF9}" v="402" vWet="404" dt="2023-04-14T08:02:44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106_555709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216561-D258-4215-BCBF-6AB9F74FFC67}" authorId="{3BA3762D-9CDF-C2C2-C935-59C9172786ED}" status="resolved" created="2023-04-14T07:47:49.36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31767431" sldId="262"/>
      <ac:spMk id="5" creationId="{B9FE72CF-C776-A05B-997A-48E77D57D655}"/>
      <ac:txMk cp="589" len="115">
        <ac:context len="861" hash="1909370011"/>
      </ac:txMk>
    </ac:txMkLst>
    <p188:pos x="9676356" y="3590794"/>
    <p188:replyLst>
      <p188:reply id="{A188C835-B787-4D0D-AD88-A2FE7F77DB21}" authorId="{2AAF411E-EE25-52FA-8560-B580C3B85818}" created="2023-04-14T07:57:11.101">
        <p188:txBody>
          <a:bodyPr/>
          <a:lstStyle/>
          <a:p>
            <a:r>
              <a:rPr lang="nb-NO"/>
              <a:t>Høres greit ut :)</a:t>
            </a:r>
          </a:p>
        </p188:txBody>
      </p188:reply>
      <p188:reply id="{201D722F-C452-43BC-B6D8-922D6AF5946C}" authorId="{2AAF411E-EE25-52FA-8560-B580C3B85818}" created="2023-04-14T08:01:05.112">
        <p188:txBody>
          <a:bodyPr/>
          <a:lstStyle/>
          <a:p>
            <a:r>
              <a:rPr lang="nb-NO"/>
              <a:t>Rettet!</a:t>
            </a:r>
          </a:p>
        </p188:txBody>
      </p188:reply>
    </p188:replyLst>
    <p188:txBody>
      <a:bodyPr/>
      <a:lstStyle/>
      <a:p>
        <a:r>
          <a:rPr lang="en-US"/>
          <a:t>[@Per Kjell Heitmann] kan vi her si studiepoenguttelling gis med tre satser – humaniora/samfunnsfag, realfag/lærer-utdanning/helse, og medisin/odontologi   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5557098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6C0FFC0B-E0D3-B24D-DAE5-84E3FE295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FB6666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Plassholder for innhold 30">
            <a:extLst>
              <a:ext uri="{FF2B5EF4-FFF2-40B4-BE49-F238E27FC236}">
                <a16:creationId xmlns:a16="http://schemas.microsoft.com/office/drawing/2014/main" id="{41F9F7B1-4BA3-79A9-8E16-F51861311D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Plassholder for tekst 35">
            <a:extLst>
              <a:ext uri="{FF2B5EF4-FFF2-40B4-BE49-F238E27FC236}">
                <a16:creationId xmlns:a16="http://schemas.microsoft.com/office/drawing/2014/main" id="{F8B70B81-D98C-1125-7B91-AAD7E3DC50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Tittel 28">
            <a:extLst>
              <a:ext uri="{FF2B5EF4-FFF2-40B4-BE49-F238E27FC236}">
                <a16:creationId xmlns:a16="http://schemas.microsoft.com/office/drawing/2014/main" id="{B1CF7883-E38D-BAF1-4469-5CFE03AB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000000"/>
                </a:solidFill>
              </a:rPr>
              <a:t>Utsynsmeldingen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Plassholder for tekst 36">
            <a:extLst>
              <a:ext uri="{FF2B5EF4-FFF2-40B4-BE49-F238E27FC236}">
                <a16:creationId xmlns:a16="http://schemas.microsoft.com/office/drawing/2014/main" id="{839C197C-523F-7BE4-4E62-7D22C63A95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err="1">
                <a:solidFill>
                  <a:srgbClr val="000000"/>
                </a:solidFill>
              </a:rPr>
              <a:t>Presentasjon</a:t>
            </a:r>
            <a:r>
              <a:rPr lang="en-US">
                <a:solidFill>
                  <a:srgbClr val="000000"/>
                </a:solidFill>
              </a:rPr>
              <a:t> for </a:t>
            </a:r>
            <a:r>
              <a:rPr lang="en-US" err="1">
                <a:solidFill>
                  <a:srgbClr val="000000"/>
                </a:solidFill>
              </a:rPr>
              <a:t>universitetsstyret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Undertittel 29">
            <a:extLst>
              <a:ext uri="{FF2B5EF4-FFF2-40B4-BE49-F238E27FC236}">
                <a16:creationId xmlns:a16="http://schemas.microsoft.com/office/drawing/2014/main" id="{5B3F4C38-51E1-5E1B-8417-31E904B63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1611018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Bjørn Stensaker</a:t>
            </a:r>
          </a:p>
        </p:txBody>
      </p:sp>
      <p:sp>
        <p:nvSpPr>
          <p:cNvPr id="33" name="Plassholder for tekst 32">
            <a:extLst>
              <a:ext uri="{FF2B5EF4-FFF2-40B4-BE49-F238E27FC236}">
                <a16:creationId xmlns:a16="http://schemas.microsoft.com/office/drawing/2014/main" id="{6E4B50F8-4B8E-481F-D480-31D5C72479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2382832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err="1">
                <a:solidFill>
                  <a:srgbClr val="000000"/>
                </a:solidFill>
              </a:rPr>
              <a:t>Viserektor</a:t>
            </a:r>
            <a:r>
              <a:rPr lang="en-US">
                <a:solidFill>
                  <a:srgbClr val="000000"/>
                </a:solidFill>
              </a:rPr>
              <a:t> for </a:t>
            </a:r>
            <a:r>
              <a:rPr lang="en-US" err="1">
                <a:solidFill>
                  <a:srgbClr val="000000"/>
                </a:solidFill>
              </a:rPr>
              <a:t>utdanning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Plassholder for tekst 33">
            <a:extLst>
              <a:ext uri="{FF2B5EF4-FFF2-40B4-BE49-F238E27FC236}">
                <a16:creationId xmlns:a16="http://schemas.microsoft.com/office/drawing/2014/main" id="{A8690CCF-1A06-B0CE-0211-75A31B257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1897955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err="1">
                <a:solidFill>
                  <a:srgbClr val="000000"/>
                </a:solidFill>
              </a:rPr>
              <a:t>Universitetet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</a:t>
            </a:r>
            <a:r>
              <a:rPr lang="en-US">
                <a:solidFill>
                  <a:srgbClr val="000000"/>
                </a:solidFill>
              </a:rPr>
              <a:t> Oslo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65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8" name="logo_" descr="UiO Segl">
            <a:extLst>
              <a:ext uri="{FF2B5EF4-FFF2-40B4-BE49-F238E27FC236}">
                <a16:creationId xmlns:a16="http://schemas.microsoft.com/office/drawing/2014/main" id="{25AB6D17-34F2-A6F7-DB27-2A938367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493FAD7-F3A0-67F2-E46C-3E15EC798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8277F8A-F7C6-2D21-2A6E-8C7F5F57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4ABB099-87A0-6D3D-BFFC-90048D7D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Justert</a:t>
            </a:r>
            <a:r>
              <a:rPr lang="en-US"/>
              <a:t> </a:t>
            </a:r>
            <a:r>
              <a:rPr lang="en-US" err="1"/>
              <a:t>forskrift</a:t>
            </a:r>
            <a:r>
              <a:rPr lang="en-US"/>
              <a:t> om </a:t>
            </a:r>
            <a:r>
              <a:rPr lang="en-US" err="1"/>
              <a:t>egenbetaling</a:t>
            </a:r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57F39E2-F71F-9A6A-C55A-845B255C1CC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5"/>
            <a:ext cx="11589300" cy="502511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err="1"/>
              <a:t>Formålet</a:t>
            </a:r>
            <a:r>
              <a:rPr lang="en-US" sz="2200"/>
              <a:t> med </a:t>
            </a:r>
            <a:r>
              <a:rPr lang="en-US" sz="2200" err="1"/>
              <a:t>endringen</a:t>
            </a:r>
            <a:r>
              <a:rPr lang="en-US" sz="2200"/>
              <a:t> </a:t>
            </a:r>
            <a:r>
              <a:rPr lang="en-US" sz="2200" err="1"/>
              <a:t>fra</a:t>
            </a:r>
            <a:r>
              <a:rPr lang="en-US" sz="2200"/>
              <a:t> 01.01.2024 er:</a:t>
            </a:r>
          </a:p>
          <a:p>
            <a:pPr marL="902970" lvl="1" indent="-342900">
              <a:buFont typeface="Courier New" panose="02070309020205020404" pitchFamily="49" charset="0"/>
              <a:buChar char="o"/>
            </a:pPr>
            <a:r>
              <a:rPr lang="en-US"/>
              <a:t>å </a:t>
            </a:r>
            <a:r>
              <a:rPr lang="en-US" err="1"/>
              <a:t>gi</a:t>
            </a:r>
            <a:r>
              <a:rPr lang="en-US"/>
              <a:t> </a:t>
            </a:r>
            <a:r>
              <a:rPr lang="en-US" err="1"/>
              <a:t>institusjonene</a:t>
            </a:r>
            <a:r>
              <a:rPr lang="en-US"/>
              <a:t> </a:t>
            </a:r>
            <a:r>
              <a:rPr lang="en-US" err="1"/>
              <a:t>mer</a:t>
            </a:r>
            <a:r>
              <a:rPr lang="en-US"/>
              <a:t> </a:t>
            </a:r>
            <a:r>
              <a:rPr lang="en-US" err="1"/>
              <a:t>fleksible</a:t>
            </a:r>
            <a:r>
              <a:rPr lang="en-US"/>
              <a:t> rammer </a:t>
            </a:r>
            <a:r>
              <a:rPr lang="en-US" err="1"/>
              <a:t>til</a:t>
            </a:r>
            <a:r>
              <a:rPr lang="en-US"/>
              <a:t> å ta </a:t>
            </a:r>
            <a:r>
              <a:rPr lang="en-US" err="1"/>
              <a:t>egenbetaling</a:t>
            </a:r>
            <a:r>
              <a:rPr lang="en-US"/>
              <a:t> for </a:t>
            </a:r>
            <a:r>
              <a:rPr lang="en-US" err="1"/>
              <a:t>videreutdanninger</a:t>
            </a:r>
            <a:endParaRPr lang="en-US">
              <a:cs typeface="Arial"/>
            </a:endParaRPr>
          </a:p>
          <a:p>
            <a:pPr marL="902970" lvl="1" indent="-342900">
              <a:buFont typeface="Courier New" panose="02070309020205020404" pitchFamily="49" charset="0"/>
              <a:buChar char="o"/>
            </a:pPr>
            <a:r>
              <a:rPr lang="en-US"/>
              <a:t>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rette</a:t>
            </a:r>
            <a:r>
              <a:rPr lang="en-US"/>
              <a:t> for </a:t>
            </a:r>
            <a:r>
              <a:rPr lang="en-US" err="1"/>
              <a:t>gjenbruk</a:t>
            </a:r>
            <a:r>
              <a:rPr lang="en-US"/>
              <a:t> av </a:t>
            </a:r>
            <a:r>
              <a:rPr lang="en-US" err="1"/>
              <a:t>innhold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ordinære</a:t>
            </a:r>
            <a:r>
              <a:rPr lang="en-US"/>
              <a:t> </a:t>
            </a:r>
            <a:r>
              <a:rPr lang="en-US" err="1"/>
              <a:t>utdanningstilbud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videreutdanningstilbud</a:t>
            </a:r>
            <a:endParaRPr lang="en-US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err="1">
                <a:ea typeface="+mn-lt"/>
                <a:cs typeface="+mn-lt"/>
              </a:rPr>
              <a:t>Endringen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i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forskriften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medfører</a:t>
            </a:r>
            <a:r>
              <a:rPr lang="en-US" sz="2200">
                <a:ea typeface="+mn-lt"/>
                <a:cs typeface="+mn-lt"/>
              </a:rPr>
              <a:t> at </a:t>
            </a:r>
            <a:r>
              <a:rPr lang="en-US" sz="2200" err="1">
                <a:ea typeface="+mn-lt"/>
                <a:cs typeface="+mn-lt"/>
              </a:rPr>
              <a:t>statlige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institusjoner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kan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kreve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egenbetaling</a:t>
            </a:r>
            <a:r>
              <a:rPr lang="en-US" sz="2200">
                <a:ea typeface="+mn-lt"/>
                <a:cs typeface="+mn-lt"/>
              </a:rPr>
              <a:t> for studiepoenggivende </a:t>
            </a:r>
            <a:r>
              <a:rPr lang="en-US" sz="2200" err="1">
                <a:ea typeface="+mn-lt"/>
                <a:cs typeface="+mn-lt"/>
              </a:rPr>
              <a:t>utdanningstilbud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hvis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søker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har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minst</a:t>
            </a:r>
            <a:r>
              <a:rPr lang="en-US" sz="2200">
                <a:ea typeface="+mn-lt"/>
                <a:cs typeface="+mn-lt"/>
              </a:rPr>
              <a:t> to </a:t>
            </a:r>
            <a:r>
              <a:rPr lang="en-US" sz="2200" err="1">
                <a:ea typeface="+mn-lt"/>
                <a:cs typeface="+mn-lt"/>
              </a:rPr>
              <a:t>års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arbeidserfaring</a:t>
            </a:r>
            <a:r>
              <a:rPr lang="en-US" sz="2200">
                <a:ea typeface="+mn-lt"/>
                <a:cs typeface="+mn-lt"/>
              </a:rPr>
              <a:t>, og</a:t>
            </a:r>
            <a:endParaRPr lang="en-US" sz="2200">
              <a:cs typeface="Arial"/>
            </a:endParaRPr>
          </a:p>
          <a:p>
            <a:pPr marL="902970" lvl="1" indent="-342900">
              <a:buFont typeface="Courier New" panose="02070309020205020404" pitchFamily="49" charset="0"/>
              <a:buChar char="o"/>
            </a:pPr>
            <a:r>
              <a:rPr lang="en-US">
                <a:ea typeface="+mn-lt"/>
                <a:cs typeface="+mn-lt"/>
              </a:rPr>
              <a:t>den </a:t>
            </a:r>
            <a:r>
              <a:rPr lang="en-US" err="1">
                <a:ea typeface="+mn-lt"/>
                <a:cs typeface="+mn-lt"/>
              </a:rPr>
              <a:t>praktiske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gjennomføringen</a:t>
            </a:r>
            <a:r>
              <a:rPr lang="en-US">
                <a:ea typeface="+mn-lt"/>
                <a:cs typeface="+mn-lt"/>
              </a:rPr>
              <a:t> av </a:t>
            </a:r>
            <a:r>
              <a:rPr lang="en-US" err="1">
                <a:ea typeface="+mn-lt"/>
                <a:cs typeface="+mn-lt"/>
              </a:rPr>
              <a:t>tilbudet</a:t>
            </a:r>
            <a:r>
              <a:rPr lang="en-US">
                <a:ea typeface="+mn-lt"/>
                <a:cs typeface="+mn-lt"/>
              </a:rPr>
              <a:t> er </a:t>
            </a:r>
            <a:r>
              <a:rPr lang="en-US" err="1">
                <a:ea typeface="+mn-lt"/>
                <a:cs typeface="+mn-lt"/>
              </a:rPr>
              <a:t>særlig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tilpasset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personer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arbeid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eller</a:t>
            </a:r>
            <a:endParaRPr lang="en-US">
              <a:cs typeface="Arial"/>
            </a:endParaRPr>
          </a:p>
          <a:p>
            <a:pPr marL="902970" lvl="1" indent="-342900">
              <a:buFont typeface="Courier New" panose="02070309020205020404" pitchFamily="49" charset="0"/>
              <a:buChar char="o"/>
            </a:pPr>
            <a:r>
              <a:rPr lang="en-US" err="1">
                <a:ea typeface="+mn-lt"/>
                <a:cs typeface="+mn-lt"/>
              </a:rPr>
              <a:t>innholdet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tilbudet</a:t>
            </a:r>
            <a:r>
              <a:rPr lang="en-US">
                <a:ea typeface="+mn-lt"/>
                <a:cs typeface="+mn-lt"/>
              </a:rPr>
              <a:t> er </a:t>
            </a:r>
            <a:r>
              <a:rPr lang="en-US" err="1">
                <a:ea typeface="+mn-lt"/>
                <a:cs typeface="+mn-lt"/>
              </a:rPr>
              <a:t>særlig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utviklet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personer</a:t>
            </a:r>
            <a:r>
              <a:rPr lang="en-US">
                <a:ea typeface="+mn-lt"/>
                <a:cs typeface="+mn-lt"/>
              </a:rPr>
              <a:t> med </a:t>
            </a:r>
            <a:r>
              <a:rPr lang="en-US" err="1">
                <a:ea typeface="+mn-lt"/>
                <a:cs typeface="+mn-lt"/>
              </a:rPr>
              <a:t>arbeidserfaring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err="1">
                <a:ea typeface="+mn-lt"/>
                <a:cs typeface="+mn-lt"/>
              </a:rPr>
              <a:t>Styret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selv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skal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fastsette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retningslinjer</a:t>
            </a:r>
            <a:r>
              <a:rPr lang="en-US" sz="2200" b="1">
                <a:ea typeface="+mn-lt"/>
                <a:cs typeface="+mn-lt"/>
              </a:rPr>
              <a:t> for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godkjenning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og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fastsetting</a:t>
            </a:r>
            <a:r>
              <a:rPr lang="en-US" sz="2200">
                <a:ea typeface="+mn-lt"/>
                <a:cs typeface="+mn-lt"/>
              </a:rPr>
              <a:t> av </a:t>
            </a:r>
            <a:r>
              <a:rPr lang="en-US" sz="2200" b="1" err="1">
                <a:ea typeface="+mn-lt"/>
                <a:cs typeface="+mn-lt"/>
              </a:rPr>
              <a:t>egenbetaling</a:t>
            </a:r>
            <a:r>
              <a:rPr lang="en-US" sz="2200" b="1">
                <a:ea typeface="+mn-lt"/>
                <a:cs typeface="+mn-lt"/>
              </a:rPr>
              <a:t>. </a:t>
            </a:r>
            <a:r>
              <a:rPr lang="en-US" sz="2200" err="1">
                <a:ea typeface="+mn-lt"/>
                <a:cs typeface="+mn-lt"/>
              </a:rPr>
              <a:t>Styret</a:t>
            </a:r>
            <a:r>
              <a:rPr lang="en-US" sz="2200">
                <a:ea typeface="+mn-lt"/>
                <a:cs typeface="+mn-lt"/>
              </a:rPr>
              <a:t>, </a:t>
            </a:r>
            <a:r>
              <a:rPr lang="en-US" sz="2200" err="1">
                <a:ea typeface="+mn-lt"/>
                <a:cs typeface="+mn-lt"/>
              </a:rPr>
              <a:t>eller</a:t>
            </a:r>
            <a:r>
              <a:rPr lang="en-US" sz="2200">
                <a:ea typeface="+mn-lt"/>
                <a:cs typeface="+mn-lt"/>
              </a:rPr>
              <a:t> den </a:t>
            </a:r>
            <a:r>
              <a:rPr lang="en-US" sz="2200" err="1">
                <a:ea typeface="+mn-lt"/>
                <a:cs typeface="+mn-lt"/>
              </a:rPr>
              <a:t>styret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delegerer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til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kan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avgjøre</a:t>
            </a:r>
            <a:r>
              <a:rPr lang="en-US" sz="2200">
                <a:ea typeface="+mn-lt"/>
                <a:cs typeface="+mn-lt"/>
              </a:rPr>
              <a:t> om </a:t>
            </a:r>
            <a:r>
              <a:rPr lang="en-US" sz="2200" err="1">
                <a:ea typeface="+mn-lt"/>
                <a:cs typeface="+mn-lt"/>
              </a:rPr>
              <a:t>egenbetalingen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skal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dekkes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helt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eller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delvis</a:t>
            </a:r>
            <a:r>
              <a:rPr lang="en-US" sz="2200">
                <a:ea typeface="+mn-lt"/>
                <a:cs typeface="+mn-lt"/>
              </a:rPr>
              <a:t> av </a:t>
            </a:r>
            <a:r>
              <a:rPr lang="en-US" sz="2200" err="1">
                <a:ea typeface="+mn-lt"/>
                <a:cs typeface="+mn-lt"/>
              </a:rPr>
              <a:t>egenbetaling</a:t>
            </a:r>
            <a:r>
              <a:rPr lang="en-US" sz="2200">
                <a:ea typeface="+mn-lt"/>
                <a:cs typeface="+mn-lt"/>
              </a:rPr>
              <a:t>, </a:t>
            </a:r>
            <a:r>
              <a:rPr lang="en-US" sz="2200" err="1">
                <a:ea typeface="+mn-lt"/>
                <a:cs typeface="+mn-lt"/>
              </a:rPr>
              <a:t>innenfor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rammene</a:t>
            </a:r>
            <a:r>
              <a:rPr lang="en-US" sz="2200">
                <a:ea typeface="+mn-lt"/>
                <a:cs typeface="+mn-lt"/>
              </a:rPr>
              <a:t> av EØS-</a:t>
            </a:r>
            <a:r>
              <a:rPr lang="en-US" sz="2200" err="1">
                <a:ea typeface="+mn-lt"/>
                <a:cs typeface="+mn-lt"/>
              </a:rPr>
              <a:t>regelverket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og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offentlig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støtte</a:t>
            </a:r>
            <a:endParaRPr lang="en-US" sz="220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err="1">
                <a:ea typeface="+mn-lt"/>
                <a:cs typeface="+mn-lt"/>
              </a:rPr>
              <a:t>Departementet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vil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gjennom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etatsstyringen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følge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opp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institusjonenes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praksis</a:t>
            </a:r>
            <a:r>
              <a:rPr lang="en-US" sz="2200">
                <a:ea typeface="+mn-lt"/>
                <a:cs typeface="+mn-lt"/>
              </a:rPr>
              <a:t> med </a:t>
            </a:r>
            <a:r>
              <a:rPr lang="en-US" sz="2200" err="1">
                <a:ea typeface="+mn-lt"/>
                <a:cs typeface="+mn-lt"/>
              </a:rPr>
              <a:t>egenbetalingsstudier</a:t>
            </a:r>
            <a:r>
              <a:rPr lang="en-US" sz="2200">
                <a:ea typeface="+mn-lt"/>
                <a:cs typeface="+mn-lt"/>
              </a:rPr>
              <a:t>, for å </a:t>
            </a:r>
            <a:r>
              <a:rPr lang="en-US" sz="2200" err="1">
                <a:ea typeface="+mn-lt"/>
                <a:cs typeface="+mn-lt"/>
              </a:rPr>
              <a:t>sikre</a:t>
            </a:r>
            <a:r>
              <a:rPr lang="en-US" sz="2200">
                <a:ea typeface="+mn-lt"/>
                <a:cs typeface="+mn-lt"/>
              </a:rPr>
              <a:t> at </a:t>
            </a:r>
            <a:r>
              <a:rPr lang="en-US" sz="2200" err="1">
                <a:ea typeface="+mn-lt"/>
                <a:cs typeface="+mn-lt"/>
              </a:rPr>
              <a:t>ikke</a:t>
            </a:r>
            <a:r>
              <a:rPr lang="en-US" sz="2200">
                <a:ea typeface="+mn-lt"/>
                <a:cs typeface="+mn-lt"/>
              </a:rPr>
              <a:t> gratisprinsippet </a:t>
            </a:r>
            <a:r>
              <a:rPr lang="en-US" sz="2200" err="1">
                <a:ea typeface="+mn-lt"/>
                <a:cs typeface="+mn-lt"/>
              </a:rPr>
              <a:t>utfordres</a:t>
            </a:r>
            <a:endParaRPr lang="en-US" sz="2200">
              <a:ea typeface="+mn-lt"/>
              <a:cs typeface="+mn-lt"/>
            </a:endParaRPr>
          </a:p>
          <a:p>
            <a:pPr marL="902970" lvl="1" indent="-342900"/>
            <a:endParaRPr lang="en-US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5CA3ED-05F4-B2CE-AD83-E17D678A8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89E10-7476-907C-7C99-6E5038F2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4E6D59-9B14-6BE1-37F5-F690790F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Svakheter ved Utsynsmeldingen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7B2D729-8C50-7533-BEE0-9FD379869C5A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 rotWithShape="1">
          <a:blip r:embed="rId2"/>
          <a:srcRect t="1948" r="-2249" b="216"/>
          <a:stretch/>
        </p:blipFill>
        <p:spPr>
          <a:xfrm>
            <a:off x="6860236" y="531668"/>
            <a:ext cx="5423732" cy="35899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B902A4-20B3-C5DA-3012-80D6D4F4319A}"/>
              </a:ext>
            </a:extLst>
          </p:cNvPr>
          <p:cNvSpPr txBox="1"/>
          <p:nvPr/>
        </p:nvSpPr>
        <p:spPr>
          <a:xfrm>
            <a:off x="574109" y="1356985"/>
            <a:ext cx="6285921" cy="2723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cs typeface="Arial"/>
              </a:rPr>
              <a:t>Den mangler </a:t>
            </a:r>
            <a:r>
              <a:rPr lang="en-US" sz="1800" dirty="0" err="1">
                <a:cs typeface="Arial"/>
              </a:rPr>
              <a:t>fokus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 </a:t>
            </a:r>
            <a:r>
              <a:rPr lang="en-US" sz="1800" b="1" dirty="0" err="1">
                <a:cs typeface="Arial"/>
              </a:rPr>
              <a:t>forskningsbasert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utdanning</a:t>
            </a:r>
            <a:endParaRPr lang="en-US" sz="1800" dirty="0">
              <a:cs typeface="Arial"/>
            </a:endParaRPr>
          </a:p>
          <a:p>
            <a:endParaRPr lang="en-US" sz="1800" dirty="0">
              <a:cs typeface="Arial"/>
            </a:endParaRPr>
          </a:p>
          <a:p>
            <a:r>
              <a:rPr lang="en-US" sz="1800" dirty="0">
                <a:cs typeface="Arial"/>
              </a:rPr>
              <a:t>Den er </a:t>
            </a:r>
            <a:r>
              <a:rPr lang="en-US" sz="1800" b="1" dirty="0" err="1">
                <a:cs typeface="Arial"/>
              </a:rPr>
              <a:t>nasjonalt</a:t>
            </a:r>
            <a:r>
              <a:rPr lang="en-US" sz="1800" b="1" dirty="0">
                <a:cs typeface="Arial"/>
              </a:rPr>
              <a:t> </a:t>
            </a:r>
            <a:r>
              <a:rPr lang="en-US" sz="1800" b="1" dirty="0" err="1">
                <a:cs typeface="Arial"/>
              </a:rPr>
              <a:t>orientert</a:t>
            </a:r>
            <a:endParaRPr lang="en-US" sz="18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cs typeface="Arial"/>
              </a:rPr>
              <a:t>3 sider vies </a:t>
            </a:r>
            <a:r>
              <a:rPr lang="en-US" sz="1800" dirty="0" err="1">
                <a:cs typeface="Arial"/>
              </a:rPr>
              <a:t>til</a:t>
            </a:r>
            <a:r>
              <a:rPr lang="en-US" sz="1800" dirty="0">
                <a:cs typeface="Arial"/>
              </a:rPr>
              <a:t> "</a:t>
            </a:r>
            <a:r>
              <a:rPr lang="en-US" sz="1800" dirty="0" err="1">
                <a:cs typeface="Arial"/>
              </a:rPr>
              <a:t>kompetanse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fra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utlandet</a:t>
            </a:r>
            <a:r>
              <a:rPr lang="en-US" sz="1800" dirty="0">
                <a:cs typeface="Arial"/>
              </a:rPr>
              <a:t>", om</a:t>
            </a:r>
            <a:br>
              <a:rPr lang="en-US" sz="1800" dirty="0">
                <a:cs typeface="Arial"/>
              </a:rPr>
            </a:br>
            <a:r>
              <a:rPr lang="en-US" sz="1800" dirty="0" err="1">
                <a:cs typeface="Arial"/>
              </a:rPr>
              <a:t>godkjenning</a:t>
            </a:r>
            <a:r>
              <a:rPr lang="en-US" sz="1800" dirty="0">
                <a:cs typeface="Arial"/>
              </a:rPr>
              <a:t> av </a:t>
            </a:r>
            <a:r>
              <a:rPr lang="en-US" sz="1800" dirty="0" err="1">
                <a:cs typeface="Arial"/>
              </a:rPr>
              <a:t>utenlandsk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utdanning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og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yrkes</a:t>
            </a:r>
            <a:r>
              <a:rPr lang="en-US" sz="1800" dirty="0">
                <a:cs typeface="Arial"/>
              </a:rPr>
              <a:t>-</a:t>
            </a:r>
            <a:br>
              <a:rPr lang="en-US" sz="1800" dirty="0">
                <a:cs typeface="Arial"/>
              </a:rPr>
            </a:br>
            <a:r>
              <a:rPr lang="en-US" sz="1800" dirty="0" err="1">
                <a:cs typeface="Arial"/>
              </a:rPr>
              <a:t>godkjenning</a:t>
            </a:r>
            <a:endParaRPr lang="en-US" sz="18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cs typeface="Arial"/>
              </a:rPr>
              <a:t>Har </a:t>
            </a:r>
            <a:r>
              <a:rPr lang="en-US" sz="1800" dirty="0" err="1">
                <a:cs typeface="Arial"/>
              </a:rPr>
              <a:t>ikke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fokus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nødvendig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internasjonalt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samarbeid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innen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utdanning</a:t>
            </a:r>
            <a:r>
              <a:rPr lang="en-US" sz="1800" dirty="0">
                <a:cs typeface="Arial"/>
              </a:rPr>
              <a:t>, </a:t>
            </a:r>
            <a:r>
              <a:rPr lang="en-US" sz="1800" dirty="0" err="1">
                <a:cs typeface="Arial"/>
              </a:rPr>
              <a:t>forskning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og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innovasjon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som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grunnlag</a:t>
            </a:r>
            <a:r>
              <a:rPr lang="en-US" sz="1800" dirty="0">
                <a:cs typeface="Arial"/>
              </a:rPr>
              <a:t> for </a:t>
            </a:r>
            <a:r>
              <a:rPr lang="en-US" sz="1800" dirty="0" err="1">
                <a:cs typeface="Arial"/>
              </a:rPr>
              <a:t>Norges</a:t>
            </a:r>
            <a:r>
              <a:rPr lang="en-US" sz="1800" dirty="0">
                <a:cs typeface="Arial"/>
              </a:rPr>
              <a:t> </a:t>
            </a:r>
            <a:r>
              <a:rPr lang="en-US" sz="1800" b="1" dirty="0" err="1">
                <a:cs typeface="Arial"/>
              </a:rPr>
              <a:t>internasjonale</a:t>
            </a:r>
            <a:r>
              <a:rPr lang="en-US" sz="1800" b="1" dirty="0">
                <a:cs typeface="Arial"/>
              </a:rPr>
              <a:t> </a:t>
            </a:r>
            <a:r>
              <a:rPr lang="en-US" sz="1800" b="1" dirty="0" err="1">
                <a:cs typeface="Arial"/>
              </a:rPr>
              <a:t>konkurransekraft</a:t>
            </a:r>
            <a:endParaRPr lang="en-US" sz="1800" b="1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2A807-522E-E885-BB7B-5F8AB315629B}"/>
              </a:ext>
            </a:extLst>
          </p:cNvPr>
          <p:cNvSpPr txBox="1"/>
          <p:nvPr/>
        </p:nvSpPr>
        <p:spPr>
          <a:xfrm>
            <a:off x="654571" y="4279726"/>
            <a:ext cx="10524907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cs typeface="Arial"/>
              </a:rPr>
              <a:t>Den </a:t>
            </a:r>
            <a:r>
              <a:rPr lang="en-US" sz="1800" dirty="0" err="1">
                <a:cs typeface="Arial"/>
              </a:rPr>
              <a:t>har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ikke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fokus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 </a:t>
            </a:r>
            <a:r>
              <a:rPr lang="en-US" sz="1800" b="1" dirty="0" err="1">
                <a:cs typeface="Arial"/>
              </a:rPr>
              <a:t>studieforberedende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videregående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opplæring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som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forberedelse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og</a:t>
            </a:r>
            <a:r>
              <a:rPr lang="en-US" sz="1800" dirty="0">
                <a:cs typeface="Arial"/>
              </a:rPr>
              <a:t> </a:t>
            </a:r>
            <a:endParaRPr lang="en-US" dirty="0"/>
          </a:p>
          <a:p>
            <a:r>
              <a:rPr lang="en-US" sz="1800" dirty="0" err="1">
                <a:cs typeface="Arial"/>
              </a:rPr>
              <a:t>rekrutteringsgrunnlag</a:t>
            </a:r>
            <a:r>
              <a:rPr lang="en-US" sz="1800" dirty="0">
                <a:cs typeface="Arial"/>
              </a:rPr>
              <a:t> for </a:t>
            </a:r>
            <a:r>
              <a:rPr lang="en-US" sz="1800" dirty="0" err="1">
                <a:cs typeface="Arial"/>
              </a:rPr>
              <a:t>høyere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utdanning</a:t>
            </a:r>
            <a:r>
              <a:rPr lang="en-US" sz="1800" dirty="0">
                <a:cs typeface="Arial"/>
              </a:rPr>
              <a:t>. </a:t>
            </a:r>
            <a:endParaRPr lang="en-US" dirty="0"/>
          </a:p>
          <a:p>
            <a:endParaRPr lang="en-US" sz="1800" dirty="0">
              <a:cs typeface="Arial"/>
            </a:endParaRPr>
          </a:p>
          <a:p>
            <a:r>
              <a:rPr lang="en-US" sz="1800" dirty="0">
                <a:cs typeface="Arial"/>
              </a:rPr>
              <a:t>Svak </a:t>
            </a:r>
            <a:r>
              <a:rPr lang="en-US" sz="1800" dirty="0" err="1">
                <a:cs typeface="Arial"/>
              </a:rPr>
              <a:t>rekruttering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til</a:t>
            </a:r>
            <a:r>
              <a:rPr lang="en-US" sz="1800" dirty="0">
                <a:cs typeface="Arial"/>
              </a:rPr>
              <a:t> </a:t>
            </a:r>
            <a:r>
              <a:rPr lang="en-US" sz="1800" b="1" dirty="0" err="1">
                <a:cs typeface="Arial"/>
              </a:rPr>
              <a:t>realfag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i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vgs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nevnes</a:t>
            </a:r>
            <a:r>
              <a:rPr lang="en-US" sz="1800" dirty="0">
                <a:cs typeface="Arial"/>
              </a:rPr>
              <a:t> for </a:t>
            </a:r>
            <a:r>
              <a:rPr lang="en-US" sz="1800" dirty="0" err="1">
                <a:cs typeface="Arial"/>
              </a:rPr>
              <a:t>eksempel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ikke</a:t>
            </a:r>
            <a:r>
              <a:rPr lang="en-US" sz="1800" dirty="0">
                <a:cs typeface="Arial"/>
              </a:rPr>
              <a:t>, </a:t>
            </a:r>
            <a:r>
              <a:rPr lang="en-US" sz="1800" dirty="0" err="1">
                <a:cs typeface="Arial"/>
              </a:rPr>
              <a:t>selv</a:t>
            </a:r>
            <a:r>
              <a:rPr lang="en-US" sz="1800" dirty="0">
                <a:cs typeface="Arial"/>
              </a:rPr>
              <a:t> om </a:t>
            </a:r>
            <a:r>
              <a:rPr lang="en-US" sz="1800" dirty="0" err="1">
                <a:cs typeface="Arial"/>
              </a:rPr>
              <a:t>dette</a:t>
            </a:r>
            <a:r>
              <a:rPr lang="en-US" sz="1800" dirty="0">
                <a:cs typeface="Arial"/>
              </a:rPr>
              <a:t> er </a:t>
            </a:r>
            <a:r>
              <a:rPr lang="en-US" sz="1800" dirty="0" err="1">
                <a:cs typeface="Arial"/>
              </a:rPr>
              <a:t>kritisk</a:t>
            </a:r>
            <a:r>
              <a:rPr lang="en-US" sz="1800" dirty="0">
                <a:cs typeface="Arial"/>
              </a:rPr>
              <a:t> for å </a:t>
            </a:r>
            <a:r>
              <a:rPr lang="en-US" sz="1800" dirty="0" err="1">
                <a:cs typeface="Arial"/>
              </a:rPr>
              <a:t>nå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regjeringens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mål</a:t>
            </a:r>
            <a:r>
              <a:rPr lang="en-US" sz="1800" dirty="0">
                <a:cs typeface="Arial"/>
              </a:rPr>
              <a:t> om </a:t>
            </a:r>
            <a:r>
              <a:rPr lang="en-US" sz="1800" dirty="0" err="1">
                <a:cs typeface="Arial"/>
              </a:rPr>
              <a:t>oppbygging</a:t>
            </a:r>
            <a:r>
              <a:rPr lang="en-US" sz="1800" dirty="0">
                <a:cs typeface="Arial"/>
              </a:rPr>
              <a:t> av </a:t>
            </a:r>
            <a:r>
              <a:rPr lang="en-US" sz="1800" dirty="0" err="1">
                <a:cs typeface="Arial"/>
              </a:rPr>
              <a:t>kompetanse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prioriterte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områder</a:t>
            </a:r>
            <a:r>
              <a:rPr lang="en-US" sz="1800" dirty="0">
                <a:cs typeface="Arial"/>
              </a:rPr>
              <a:t>.</a:t>
            </a:r>
          </a:p>
          <a:p>
            <a:pPr algn="l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01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>
            <a:extLst>
              <a:ext uri="{FF2B5EF4-FFF2-40B4-BE49-F238E27FC236}">
                <a16:creationId xmlns:a16="http://schemas.microsoft.com/office/drawing/2014/main" id="{59E1E87E-BB4C-C8F3-2169-C78FF0BB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Meld. St. 14 (2022-2023)</a:t>
            </a:r>
          </a:p>
        </p:txBody>
      </p:sp>
      <p:sp>
        <p:nvSpPr>
          <p:cNvPr id="15" name="Undertittel 14">
            <a:extLst>
              <a:ext uri="{FF2B5EF4-FFF2-40B4-BE49-F238E27FC236}">
                <a16:creationId xmlns:a16="http://schemas.microsoft.com/office/drawing/2014/main" id="{13EC2DE7-CBE1-3D48-0C0C-8E108C16260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674773"/>
          </a:xfrm>
        </p:spPr>
        <p:txBody>
          <a:bodyPr/>
          <a:lstStyle/>
          <a:p>
            <a:r>
              <a:rPr lang="en-US" sz="2800" err="1"/>
              <a:t>Utsynsmeldingen</a:t>
            </a:r>
            <a:r>
              <a:rPr lang="en-US" sz="2800"/>
              <a:t>: </a:t>
            </a:r>
          </a:p>
          <a:p>
            <a:pPr>
              <a:spcBef>
                <a:spcPts val="0"/>
              </a:spcBef>
            </a:pPr>
            <a:r>
              <a:rPr lang="en-US" err="1"/>
              <a:t>Utsyn</a:t>
            </a:r>
            <a:r>
              <a:rPr lang="en-US"/>
              <a:t> over </a:t>
            </a:r>
            <a:r>
              <a:rPr lang="en-US" err="1"/>
              <a:t>kompetansebehovet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Norge</a:t>
            </a:r>
          </a:p>
        </p:txBody>
      </p:sp>
      <p:sp>
        <p:nvSpPr>
          <p:cNvPr id="18" name="Plassholder for innhold 17">
            <a:extLst>
              <a:ext uri="{FF2B5EF4-FFF2-40B4-BE49-F238E27FC236}">
                <a16:creationId xmlns:a16="http://schemas.microsoft.com/office/drawing/2014/main" id="{77A1C109-6FC6-55B1-BFBB-D27CB6013E3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937522"/>
            <a:ext cx="5489214" cy="4253728"/>
          </a:xfrm>
        </p:spPr>
        <p:txBody>
          <a:bodyPr vert="horz" lIns="0" tIns="0" rIns="0" bIns="0" rtlCol="0" anchor="t">
            <a:noAutofit/>
          </a:bodyPr>
          <a:lstStyle/>
          <a:p>
            <a:pPr marL="287655" indent="-287655">
              <a:buFont typeface="Arial" panose="020B0604020202020204" pitchFamily="34" charset="0"/>
              <a:buChar char="•"/>
            </a:pPr>
            <a:r>
              <a:rPr lang="en-US" sz="2000"/>
              <a:t>Godkjent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statsråd</a:t>
            </a:r>
            <a:r>
              <a:rPr lang="en-US" sz="2000"/>
              <a:t> 24. mars </a:t>
            </a:r>
            <a:endParaRPr lang="en-US" err="1"/>
          </a:p>
          <a:p>
            <a:pPr marL="287655" indent="-287655">
              <a:buFont typeface="Arial" panose="020B0604020202020204" pitchFamily="34" charset="0"/>
              <a:buChar char="•"/>
            </a:pPr>
            <a:r>
              <a:rPr lang="en-US" sz="2000" err="1"/>
              <a:t>Regjeringen</a:t>
            </a:r>
            <a:r>
              <a:rPr lang="en-US" sz="2000"/>
              <a:t> </a:t>
            </a:r>
            <a:r>
              <a:rPr lang="en-US" sz="2000" err="1"/>
              <a:t>beskriver</a:t>
            </a:r>
            <a:r>
              <a:rPr lang="en-US" sz="2000"/>
              <a:t> </a:t>
            </a:r>
            <a:r>
              <a:rPr lang="en-US" sz="2000" err="1"/>
              <a:t>målet</a:t>
            </a:r>
            <a:r>
              <a:rPr lang="en-US" sz="2000"/>
              <a:t> med </a:t>
            </a:r>
            <a:r>
              <a:rPr lang="en-US" sz="2000" err="1"/>
              <a:t>meldingen</a:t>
            </a:r>
            <a:r>
              <a:rPr lang="en-US" sz="2000"/>
              <a:t> </a:t>
            </a:r>
            <a:r>
              <a:rPr lang="en-US" sz="2000" err="1"/>
              <a:t>som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“å </a:t>
            </a:r>
            <a:r>
              <a:rPr lang="en-US" sz="2000" err="1"/>
              <a:t>bidra</a:t>
            </a:r>
            <a:r>
              <a:rPr lang="en-US" sz="2000"/>
              <a:t> </a:t>
            </a:r>
            <a:r>
              <a:rPr lang="en-US" sz="2000" err="1"/>
              <a:t>til</a:t>
            </a:r>
            <a:r>
              <a:rPr lang="en-US" sz="2000"/>
              <a:t> </a:t>
            </a:r>
            <a:r>
              <a:rPr lang="en-US" sz="2000" err="1"/>
              <a:t>høy</a:t>
            </a:r>
            <a:r>
              <a:rPr lang="en-US" sz="2000"/>
              <a:t> </a:t>
            </a:r>
            <a:r>
              <a:rPr lang="en-US" sz="2000" err="1"/>
              <a:t>sysselsetting</a:t>
            </a:r>
            <a:r>
              <a:rPr lang="en-US" sz="2000"/>
              <a:t> </a:t>
            </a:r>
            <a:r>
              <a:rPr lang="en-US" sz="2000" err="1"/>
              <a:t>og</a:t>
            </a:r>
            <a:r>
              <a:rPr lang="en-US" sz="2000"/>
              <a:t> </a:t>
            </a:r>
            <a:r>
              <a:rPr lang="en-US" sz="2000" err="1"/>
              <a:t>til</a:t>
            </a:r>
            <a:r>
              <a:rPr lang="en-US" sz="2000"/>
              <a:t> å </a:t>
            </a:r>
            <a:r>
              <a:rPr lang="en-US" sz="2000" err="1"/>
              <a:t>dekke</a:t>
            </a:r>
            <a:r>
              <a:rPr lang="en-US" sz="2000"/>
              <a:t> de </a:t>
            </a:r>
            <a:r>
              <a:rPr lang="en-US" sz="2000" err="1"/>
              <a:t>viktigste</a:t>
            </a:r>
            <a:r>
              <a:rPr lang="en-US" sz="2000"/>
              <a:t> </a:t>
            </a:r>
            <a:r>
              <a:rPr lang="en-US" sz="2000" err="1"/>
              <a:t>kompetansebehovene</a:t>
            </a:r>
            <a:r>
              <a:rPr lang="en-US" sz="2000"/>
              <a:t> </a:t>
            </a:r>
            <a:r>
              <a:rPr lang="en-US" sz="2000" err="1"/>
              <a:t>i</a:t>
            </a:r>
            <a:r>
              <a:rPr lang="en-US" sz="2000"/>
              <a:t> </a:t>
            </a:r>
            <a:r>
              <a:rPr lang="en-US" sz="2000" err="1"/>
              <a:t>arbeids</a:t>
            </a:r>
            <a:r>
              <a:rPr lang="en-US" sz="2000"/>
              <a:t>- </a:t>
            </a:r>
            <a:r>
              <a:rPr lang="en-US" sz="2000" err="1"/>
              <a:t>og</a:t>
            </a:r>
            <a:r>
              <a:rPr lang="en-US" sz="2000"/>
              <a:t> </a:t>
            </a:r>
            <a:r>
              <a:rPr lang="en-US" sz="2000" err="1"/>
              <a:t>samfunnslivet</a:t>
            </a:r>
            <a:r>
              <a:rPr lang="en-US" sz="2000"/>
              <a:t>. </a:t>
            </a:r>
            <a:r>
              <a:rPr lang="en-US" sz="2000" err="1"/>
              <a:t>Meldingen</a:t>
            </a:r>
            <a:r>
              <a:rPr lang="en-US" sz="2000"/>
              <a:t> </a:t>
            </a:r>
            <a:r>
              <a:rPr lang="en-US" sz="2000" err="1"/>
              <a:t>peker</a:t>
            </a:r>
            <a:r>
              <a:rPr lang="en-US" sz="2000"/>
              <a:t> </a:t>
            </a:r>
            <a:r>
              <a:rPr lang="en-US" sz="2000" err="1"/>
              <a:t>på</a:t>
            </a:r>
            <a:r>
              <a:rPr lang="en-US" sz="2000"/>
              <a:t> de </a:t>
            </a:r>
            <a:r>
              <a:rPr lang="en-US" sz="2000" err="1"/>
              <a:t>viktigste</a:t>
            </a:r>
            <a:r>
              <a:rPr lang="en-US" sz="2000"/>
              <a:t> </a:t>
            </a:r>
            <a:r>
              <a:rPr lang="en-US" sz="2000" err="1"/>
              <a:t>kompetansebehovene</a:t>
            </a:r>
            <a:r>
              <a:rPr lang="en-US" sz="2000"/>
              <a:t> </a:t>
            </a:r>
            <a:r>
              <a:rPr lang="en-US" sz="2000" err="1"/>
              <a:t>fremover</a:t>
            </a:r>
            <a:r>
              <a:rPr lang="en-US" sz="2000"/>
              <a:t> </a:t>
            </a:r>
            <a:r>
              <a:rPr lang="en-US" sz="2000" err="1"/>
              <a:t>og</a:t>
            </a:r>
            <a:r>
              <a:rPr lang="en-US" sz="2000"/>
              <a:t> </a:t>
            </a:r>
            <a:r>
              <a:rPr lang="en-US" sz="2000" err="1"/>
              <a:t>redegjør</a:t>
            </a:r>
            <a:r>
              <a:rPr lang="en-US" sz="2000"/>
              <a:t> for </a:t>
            </a:r>
            <a:r>
              <a:rPr lang="en-US" sz="2000" err="1"/>
              <a:t>regjeringens</a:t>
            </a:r>
            <a:r>
              <a:rPr lang="en-US" sz="2000"/>
              <a:t> </a:t>
            </a:r>
            <a:r>
              <a:rPr lang="en-US" sz="2000" err="1"/>
              <a:t>tiltak</a:t>
            </a:r>
            <a:r>
              <a:rPr lang="en-US" sz="2000"/>
              <a:t>.”</a:t>
            </a:r>
            <a:endParaRPr lang="en-US">
              <a:cs typeface="Arial"/>
            </a:endParaRPr>
          </a:p>
          <a:p>
            <a:pPr marL="287655" indent="-287655">
              <a:buFont typeface="Arial" panose="020B0604020202020204" pitchFamily="34" charset="0"/>
              <a:buChar char="•"/>
            </a:pPr>
            <a:r>
              <a:rPr lang="en-US" sz="2000" err="1"/>
              <a:t>UiO</a:t>
            </a:r>
            <a:r>
              <a:rPr lang="en-US" sz="2000"/>
              <a:t> </a:t>
            </a:r>
            <a:r>
              <a:rPr lang="en-US" sz="2000" err="1"/>
              <a:t>sendte</a:t>
            </a:r>
            <a:r>
              <a:rPr lang="en-US" sz="2000"/>
              <a:t> </a:t>
            </a:r>
            <a:r>
              <a:rPr lang="en-US" sz="2000" err="1"/>
              <a:t>innspill</a:t>
            </a:r>
            <a:r>
              <a:rPr lang="en-US" sz="2000"/>
              <a:t> </a:t>
            </a:r>
            <a:r>
              <a:rPr lang="en-US" sz="2000" err="1"/>
              <a:t>til</a:t>
            </a:r>
            <a:r>
              <a:rPr lang="en-US" sz="2000"/>
              <a:t> </a:t>
            </a:r>
            <a:r>
              <a:rPr lang="en-US" sz="2000" err="1"/>
              <a:t>utsynsmeldingen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desember</a:t>
            </a:r>
            <a:r>
              <a:rPr lang="en-US" sz="2000"/>
              <a:t> 2022</a:t>
            </a:r>
            <a:endParaRPr lang="en-US" sz="2000">
              <a:cs typeface="Arial"/>
            </a:endParaRPr>
          </a:p>
          <a:p>
            <a:pPr marL="287655" indent="-287655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C8154845-5707-EFFF-7811-35B0FD6844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34390" y="6477272"/>
            <a:ext cx="4152735" cy="182608"/>
          </a:xfrm>
        </p:spPr>
        <p:txBody>
          <a:bodyPr/>
          <a:lstStyle/>
          <a:p>
            <a:r>
              <a:rPr lang="en-US" err="1"/>
              <a:t>Kilde</a:t>
            </a:r>
            <a:r>
              <a:rPr lang="en-US"/>
              <a:t>: regjeringen.no</a:t>
            </a:r>
          </a:p>
        </p:txBody>
      </p:sp>
      <p:pic>
        <p:nvPicPr>
          <p:cNvPr id="36" name="Plassholder for bilde 35">
            <a:extLst>
              <a:ext uri="{FF2B5EF4-FFF2-40B4-BE49-F238E27FC236}">
                <a16:creationId xmlns:a16="http://schemas.microsoft.com/office/drawing/2014/main" id="{85B57BF9-0FCF-C264-F723-D5F0DAB5FF6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2"/>
          <a:srcRect t="3533" b="3533"/>
          <a:stretch/>
        </p:blipFill>
        <p:spPr>
          <a:xfrm>
            <a:off x="6650038" y="74613"/>
            <a:ext cx="4760912" cy="6278562"/>
          </a:xfrm>
        </p:spPr>
      </p:pic>
    </p:spTree>
    <p:extLst>
      <p:ext uri="{BB962C8B-B14F-4D97-AF65-F5344CB8AC3E}">
        <p14:creationId xmlns:p14="http://schemas.microsoft.com/office/powerpoint/2010/main" val="224654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2A585E9-B315-354B-F9F3-F878A070C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CE0930-7F4E-7F12-D6B9-777F5720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9C6E3E63-3A6B-4FD8-3D2B-C4C2FD37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Regjeringens</a:t>
            </a:r>
            <a:r>
              <a:rPr lang="en-US"/>
              <a:t> </a:t>
            </a:r>
            <a:r>
              <a:rPr lang="en-US" err="1"/>
              <a:t>prioriteringer</a:t>
            </a:r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B1CE82F-E89A-47C7-1C72-58C671D7C38A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25095" indent="-125095"/>
            <a:r>
              <a:rPr lang="en-US" err="1"/>
              <a:t>Regjeringen</a:t>
            </a:r>
            <a:r>
              <a:rPr lang="en-US"/>
              <a:t> </a:t>
            </a:r>
            <a:r>
              <a:rPr lang="en-US" err="1"/>
              <a:t>redegjør</a:t>
            </a:r>
            <a:r>
              <a:rPr lang="en-US"/>
              <a:t> for </a:t>
            </a:r>
            <a:r>
              <a:rPr lang="en-US" err="1"/>
              <a:t>kompetansebehovet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samfunnet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 </a:t>
            </a:r>
            <a:r>
              <a:rPr lang="en-US" err="1"/>
              <a:t>understreker</a:t>
            </a:r>
            <a:r>
              <a:rPr lang="en-US"/>
              <a:t> </a:t>
            </a:r>
            <a:r>
              <a:rPr lang="en-US" err="1"/>
              <a:t>behovet</a:t>
            </a:r>
            <a:r>
              <a:rPr lang="en-US"/>
              <a:t> for </a:t>
            </a:r>
            <a:r>
              <a:rPr lang="en-US" err="1"/>
              <a:t>tydelige</a:t>
            </a:r>
            <a:r>
              <a:rPr lang="en-US"/>
              <a:t> </a:t>
            </a:r>
            <a:r>
              <a:rPr lang="en-US" err="1"/>
              <a:t>prioriteringer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utdannings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kompetansepolitikken</a:t>
            </a:r>
            <a:r>
              <a:rPr lang="en-US"/>
              <a:t> </a:t>
            </a:r>
            <a:r>
              <a:rPr lang="en-US" err="1"/>
              <a:t>framover</a:t>
            </a:r>
            <a:r>
              <a:rPr lang="en-US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Kompetanse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nødvendig for et </a:t>
            </a:r>
            <a:r>
              <a:rPr lang="en-US" err="1"/>
              <a:t>høyproduktivt</a:t>
            </a:r>
            <a:r>
              <a:rPr lang="en-US"/>
              <a:t> og </a:t>
            </a:r>
            <a:r>
              <a:rPr lang="en-US" err="1"/>
              <a:t>konkurransedyktig</a:t>
            </a:r>
            <a:r>
              <a:rPr lang="en-US"/>
              <a:t> </a:t>
            </a:r>
            <a:r>
              <a:rPr lang="en-US" err="1"/>
              <a:t>næringsliv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Kompetanse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nødvendig for å </a:t>
            </a:r>
            <a:r>
              <a:rPr lang="en-US" err="1"/>
              <a:t>gjennomføre</a:t>
            </a:r>
            <a:r>
              <a:rPr lang="en-US"/>
              <a:t> det </a:t>
            </a:r>
            <a:r>
              <a:rPr lang="en-US" err="1"/>
              <a:t>grønne</a:t>
            </a:r>
            <a:r>
              <a:rPr lang="en-US"/>
              <a:t> </a:t>
            </a:r>
            <a:r>
              <a:rPr lang="en-US" err="1"/>
              <a:t>skiftet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Kompetanse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nødvendig for å ha </a:t>
            </a:r>
            <a:r>
              <a:rPr lang="en-US" err="1"/>
              <a:t>gode</a:t>
            </a:r>
            <a:r>
              <a:rPr lang="en-US"/>
              <a:t> </a:t>
            </a:r>
            <a:r>
              <a:rPr lang="en-US" err="1"/>
              <a:t>velferdstjenester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hele </a:t>
            </a:r>
            <a:r>
              <a:rPr lang="en-US" err="1"/>
              <a:t>landet</a:t>
            </a:r>
            <a:r>
              <a:rPr lang="en-US"/>
              <a:t> og for å </a:t>
            </a:r>
            <a:r>
              <a:rPr lang="en-US" err="1"/>
              <a:t>håndtere</a:t>
            </a:r>
            <a:r>
              <a:rPr lang="en-US"/>
              <a:t> den </a:t>
            </a:r>
            <a:r>
              <a:rPr lang="en-US" err="1"/>
              <a:t>demografiske</a:t>
            </a:r>
            <a:r>
              <a:rPr lang="en-US"/>
              <a:t> </a:t>
            </a:r>
            <a:r>
              <a:rPr lang="en-US" err="1"/>
              <a:t>utviklingen</a:t>
            </a:r>
            <a:r>
              <a:rPr lang="en-US"/>
              <a:t>, </a:t>
            </a:r>
            <a:r>
              <a:rPr lang="en-US" err="1"/>
              <a:t>balansert</a:t>
            </a:r>
            <a:r>
              <a:rPr lang="en-US"/>
              <a:t> </a:t>
            </a:r>
            <a:r>
              <a:rPr lang="en-US" err="1"/>
              <a:t>opp</a:t>
            </a:r>
            <a:r>
              <a:rPr lang="en-US"/>
              <a:t> mot </a:t>
            </a:r>
            <a:r>
              <a:rPr lang="en-US" err="1"/>
              <a:t>behovet</a:t>
            </a:r>
            <a:r>
              <a:rPr lang="en-US"/>
              <a:t> for </a:t>
            </a:r>
            <a:r>
              <a:rPr lang="en-US" err="1"/>
              <a:t>arbeidskraft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sektorer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samfunnet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Å </a:t>
            </a:r>
            <a:r>
              <a:rPr lang="en-US" err="1"/>
              <a:t>kvalifisere</a:t>
            </a:r>
            <a:r>
              <a:rPr lang="en-US"/>
              <a:t> og </a:t>
            </a:r>
            <a:r>
              <a:rPr lang="en-US" err="1"/>
              <a:t>mobilisere</a:t>
            </a:r>
            <a:r>
              <a:rPr lang="en-US"/>
              <a:t> </a:t>
            </a:r>
            <a:r>
              <a:rPr lang="en-US" err="1"/>
              <a:t>flere</a:t>
            </a:r>
            <a:r>
              <a:rPr lang="en-US"/>
              <a:t> av dem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står</a:t>
            </a:r>
            <a:r>
              <a:rPr lang="en-US"/>
              <a:t> </a:t>
            </a:r>
            <a:r>
              <a:rPr lang="en-US" err="1"/>
              <a:t>utenfor</a:t>
            </a:r>
            <a:r>
              <a:rPr lang="en-US"/>
              <a:t> </a:t>
            </a:r>
            <a:r>
              <a:rPr lang="en-US" err="1"/>
              <a:t>arbeidslivet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4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4C2DDA01-E663-E0C9-F275-1C2A1D094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2BF0C3E-2C5F-434A-CFCD-EDC13DA6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ECB54D49-DA9F-DE41-1373-6B1E1BDB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Områder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som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omhandles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i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meldingen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0AD0FDB0-DB06-6D9C-F658-7D3CAF31C529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Dimensjonering</a:t>
            </a:r>
            <a:r>
              <a:rPr lang="en-US"/>
              <a:t> av </a:t>
            </a:r>
            <a:r>
              <a:rPr lang="en-US" err="1"/>
              <a:t>utdanningssystemet</a:t>
            </a:r>
            <a:endParaRPr lang="en-US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Utdanning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hele </a:t>
            </a:r>
            <a:r>
              <a:rPr lang="en-US" err="1"/>
              <a:t>landet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Finansiering</a:t>
            </a:r>
            <a:r>
              <a:rPr lang="en-US"/>
              <a:t> av </a:t>
            </a:r>
            <a:r>
              <a:rPr lang="en-US" err="1"/>
              <a:t>universiteter</a:t>
            </a:r>
            <a:r>
              <a:rPr lang="en-US"/>
              <a:t> og </a:t>
            </a:r>
            <a:r>
              <a:rPr lang="en-US" err="1"/>
              <a:t>høyskoler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Læring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arbeidslivet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Kvalifisering</a:t>
            </a:r>
            <a:r>
              <a:rPr lang="en-US"/>
              <a:t> av </a:t>
            </a:r>
            <a:r>
              <a:rPr lang="en-US" err="1"/>
              <a:t>arbeidskraftsreserven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Bruk av </a:t>
            </a:r>
            <a:r>
              <a:rPr lang="en-US" err="1"/>
              <a:t>kompetanse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utlandet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0" indent="0"/>
            <a:r>
              <a:rPr lang="en-US"/>
              <a:t>Vi </a:t>
            </a:r>
            <a:r>
              <a:rPr lang="en-US" err="1"/>
              <a:t>gir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det </a:t>
            </a:r>
            <a:r>
              <a:rPr lang="en-US" err="1"/>
              <a:t>følgende</a:t>
            </a:r>
            <a:r>
              <a:rPr lang="en-US"/>
              <a:t> et </a:t>
            </a:r>
            <a:r>
              <a:rPr lang="en-US" err="1"/>
              <a:t>overblikk</a:t>
            </a:r>
            <a:r>
              <a:rPr lang="en-US"/>
              <a:t> over </a:t>
            </a:r>
            <a:r>
              <a:rPr lang="en-US" err="1"/>
              <a:t>prioriteringer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tiltak</a:t>
            </a:r>
            <a:r>
              <a:rPr lang="en-US"/>
              <a:t> av </a:t>
            </a:r>
            <a:r>
              <a:rPr lang="en-US" err="1"/>
              <a:t>relevans</a:t>
            </a:r>
            <a:r>
              <a:rPr lang="en-US"/>
              <a:t> for </a:t>
            </a:r>
            <a:r>
              <a:rPr lang="en-US" err="1"/>
              <a:t>UiO</a:t>
            </a:r>
            <a:endParaRPr lang="en-US"/>
          </a:p>
          <a:p>
            <a:pPr marL="342900" indent="-34290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77FD5B16-674E-3B05-20C7-63EDDF0E5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2F9F1A-9F77-7A53-81AA-5267DB06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705C66C-56BC-08EB-9E42-55169F64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Dimensjonering</a:t>
            </a:r>
            <a:r>
              <a:rPr lang="en-US"/>
              <a:t> av </a:t>
            </a:r>
            <a:r>
              <a:rPr lang="en-US" err="1"/>
              <a:t>utdanningssystemet</a:t>
            </a:r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1B4CF13-1CD2-80A4-3FF8-A910BD1BC613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/>
            <a:r>
              <a:rPr lang="en-US" err="1"/>
              <a:t>Innen</a:t>
            </a:r>
            <a:r>
              <a:rPr lang="en-US"/>
              <a:t> </a:t>
            </a:r>
            <a:r>
              <a:rPr lang="en-US" b="1" err="1"/>
              <a:t>høyere</a:t>
            </a:r>
            <a:r>
              <a:rPr lang="en-US" b="1"/>
              <a:t> </a:t>
            </a:r>
            <a:r>
              <a:rPr lang="en-US" b="1" err="1"/>
              <a:t>utdanning</a:t>
            </a:r>
            <a:r>
              <a:rPr lang="en-US"/>
              <a:t>, </a:t>
            </a:r>
            <a:r>
              <a:rPr lang="en-US" err="1"/>
              <a:t>forventer</a:t>
            </a:r>
            <a:r>
              <a:rPr lang="en-US"/>
              <a:t> </a:t>
            </a:r>
            <a:r>
              <a:rPr lang="en-US" err="1"/>
              <a:t>regjeringen</a:t>
            </a:r>
            <a:r>
              <a:rPr lang="en-US"/>
              <a:t> at </a:t>
            </a:r>
            <a:r>
              <a:rPr lang="en-US" err="1"/>
              <a:t>institusjonene</a:t>
            </a:r>
            <a:r>
              <a:rPr lang="en-US"/>
              <a:t> </a:t>
            </a:r>
            <a:r>
              <a:rPr lang="en-US" err="1"/>
              <a:t>prioriterer</a:t>
            </a:r>
            <a:r>
              <a:rPr lang="en-US"/>
              <a:t> </a:t>
            </a:r>
            <a:r>
              <a:rPr lang="en-US" err="1"/>
              <a:t>studieplasser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b="1" i="1" err="1"/>
              <a:t>helsefag</a:t>
            </a:r>
            <a:r>
              <a:rPr lang="en-US"/>
              <a:t>, </a:t>
            </a:r>
            <a:r>
              <a:rPr lang="en-US" b="1" i="1"/>
              <a:t>IT</a:t>
            </a:r>
            <a:r>
              <a:rPr lang="en-US"/>
              <a:t> og </a:t>
            </a:r>
            <a:r>
              <a:rPr lang="en-US" b="1" i="1" err="1"/>
              <a:t>områder</a:t>
            </a:r>
            <a:r>
              <a:rPr lang="en-US" b="1" i="1"/>
              <a:t> </a:t>
            </a:r>
            <a:r>
              <a:rPr lang="en-US" b="1" i="1" err="1"/>
              <a:t>som</a:t>
            </a:r>
            <a:r>
              <a:rPr lang="en-US" b="1" i="1"/>
              <a:t> er </a:t>
            </a:r>
            <a:r>
              <a:rPr lang="en-US" b="1" i="1" err="1"/>
              <a:t>viktige</a:t>
            </a:r>
            <a:r>
              <a:rPr lang="en-US" b="1" i="1"/>
              <a:t> for det </a:t>
            </a:r>
            <a:r>
              <a:rPr lang="en-US" b="1" i="1" err="1"/>
              <a:t>grønne</a:t>
            </a:r>
            <a:r>
              <a:rPr lang="en-US" b="1" i="1"/>
              <a:t> </a:t>
            </a:r>
            <a:r>
              <a:rPr lang="en-US" b="1" i="1" err="1"/>
              <a:t>skiftet</a:t>
            </a:r>
            <a:endParaRPr lang="en-US" b="1" i="1">
              <a:cs typeface="Arial"/>
            </a:endParaRPr>
          </a:p>
          <a:p>
            <a:pPr marL="0" indent="0"/>
            <a:r>
              <a:rPr lang="en-US" err="1"/>
              <a:t>Institusjonene</a:t>
            </a:r>
            <a:r>
              <a:rPr lang="en-US"/>
              <a:t> </a:t>
            </a:r>
            <a:r>
              <a:rPr lang="en-US" err="1"/>
              <a:t>må</a:t>
            </a:r>
            <a:r>
              <a:rPr lang="en-US"/>
              <a:t> </a:t>
            </a:r>
            <a:r>
              <a:rPr lang="en-US" err="1"/>
              <a:t>belage</a:t>
            </a:r>
            <a:r>
              <a:rPr lang="en-US"/>
              <a:t> seg </a:t>
            </a:r>
            <a:r>
              <a:rPr lang="en-US" err="1"/>
              <a:t>på</a:t>
            </a:r>
            <a:r>
              <a:rPr lang="en-US"/>
              <a:t> å </a:t>
            </a:r>
            <a:r>
              <a:rPr lang="en-US" err="1"/>
              <a:t>hente</a:t>
            </a:r>
            <a:r>
              <a:rPr lang="en-US"/>
              <a:t> </a:t>
            </a:r>
            <a:r>
              <a:rPr lang="en-US" err="1"/>
              <a:t>ressursene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øke</a:t>
            </a:r>
            <a:r>
              <a:rPr lang="en-US"/>
              <a:t> </a:t>
            </a:r>
            <a:r>
              <a:rPr lang="en-US" err="1"/>
              <a:t>kapasiteten</a:t>
            </a:r>
            <a:r>
              <a:rPr lang="en-US"/>
              <a:t> </a:t>
            </a:r>
            <a:r>
              <a:rPr lang="en-US" err="1"/>
              <a:t>innenfor</a:t>
            </a:r>
            <a:r>
              <a:rPr lang="en-US"/>
              <a:t> de </a:t>
            </a:r>
            <a:r>
              <a:rPr lang="en-US" err="1"/>
              <a:t>prioriterte</a:t>
            </a:r>
            <a:r>
              <a:rPr lang="en-US"/>
              <a:t> </a:t>
            </a:r>
            <a:r>
              <a:rPr lang="en-US" err="1"/>
              <a:t>områdene</a:t>
            </a:r>
            <a:r>
              <a:rPr lang="en-US"/>
              <a:t> </a:t>
            </a:r>
            <a:r>
              <a:rPr lang="en-US" b="1" i="1" err="1"/>
              <a:t>ved</a:t>
            </a:r>
            <a:r>
              <a:rPr lang="en-US" b="1" i="1"/>
              <a:t> interne </a:t>
            </a:r>
            <a:r>
              <a:rPr lang="en-US" b="1" i="1" err="1"/>
              <a:t>omdisponeringer</a:t>
            </a:r>
            <a:endParaRPr lang="en-US" b="1" i="1">
              <a:cs typeface="Arial"/>
            </a:endParaRPr>
          </a:p>
          <a:p>
            <a:pPr marL="0" indent="0"/>
            <a:r>
              <a:rPr lang="en-US" err="1"/>
              <a:t>Departementet</a:t>
            </a:r>
            <a:r>
              <a:rPr lang="en-US"/>
              <a:t> 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følge</a:t>
            </a:r>
            <a:r>
              <a:rPr lang="en-US"/>
              <a:t> </a:t>
            </a:r>
            <a:r>
              <a:rPr lang="en-US" err="1"/>
              <a:t>opp</a:t>
            </a:r>
            <a:r>
              <a:rPr lang="en-US"/>
              <a:t> </a:t>
            </a:r>
            <a:r>
              <a:rPr lang="en-US" err="1"/>
              <a:t>regjeringens</a:t>
            </a:r>
            <a:r>
              <a:rPr lang="en-US"/>
              <a:t> </a:t>
            </a:r>
            <a:r>
              <a:rPr lang="en-US" err="1"/>
              <a:t>prioriteringer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styringsdialogen</a:t>
            </a:r>
            <a:r>
              <a:rPr lang="en-US"/>
              <a:t> med </a:t>
            </a:r>
            <a:r>
              <a:rPr lang="en-US" err="1"/>
              <a:t>lærestedene</a:t>
            </a:r>
            <a:r>
              <a:rPr lang="en-US"/>
              <a:t>.</a:t>
            </a:r>
            <a:endParaRPr lang="en-US">
              <a:cs typeface="Arial"/>
            </a:endParaRPr>
          </a:p>
          <a:p>
            <a:pPr marL="0" indent="0"/>
            <a:r>
              <a:rPr lang="en-US" err="1"/>
              <a:t>Institusjonene</a:t>
            </a:r>
            <a:r>
              <a:rPr lang="en-US"/>
              <a:t> </a:t>
            </a:r>
            <a:r>
              <a:rPr lang="en-US" err="1"/>
              <a:t>forventes</a:t>
            </a:r>
            <a:r>
              <a:rPr lang="en-US"/>
              <a:t> å ta et </a:t>
            </a:r>
            <a:r>
              <a:rPr lang="en-US" err="1"/>
              <a:t>større</a:t>
            </a:r>
            <a:r>
              <a:rPr lang="en-US"/>
              <a:t> </a:t>
            </a:r>
            <a:r>
              <a:rPr lang="en-US" err="1"/>
              <a:t>ansvar</a:t>
            </a:r>
            <a:r>
              <a:rPr lang="en-US"/>
              <a:t> for å </a:t>
            </a:r>
            <a:r>
              <a:rPr lang="en-US" err="1"/>
              <a:t>vurdere</a:t>
            </a:r>
            <a:r>
              <a:rPr lang="en-US"/>
              <a:t> </a:t>
            </a:r>
            <a:r>
              <a:rPr lang="en-US" err="1"/>
              <a:t>hvilke</a:t>
            </a:r>
            <a:r>
              <a:rPr lang="en-US"/>
              <a:t> </a:t>
            </a:r>
            <a:r>
              <a:rPr lang="en-US" err="1"/>
              <a:t>utdanninger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bør</a:t>
            </a:r>
            <a:r>
              <a:rPr lang="en-US"/>
              <a:t> </a:t>
            </a:r>
            <a:r>
              <a:rPr lang="en-US" err="1"/>
              <a:t>priorteres</a:t>
            </a:r>
            <a:r>
              <a:rPr lang="en-US"/>
              <a:t> </a:t>
            </a:r>
            <a:r>
              <a:rPr lang="en-US" err="1"/>
              <a:t>opp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ned</a:t>
            </a:r>
            <a:r>
              <a:rPr lang="en-US"/>
              <a:t>,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bekostning</a:t>
            </a:r>
            <a:r>
              <a:rPr lang="en-US"/>
              <a:t> av </a:t>
            </a:r>
            <a:r>
              <a:rPr lang="en-US" err="1"/>
              <a:t>hva</a:t>
            </a:r>
            <a:r>
              <a:rPr lang="en-US"/>
              <a:t>. </a:t>
            </a:r>
          </a:p>
          <a:p>
            <a:pPr marL="0" indent="0"/>
            <a:r>
              <a:rPr lang="en-US" err="1"/>
              <a:t>Meldingen</a:t>
            </a:r>
            <a:r>
              <a:rPr lang="en-US"/>
              <a:t> </a:t>
            </a:r>
            <a:r>
              <a:rPr lang="en-US" err="1"/>
              <a:t>understreker</a:t>
            </a:r>
            <a:r>
              <a:rPr lang="en-US"/>
              <a:t> at </a:t>
            </a:r>
            <a:r>
              <a:rPr lang="en-US" err="1"/>
              <a:t>handlingsrommet</a:t>
            </a:r>
            <a:r>
              <a:rPr lang="en-US"/>
              <a:t> 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bli</a:t>
            </a:r>
            <a:r>
              <a:rPr lang="en-US"/>
              <a:t> </a:t>
            </a:r>
            <a:r>
              <a:rPr lang="en-US" err="1"/>
              <a:t>strammere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årene</a:t>
            </a:r>
            <a:r>
              <a:rPr lang="en-US"/>
              <a:t> </a:t>
            </a:r>
            <a:r>
              <a:rPr lang="en-US" err="1"/>
              <a:t>fremover</a:t>
            </a:r>
            <a:r>
              <a:rPr lang="en-US"/>
              <a:t>, og </a:t>
            </a:r>
            <a:r>
              <a:rPr lang="en-US" b="1" i="1"/>
              <a:t>styrene </a:t>
            </a:r>
            <a:r>
              <a:rPr lang="en-US" b="1" i="1" err="1"/>
              <a:t>ved</a:t>
            </a:r>
            <a:r>
              <a:rPr lang="en-US" b="1" i="1"/>
              <a:t> </a:t>
            </a:r>
            <a:r>
              <a:rPr lang="en-US" b="1" i="1" err="1"/>
              <a:t>institusjonene</a:t>
            </a:r>
            <a:r>
              <a:rPr lang="en-US" b="1" i="1"/>
              <a:t> </a:t>
            </a:r>
            <a:r>
              <a:rPr lang="en-US" b="1" i="1" err="1"/>
              <a:t>vil</a:t>
            </a:r>
            <a:r>
              <a:rPr lang="en-US" b="1" i="1"/>
              <a:t> </a:t>
            </a:r>
            <a:r>
              <a:rPr lang="en-US" b="1" i="1" err="1"/>
              <a:t>måtte</a:t>
            </a:r>
            <a:r>
              <a:rPr lang="en-US" b="1" i="1"/>
              <a:t> </a:t>
            </a:r>
            <a:r>
              <a:rPr lang="en-US" b="1" i="1" err="1"/>
              <a:t>gjøre</a:t>
            </a:r>
            <a:r>
              <a:rPr lang="en-US" b="1" i="1"/>
              <a:t> </a:t>
            </a:r>
            <a:r>
              <a:rPr lang="en-US" b="1" i="1" err="1"/>
              <a:t>tøffere</a:t>
            </a:r>
            <a:r>
              <a:rPr lang="en-US" b="1" i="1"/>
              <a:t> </a:t>
            </a:r>
            <a:r>
              <a:rPr lang="en-US" b="1" i="1" err="1"/>
              <a:t>prioriteringer</a:t>
            </a:r>
            <a:r>
              <a:rPr lang="en-US"/>
              <a:t>.</a:t>
            </a:r>
            <a:endParaRPr lang="en-US">
              <a:cs typeface="Arial"/>
            </a:endParaRPr>
          </a:p>
          <a:p>
            <a:pPr marL="342900" indent="-342900">
              <a:buFontTx/>
              <a:buChar char="-"/>
            </a:pPr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9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99BB8A5-1610-54AB-4F60-0B8A31CC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AC1F96E-6756-AD2B-4A1F-38D91778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B92AADF-1658-6B71-9239-59D89494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Dimensjonering</a:t>
            </a:r>
            <a:r>
              <a:rPr lang="en-US"/>
              <a:t> av </a:t>
            </a:r>
            <a:r>
              <a:rPr lang="en-US" err="1"/>
              <a:t>utdanningssystemet</a:t>
            </a:r>
            <a:r>
              <a:rPr lang="en-US"/>
              <a:t> - </a:t>
            </a:r>
            <a:r>
              <a:rPr lang="en-US" err="1"/>
              <a:t>tiltak</a:t>
            </a:r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8263AD4-D834-C693-B48F-854A81FE2CB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25095" indent="-125095"/>
            <a:r>
              <a:rPr lang="en-US" dirty="0">
                <a:cs typeface="Arial"/>
              </a:rPr>
              <a:t>De </a:t>
            </a:r>
            <a:r>
              <a:rPr lang="en-US" dirty="0" err="1">
                <a:cs typeface="Arial"/>
              </a:rPr>
              <a:t>fleste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tiltakene</a:t>
            </a:r>
            <a:r>
              <a:rPr lang="en-US" dirty="0">
                <a:cs typeface="Arial"/>
              </a:rPr>
              <a:t> for </a:t>
            </a:r>
            <a:r>
              <a:rPr lang="en-US" dirty="0" err="1">
                <a:cs typeface="Arial"/>
              </a:rPr>
              <a:t>dimensjonering</a:t>
            </a:r>
            <a:r>
              <a:rPr lang="en-US" dirty="0">
                <a:cs typeface="Arial"/>
              </a:rPr>
              <a:t> er </a:t>
            </a:r>
            <a:r>
              <a:rPr lang="en-US" dirty="0" err="1">
                <a:cs typeface="Arial"/>
              </a:rPr>
              <a:t>knyttet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til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videregående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høyere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yrkesfaglig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opplæring</a:t>
            </a:r>
            <a:r>
              <a:rPr lang="en-US" dirty="0">
                <a:cs typeface="Arial"/>
              </a:rPr>
              <a:t>.</a:t>
            </a:r>
            <a:endParaRPr lang="en-US"/>
          </a:p>
          <a:p>
            <a:pPr marL="125095" indent="-125095"/>
            <a:r>
              <a:rPr lang="en-US" dirty="0" err="1"/>
              <a:t>Når</a:t>
            </a:r>
            <a:r>
              <a:rPr lang="en-US" dirty="0"/>
              <a:t> det </a:t>
            </a:r>
            <a:r>
              <a:rPr lang="en-US" dirty="0" err="1"/>
              <a:t>gjelder</a:t>
            </a:r>
            <a:r>
              <a:rPr lang="en-US" dirty="0"/>
              <a:t> </a:t>
            </a:r>
            <a:r>
              <a:rPr lang="en-US" dirty="0" err="1"/>
              <a:t>høyere</a:t>
            </a:r>
            <a:r>
              <a:rPr lang="en-US" dirty="0"/>
              <a:t> </a:t>
            </a:r>
            <a:r>
              <a:rPr lang="en-US" dirty="0" err="1"/>
              <a:t>utdanning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regjeringen</a:t>
            </a:r>
            <a:r>
              <a:rPr lang="en-US" dirty="0"/>
              <a:t>:</a:t>
            </a: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sørge for at den samlede kapasiteten i universitets- og høyskolesektoren og i fagskolesektoren blir utnyttet bedre (langsiktig mål) </a:t>
            </a:r>
            <a:endParaRPr lang="nb-NO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styrke kunnskapsgrunnlaget om dimensjoneringsbehovene innenfor høyere yrkesfaglig utdanning og høyere utdanning (oppdrag gitt til HK-</a:t>
            </a:r>
            <a:r>
              <a:rPr lang="nb-NO" dirty="0" err="1"/>
              <a:t>dir</a:t>
            </a:r>
            <a:r>
              <a:rPr lang="nb-NO" dirty="0"/>
              <a:t>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evaluere kvalitet og relevans i utdanningstilbudene innenfor IT </a:t>
            </a:r>
            <a:endParaRPr lang="nb-NO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jobbe for flere praksisplasser i helse- og sosialfagene i høyere utdanning </a:t>
            </a:r>
            <a:endParaRPr lang="nb-NO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vurdere helsepersonellkommisjonens anbefalinger og arbeide videre med helsefagene gjennom profesjonsmeldingen (våren 2024)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7F5BCCB6-6382-E5D9-E2B6-9B239D0D2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298A408-1F86-6291-D477-1D5EB247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2FD5B21-DE7D-41A4-DF34-5686B618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Finansiering</a:t>
            </a:r>
            <a:r>
              <a:rPr lang="en-US"/>
              <a:t> av </a:t>
            </a:r>
            <a:r>
              <a:rPr lang="en-US" err="1"/>
              <a:t>universiteter</a:t>
            </a:r>
            <a:r>
              <a:rPr lang="en-US"/>
              <a:t> og </a:t>
            </a:r>
            <a:r>
              <a:rPr lang="en-US" err="1"/>
              <a:t>høyskoler</a:t>
            </a:r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9FE72CF-C776-A05B-997A-48E77D57D65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err="1"/>
              <a:t>Regjeringen</a:t>
            </a:r>
            <a:r>
              <a:rPr lang="en-US"/>
              <a:t> </a:t>
            </a:r>
            <a:r>
              <a:rPr lang="en-US" err="1"/>
              <a:t>foreslår</a:t>
            </a:r>
            <a:r>
              <a:rPr lang="en-US"/>
              <a:t> </a:t>
            </a:r>
            <a:r>
              <a:rPr lang="en-US" err="1"/>
              <a:t>endringer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finansieringssystemet</a:t>
            </a:r>
            <a:r>
              <a:rPr lang="en-US"/>
              <a:t>. </a:t>
            </a:r>
            <a:r>
              <a:rPr lang="en-US" err="1"/>
              <a:t>Forslaget</a:t>
            </a:r>
            <a:r>
              <a:rPr lang="en-US"/>
              <a:t> </a:t>
            </a:r>
            <a:r>
              <a:rPr lang="en-US" err="1"/>
              <a:t>innebærer</a:t>
            </a:r>
            <a:r>
              <a:rPr lang="en-US"/>
              <a:t> et </a:t>
            </a:r>
            <a:r>
              <a:rPr lang="en-US" err="1"/>
              <a:t>større</a:t>
            </a:r>
            <a:r>
              <a:rPr lang="en-US"/>
              <a:t> </a:t>
            </a:r>
            <a:r>
              <a:rPr lang="en-US" err="1"/>
              <a:t>institusjonelt</a:t>
            </a:r>
            <a:r>
              <a:rPr lang="en-US"/>
              <a:t> </a:t>
            </a:r>
            <a:r>
              <a:rPr lang="en-US" err="1"/>
              <a:t>ansvar</a:t>
            </a:r>
            <a:r>
              <a:rPr lang="en-US"/>
              <a:t> </a:t>
            </a:r>
            <a:r>
              <a:rPr lang="en-US" err="1"/>
              <a:t>når</a:t>
            </a:r>
            <a:r>
              <a:rPr lang="en-US"/>
              <a:t> det </a:t>
            </a:r>
            <a:r>
              <a:rPr lang="en-US" err="1"/>
              <a:t>gjelder</a:t>
            </a:r>
            <a:r>
              <a:rPr lang="en-US"/>
              <a:t> interne (om)</a:t>
            </a:r>
            <a:r>
              <a:rPr lang="en-US" err="1"/>
              <a:t>prioriteringer</a:t>
            </a:r>
            <a:r>
              <a:rPr lang="en-US"/>
              <a:t>. </a:t>
            </a:r>
            <a:endParaRPr lang="nb-NO"/>
          </a:p>
          <a:p>
            <a:pPr marL="342900" indent="-342900">
              <a:buFont typeface="Arial"/>
              <a:buChar char="•"/>
            </a:pPr>
            <a:r>
              <a:rPr lang="en-US" err="1"/>
              <a:t>Endringene</a:t>
            </a:r>
            <a:r>
              <a:rPr lang="en-US"/>
              <a:t> </a:t>
            </a:r>
            <a:r>
              <a:rPr lang="en-US" err="1"/>
              <a:t>innføres</a:t>
            </a:r>
            <a:r>
              <a:rPr lang="en-US"/>
              <a:t> </a:t>
            </a:r>
            <a:r>
              <a:rPr lang="en-US" err="1"/>
              <a:t>budsjettnøytralt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2025. </a:t>
            </a:r>
            <a:r>
              <a:rPr lang="en-US" err="1"/>
              <a:t>Budsjettnøytraliteten</a:t>
            </a:r>
            <a:r>
              <a:rPr lang="en-US"/>
              <a:t> </a:t>
            </a:r>
            <a:r>
              <a:rPr lang="en-US" err="1"/>
              <a:t>betyr</a:t>
            </a:r>
            <a:r>
              <a:rPr lang="en-US"/>
              <a:t> at det bare er </a:t>
            </a:r>
            <a:r>
              <a:rPr lang="en-US" err="1"/>
              <a:t>framtidige</a:t>
            </a:r>
            <a:r>
              <a:rPr lang="en-US"/>
              <a:t> </a:t>
            </a:r>
            <a:r>
              <a:rPr lang="en-US" err="1"/>
              <a:t>endringer</a:t>
            </a:r>
            <a:r>
              <a:rPr lang="en-US"/>
              <a:t> </a:t>
            </a:r>
            <a:r>
              <a:rPr lang="en-US" err="1"/>
              <a:t>mht</a:t>
            </a:r>
            <a:r>
              <a:rPr lang="en-US"/>
              <a:t>. </a:t>
            </a:r>
            <a:r>
              <a:rPr lang="en-US" err="1"/>
              <a:t>dimensjonering</a:t>
            </a:r>
            <a:r>
              <a:rPr lang="en-US"/>
              <a:t> og </a:t>
            </a:r>
            <a:r>
              <a:rPr lang="en-US" err="1"/>
              <a:t>resultater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r>
              <a:rPr lang="en-US" err="1"/>
              <a:t>effekt</a:t>
            </a:r>
            <a:r>
              <a:rPr lang="en-US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nb-NO">
                <a:cs typeface="Arial"/>
              </a:rPr>
              <a:t>Bare to av dagens åtte resultatindikatorer videreføres: studiepoeng- og doktor-gradsuttelling. I tillegg kommer en ny indikator for gjennomføring av studier.</a:t>
            </a:r>
          </a:p>
          <a:p>
            <a:pPr marL="342900" indent="-342900">
              <a:buFont typeface="Arial"/>
              <a:buChar char="•"/>
            </a:pPr>
            <a:r>
              <a:rPr lang="nb-NO">
                <a:cs typeface="Arial"/>
              </a:rPr>
              <a:t>Alle nye studieplasser vil gis med én sats, med unntak for medisin/odontologi som beholder en særskilt høyere sats. Studiepoenguttelling gis med tre satser – humaniora/samfunnsfag, realfag/lærer-utdanning/helse og medisin/odontologi.</a:t>
            </a:r>
          </a:p>
          <a:p>
            <a:pPr marL="342900" indent="-342900">
              <a:buFont typeface="Arial"/>
              <a:buChar char="•"/>
            </a:pPr>
            <a:r>
              <a:rPr lang="nb-NO">
                <a:cs typeface="Arial"/>
              </a:rPr>
              <a:t>Foreløpige regnestykker basert på usikre premisser (mange av forslagene er lite konkretisert) kan tyde på at de økonomiske konsekvensene for UiO blir små.</a:t>
            </a:r>
          </a:p>
        </p:txBody>
      </p:sp>
    </p:spTree>
    <p:extLst>
      <p:ext uri="{BB962C8B-B14F-4D97-AF65-F5344CB8AC3E}">
        <p14:creationId xmlns:p14="http://schemas.microsoft.com/office/powerpoint/2010/main" val="14317674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575A67-66AA-DDB6-F0A5-23288A1B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265A9-2AC4-FF49-D081-A8E3EDA8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C4078D-CCAC-F557-0A56-F197CBB2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Utdanning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i</a:t>
            </a:r>
            <a:r>
              <a:rPr lang="en-US">
                <a:cs typeface="Arial"/>
              </a:rPr>
              <a:t> hele </a:t>
            </a:r>
            <a:r>
              <a:rPr lang="en-US" err="1">
                <a:cs typeface="Arial"/>
              </a:rPr>
              <a:t>landet</a:t>
            </a:r>
            <a:endParaRPr lang="en-US" err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26DDD-C310-A959-D963-FDBFB55C027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5"/>
            <a:ext cx="10568368" cy="487419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>
                <a:cs typeface="Arial"/>
              </a:rPr>
              <a:t>Regjeringen vektlegger at utdanning skal være tilgjengelig i hele landet og uavhengig av studentenes livssituasjon.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>
                <a:cs typeface="Arial"/>
              </a:rPr>
              <a:t>Regjeringen vil vurdere nærmere hvordan institusjonene kan øke omfanget av fleksible og desentraliserte studietilbud som imøtekommer nasjonale og regionale behov og etterspørsel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>
                <a:cs typeface="Arial"/>
              </a:rPr>
              <a:t>Fleksible og  desentraliserte utdanningstilbud skal bli en integrert del  av institusjonenes utdanningsvirksomhet og ikke baseres på midlertidige tilskuddsordninger.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>
                <a:cs typeface="Arial"/>
              </a:rPr>
              <a:t>Institusjonene forventes å på en systematisk og pedagogisk forsvarlig måte ta i bruk digitale verktøy for å gjøre utdanningstilbudene mer tilgjengelige.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>
              <a:cs typeface="Arial"/>
            </a:endParaRPr>
          </a:p>
          <a:p>
            <a:pPr marL="125095" indent="-125095"/>
            <a:endParaRPr lang="nb-NO">
              <a:cs typeface="Arial"/>
            </a:endParaRPr>
          </a:p>
          <a:p>
            <a:pPr marL="125095" indent="-125095"/>
            <a:r>
              <a:rPr lang="nb-NO">
                <a:cs typeface="Arial"/>
              </a:rPr>
              <a:t>​</a:t>
            </a:r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92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C12383-C2DC-E09E-73CC-A710F787D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BB66F-F367-883C-B439-1BC20504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3CCDDB-DEF8-889F-216F-A4F3F4A4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Læring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i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arbeidslivet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D47518-6868-C8E0-BB46-433FF871776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Mer </a:t>
            </a:r>
            <a:r>
              <a:rPr lang="en-US" err="1">
                <a:cs typeface="Arial"/>
              </a:rPr>
              <a:t>fleksible</a:t>
            </a:r>
            <a:r>
              <a:rPr lang="en-US">
                <a:cs typeface="Arial"/>
              </a:rPr>
              <a:t> og </a:t>
            </a:r>
            <a:r>
              <a:rPr lang="en-US" err="1">
                <a:cs typeface="Arial"/>
              </a:rPr>
              <a:t>desenteraliserte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utdanningstilbud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skal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bidra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 å </a:t>
            </a:r>
            <a:r>
              <a:rPr lang="en-US" err="1">
                <a:cs typeface="Arial"/>
              </a:rPr>
              <a:t>møte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behov</a:t>
            </a:r>
            <a:r>
              <a:rPr lang="en-US">
                <a:cs typeface="Arial"/>
              </a:rPr>
              <a:t> for </a:t>
            </a:r>
            <a:r>
              <a:rPr lang="en-US" err="1">
                <a:cs typeface="Arial"/>
              </a:rPr>
              <a:t>livslang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læring</a:t>
            </a:r>
            <a:r>
              <a:rPr lang="en-US">
                <a:cs typeface="Arial"/>
              </a:rPr>
              <a:t>.</a:t>
            </a:r>
          </a:p>
          <a:p>
            <a:pPr marL="0" indent="0"/>
            <a:r>
              <a:rPr lang="en-US" err="1">
                <a:cs typeface="Arial"/>
              </a:rPr>
              <a:t>Regjeringen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vil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videre</a:t>
            </a:r>
            <a:r>
              <a:rPr lang="en-US">
                <a:cs typeface="Arial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>
                <a:cs typeface="Arial"/>
              </a:rPr>
              <a:t>gi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institusjonene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større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frihet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 å </a:t>
            </a:r>
            <a:r>
              <a:rPr lang="en-US" err="1">
                <a:cs typeface="Arial"/>
              </a:rPr>
              <a:t>fastsette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opptakskrav</a:t>
            </a:r>
            <a:r>
              <a:rPr lang="en-US">
                <a:cs typeface="Arial"/>
              </a:rPr>
              <a:t> for </a:t>
            </a:r>
            <a:r>
              <a:rPr lang="en-US" err="1">
                <a:cs typeface="Arial"/>
              </a:rPr>
              <a:t>kortere</a:t>
            </a:r>
            <a:r>
              <a:rPr lang="en-US">
                <a:cs typeface="Arial"/>
              </a:rPr>
              <a:t> studier, </a:t>
            </a:r>
            <a:r>
              <a:rPr lang="en-US" err="1">
                <a:cs typeface="Arial"/>
              </a:rPr>
              <a:t>inkludert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større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fleksibilitet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 å ta </a:t>
            </a:r>
            <a:r>
              <a:rPr lang="en-US" err="1">
                <a:cs typeface="Arial"/>
              </a:rPr>
              <a:t>opp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studenter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som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ikke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har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generell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studiekompetanse</a:t>
            </a:r>
            <a:r>
              <a:rPr lang="en-US">
                <a:cs typeface="Arial"/>
              </a:rPr>
              <a:t> 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>
                <a:cs typeface="Arial"/>
              </a:rPr>
              <a:t>utvikle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kompetansereform</a:t>
            </a:r>
            <a:r>
              <a:rPr lang="en-US">
                <a:cs typeface="Arial"/>
              </a:rPr>
              <a:t> i </a:t>
            </a:r>
            <a:r>
              <a:rPr lang="en-US" err="1">
                <a:cs typeface="Arial"/>
              </a:rPr>
              <a:t>samarbeid</a:t>
            </a:r>
            <a:r>
              <a:rPr lang="en-US">
                <a:cs typeface="Arial"/>
              </a:rPr>
              <a:t> med </a:t>
            </a:r>
            <a:r>
              <a:rPr lang="en-US" err="1">
                <a:cs typeface="Arial"/>
              </a:rPr>
              <a:t>partene</a:t>
            </a:r>
            <a:r>
              <a:rPr lang="en-US">
                <a:cs typeface="Arial"/>
              </a:rPr>
              <a:t> i </a:t>
            </a:r>
            <a:r>
              <a:rPr lang="en-US" err="1">
                <a:cs typeface="Arial"/>
              </a:rPr>
              <a:t>arbeidslivet</a:t>
            </a:r>
            <a:endParaRPr lang="en-US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innføre</a:t>
            </a:r>
            <a:r>
              <a:rPr lang="en-US"/>
              <a:t> </a:t>
            </a:r>
            <a:r>
              <a:rPr lang="en-US" err="1"/>
              <a:t>endringer</a:t>
            </a:r>
            <a:r>
              <a:rPr lang="en-US"/>
              <a:t> i egenbetalingsforskriften </a:t>
            </a:r>
            <a:r>
              <a:rPr lang="en-US" err="1"/>
              <a:t>som</a:t>
            </a:r>
            <a:r>
              <a:rPr lang="en-US"/>
              <a:t> legger </a:t>
            </a:r>
            <a:r>
              <a:rPr lang="en-US" err="1"/>
              <a:t>bedre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rette</a:t>
            </a:r>
            <a:r>
              <a:rPr lang="en-US"/>
              <a:t> for </a:t>
            </a:r>
            <a:r>
              <a:rPr lang="en-US" err="1"/>
              <a:t>videreutdanning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utvide</a:t>
            </a:r>
            <a:r>
              <a:rPr lang="en-US"/>
              <a:t> </a:t>
            </a:r>
            <a:r>
              <a:rPr lang="en-US" err="1"/>
              <a:t>utdanningsstøtteordningene</a:t>
            </a:r>
            <a:r>
              <a:rPr lang="en-US"/>
              <a:t> </a:t>
            </a:r>
            <a:r>
              <a:rPr lang="en-US" err="1"/>
              <a:t>slik</a:t>
            </a:r>
            <a:r>
              <a:rPr lang="en-US"/>
              <a:t> at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kortere</a:t>
            </a:r>
            <a:r>
              <a:rPr lang="en-US"/>
              <a:t> </a:t>
            </a:r>
            <a:r>
              <a:rPr lang="en-US" err="1"/>
              <a:t>utdanningstilbud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gi</a:t>
            </a:r>
            <a:r>
              <a:rPr lang="en-US"/>
              <a:t> </a:t>
            </a:r>
            <a:r>
              <a:rPr lang="en-US" err="1"/>
              <a:t>rett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lån</a:t>
            </a:r>
            <a:endParaRPr lang="en-US"/>
          </a:p>
          <a:p>
            <a:pPr marL="125095" indent="-125095"/>
            <a:endParaRPr lang="en-US"/>
          </a:p>
          <a:p>
            <a:pPr marL="125095" indent="-125095"/>
            <a:endParaRPr lang="en-US"/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371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EF8242C2C2904EB5E7B048CB69BB66" ma:contentTypeVersion="2" ma:contentTypeDescription="Opprett et nytt dokument." ma:contentTypeScope="" ma:versionID="21aff8aa167725851ca561690279006b">
  <xsd:schema xmlns:xsd="http://www.w3.org/2001/XMLSchema" xmlns:xs="http://www.w3.org/2001/XMLSchema" xmlns:p="http://schemas.microsoft.com/office/2006/metadata/properties" xmlns:ns2="9b67f899-f509-4052-8006-e447bfa73821" targetNamespace="http://schemas.microsoft.com/office/2006/metadata/properties" ma:root="true" ma:fieldsID="0492a84ff19e9d206fbc3a9b8c1cfbe6" ns2:_="">
    <xsd:import namespace="9b67f899-f509-4052-8006-e447bfa7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7f899-f509-4052-8006-e447bfa7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B54E55-7F67-4701-A272-B4BD9444BDD9}">
  <ds:schemaRefs>
    <ds:schemaRef ds:uri="9b67f899-f509-4052-8006-e447bfa738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9b67f899-f509-4052-8006-e447bfa738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0</TotalTime>
  <Words>962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Arial, sans-serif</vt:lpstr>
      <vt:lpstr>Calibri</vt:lpstr>
      <vt:lpstr>Courier New</vt:lpstr>
      <vt:lpstr>Wingdings</vt:lpstr>
      <vt:lpstr>Office-tema</vt:lpstr>
      <vt:lpstr>think-cell Slide</vt:lpstr>
      <vt:lpstr>Utsynsmeldingen</vt:lpstr>
      <vt:lpstr>Meld. St. 14 (2022-2023)</vt:lpstr>
      <vt:lpstr>Regjeringens prioriteringer</vt:lpstr>
      <vt:lpstr>Områder som omhandles i meldingen</vt:lpstr>
      <vt:lpstr>Dimensjonering av utdanningssystemet</vt:lpstr>
      <vt:lpstr>Dimensjonering av utdanningssystemet - tiltak</vt:lpstr>
      <vt:lpstr>Finansiering av universiteter og høyskoler</vt:lpstr>
      <vt:lpstr>Utdanning i hele landet</vt:lpstr>
      <vt:lpstr>Læring i arbeidslivet</vt:lpstr>
      <vt:lpstr>Justert forskrift om egenbetaling</vt:lpstr>
      <vt:lpstr>Svakheter ved Utsynsmeldingen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Utsynsmeldingen</dc:title>
  <dc:creator>Birgitte Brørs</dc:creator>
  <cp:lastModifiedBy>Kirsti Margrethe Mortensen</cp:lastModifiedBy>
  <cp:revision>108</cp:revision>
  <dcterms:created xsi:type="dcterms:W3CDTF">2023-04-10T20:31:32Z</dcterms:created>
  <dcterms:modified xsi:type="dcterms:W3CDTF">2023-06-12T08:57:03Z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0x01010037EF8242C2C2904EB5E7B048CB69BB66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