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4" r:id="rId7"/>
    <p:sldId id="259" r:id="rId8"/>
    <p:sldId id="260" r:id="rId9"/>
    <p:sldId id="261" r:id="rId10"/>
    <p:sldId id="263" r:id="rId11"/>
    <p:sldId id="265" r:id="rId12"/>
    <p:sldId id="286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2035" autoAdjust="0"/>
  </p:normalViewPr>
  <p:slideViewPr>
    <p:cSldViewPr snapToGrid="0">
      <p:cViewPr varScale="1">
        <p:scale>
          <a:sx n="70" d="100"/>
          <a:sy n="70" d="100"/>
        </p:scale>
        <p:origin x="10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dirty="0" err="1">
                <a:cs typeface="Arial"/>
              </a:rPr>
              <a:t>Hvorfor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har</a:t>
            </a:r>
            <a:r>
              <a:rPr lang="en-US" sz="1200" dirty="0">
                <a:cs typeface="Arial"/>
              </a:rPr>
              <a:t> vi </a:t>
            </a:r>
            <a:r>
              <a:rPr lang="en-US" sz="1200" dirty="0" err="1">
                <a:cs typeface="Arial"/>
              </a:rPr>
              <a:t>laget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ny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funksjonalitet</a:t>
            </a:r>
            <a:r>
              <a:rPr lang="en-US" sz="1200" dirty="0">
                <a:cs typeface="Arial"/>
              </a:rPr>
              <a:t> for </a:t>
            </a:r>
            <a:r>
              <a:rPr lang="en-US" sz="1200" dirty="0" err="1">
                <a:cs typeface="Arial"/>
              </a:rPr>
              <a:t>studentene</a:t>
            </a:r>
            <a:r>
              <a:rPr lang="en-US" sz="1200" dirty="0">
                <a:cs typeface="Arial"/>
              </a:rPr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cs typeface="Arial"/>
              </a:rPr>
              <a:t>Gi </a:t>
            </a:r>
            <a:r>
              <a:rPr lang="en-US" sz="1200" dirty="0" err="1">
                <a:cs typeface="Arial"/>
              </a:rPr>
              <a:t>studentene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en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enda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bedre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overgang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til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studentlivet</a:t>
            </a:r>
            <a:r>
              <a:rPr lang="en-US" sz="1200" dirty="0">
                <a:cs typeface="Arial"/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cs typeface="Arial"/>
              </a:rPr>
              <a:t>Trygge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studentene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på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hva</a:t>
            </a:r>
            <a:r>
              <a:rPr lang="en-US" sz="1200" dirty="0">
                <a:cs typeface="Arial"/>
              </a:rPr>
              <a:t> de </a:t>
            </a:r>
            <a:r>
              <a:rPr lang="en-US" sz="1200" dirty="0" err="1">
                <a:cs typeface="Arial"/>
              </a:rPr>
              <a:t>må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gjøre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når</a:t>
            </a:r>
            <a:r>
              <a:rPr lang="en-US" sz="1200" dirty="0">
                <a:cs typeface="Arial"/>
              </a:rPr>
              <a:t> de starter – </a:t>
            </a:r>
            <a:r>
              <a:rPr lang="en-US" sz="1200" dirty="0" err="1">
                <a:cs typeface="Arial"/>
              </a:rPr>
              <a:t>og</a:t>
            </a:r>
            <a:r>
              <a:rPr lang="en-US" sz="1200" dirty="0">
                <a:cs typeface="Arial"/>
              </a:rPr>
              <a:t> at de </a:t>
            </a:r>
            <a:r>
              <a:rPr lang="en-US" sz="1200" dirty="0" err="1">
                <a:cs typeface="Arial"/>
              </a:rPr>
              <a:t>har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husket</a:t>
            </a:r>
            <a:r>
              <a:rPr lang="en-US" sz="1200" dirty="0">
                <a:cs typeface="Arial"/>
              </a:rPr>
              <a:t> alt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cs typeface="Arial"/>
              </a:rPr>
              <a:t>Gjøre</a:t>
            </a:r>
            <a:r>
              <a:rPr lang="en-US" sz="1200" dirty="0">
                <a:cs typeface="Arial"/>
              </a:rPr>
              <a:t> det </a:t>
            </a:r>
            <a:r>
              <a:rPr lang="en-US" sz="1200" dirty="0" err="1">
                <a:cs typeface="Arial"/>
              </a:rPr>
              <a:t>enda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enklere</a:t>
            </a:r>
            <a:r>
              <a:rPr lang="en-US" sz="1200" dirty="0">
                <a:cs typeface="Arial"/>
              </a:rPr>
              <a:t> å </a:t>
            </a:r>
            <a:r>
              <a:rPr lang="en-US" sz="1200" dirty="0" err="1">
                <a:cs typeface="Arial"/>
              </a:rPr>
              <a:t>forberede</a:t>
            </a:r>
            <a:r>
              <a:rPr lang="en-US" sz="1200" dirty="0">
                <a:cs typeface="Arial"/>
              </a:rPr>
              <a:t> seg </a:t>
            </a:r>
            <a:r>
              <a:rPr lang="en-US" sz="1200" dirty="0" err="1">
                <a:cs typeface="Arial"/>
              </a:rPr>
              <a:t>til</a:t>
            </a:r>
            <a:r>
              <a:rPr lang="en-US" sz="1200" dirty="0">
                <a:cs typeface="Arial"/>
              </a:rPr>
              <a:t> å </a:t>
            </a:r>
            <a:r>
              <a:rPr lang="en-US" sz="1200" dirty="0" err="1">
                <a:cs typeface="Arial"/>
              </a:rPr>
              <a:t>starte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på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UiO</a:t>
            </a:r>
            <a:endParaRPr lang="en-US" sz="12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cs typeface="Arial"/>
              </a:rPr>
              <a:t>Gjøre</a:t>
            </a:r>
            <a:r>
              <a:rPr lang="en-US" sz="1200" dirty="0">
                <a:cs typeface="Arial"/>
              </a:rPr>
              <a:t> det </a:t>
            </a:r>
            <a:r>
              <a:rPr lang="en-US" sz="1200" dirty="0" err="1">
                <a:cs typeface="Arial"/>
              </a:rPr>
              <a:t>enda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enklere</a:t>
            </a:r>
            <a:r>
              <a:rPr lang="en-US" sz="1200" dirty="0">
                <a:cs typeface="Arial"/>
              </a:rPr>
              <a:t> å ha </a:t>
            </a:r>
            <a:r>
              <a:rPr lang="en-US" sz="1200" dirty="0" err="1">
                <a:cs typeface="Arial"/>
              </a:rPr>
              <a:t>oversikt</a:t>
            </a:r>
            <a:r>
              <a:rPr lang="en-US" sz="1200" dirty="0">
                <a:cs typeface="Arial"/>
              </a:rPr>
              <a:t> over </a:t>
            </a:r>
            <a:r>
              <a:rPr lang="en-US" sz="1200" dirty="0" err="1">
                <a:cs typeface="Arial"/>
              </a:rPr>
              <a:t>hva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som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skjer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i</a:t>
            </a:r>
            <a:r>
              <a:rPr lang="en-US" sz="1200" dirty="0">
                <a:cs typeface="Arial"/>
              </a:rPr>
              <a:t> </a:t>
            </a:r>
            <a:r>
              <a:rPr lang="en-US" sz="1200" dirty="0" err="1">
                <a:cs typeface="Arial"/>
              </a:rPr>
              <a:t>studiestartuka</a:t>
            </a:r>
            <a:r>
              <a:rPr lang="en-US" sz="1200" dirty="0">
                <a:cs typeface="Arial"/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endParaRPr lang="nb-NO" noProof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Studiestart 2023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13. </a:t>
            </a:r>
            <a:r>
              <a:rPr lang="en-US" dirty="0" err="1"/>
              <a:t>Juni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3" y="360045"/>
            <a:ext cx="11117457" cy="542658"/>
          </a:xfrm>
        </p:spPr>
        <p:txBody>
          <a:bodyPr/>
          <a:lstStyle/>
          <a:p>
            <a:r>
              <a:rPr lang="nb-NO" dirty="0"/>
              <a:t>Studiestartsnettverket og faddersjefnettverket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2" y="1098468"/>
            <a:ext cx="10992768" cy="4987636"/>
          </a:xfrm>
        </p:spPr>
        <p:txBody>
          <a:bodyPr/>
          <a:lstStyle/>
          <a:p>
            <a:pPr marL="0" indent="0">
              <a:buNone/>
            </a:pPr>
            <a:r>
              <a:rPr lang="nb-NO" sz="1200" b="1" dirty="0"/>
              <a:t>STUDIESTARTSNETTVERKET</a:t>
            </a:r>
          </a:p>
          <a:p>
            <a:r>
              <a:rPr lang="nb-NO" sz="1400" dirty="0"/>
              <a:t>Alle fakultetene, Knutepunktet (som har ansvar for studiestart for internasjonale studenter) og AKS sitter i studiestartsnettverket</a:t>
            </a:r>
          </a:p>
          <a:p>
            <a:r>
              <a:rPr lang="nb-NO" sz="1400" dirty="0"/>
              <a:t>Ledes av </a:t>
            </a:r>
            <a:r>
              <a:rPr lang="nb-NO" sz="1400" dirty="0" err="1"/>
              <a:t>studiestartskoordinator</a:t>
            </a:r>
            <a:r>
              <a:rPr lang="nb-NO" sz="1400" dirty="0"/>
              <a:t> ved AKS</a:t>
            </a:r>
          </a:p>
          <a:p>
            <a:r>
              <a:rPr lang="nb-NO" sz="1400" dirty="0"/>
              <a:t>Koordinering og forankring av fellestiltak og –tilbud, som:</a:t>
            </a:r>
          </a:p>
          <a:p>
            <a:pPr lvl="1"/>
            <a:r>
              <a:rPr lang="nb-NO" sz="1050" dirty="0"/>
              <a:t>Utvidelse av Mine studier</a:t>
            </a:r>
          </a:p>
          <a:p>
            <a:pPr lvl="1"/>
            <a:r>
              <a:rPr lang="nb-NO" sz="1050" dirty="0"/>
              <a:t>Utvikling av mal til </a:t>
            </a:r>
            <a:r>
              <a:rPr lang="nb-NO" sz="1050" dirty="0" err="1"/>
              <a:t>studiestartsnettsider</a:t>
            </a:r>
            <a:r>
              <a:rPr lang="nb-NO" sz="1050" dirty="0"/>
              <a:t> på programnivå</a:t>
            </a:r>
          </a:p>
          <a:p>
            <a:pPr lvl="1"/>
            <a:r>
              <a:rPr lang="nb-NO" sz="1050" dirty="0"/>
              <a:t>Mal til </a:t>
            </a:r>
            <a:r>
              <a:rPr lang="nb-NO" sz="1050" dirty="0" err="1"/>
              <a:t>velkomstsbrev</a:t>
            </a:r>
            <a:endParaRPr lang="nb-NO" sz="1050" dirty="0"/>
          </a:p>
          <a:p>
            <a:pPr lvl="1"/>
            <a:r>
              <a:rPr lang="nb-NO" sz="1050" dirty="0"/>
              <a:t>Uteområdebooking</a:t>
            </a:r>
          </a:p>
          <a:p>
            <a:pPr lvl="1"/>
            <a:r>
              <a:rPr lang="nb-NO" sz="1050" dirty="0"/>
              <a:t>Og mye mer</a:t>
            </a:r>
          </a:p>
          <a:p>
            <a:pPr marL="0" indent="0">
              <a:buNone/>
            </a:pPr>
            <a:r>
              <a:rPr lang="nb-NO" sz="1200" b="1" dirty="0"/>
              <a:t>FADDERSJEFNETTVERKET</a:t>
            </a:r>
          </a:p>
          <a:p>
            <a:r>
              <a:rPr lang="nb-NO" sz="1400" dirty="0"/>
              <a:t>Studentutgave av studiestartsnettverket</a:t>
            </a:r>
          </a:p>
          <a:p>
            <a:r>
              <a:rPr lang="nb-NO" sz="1400" dirty="0"/>
              <a:t>Fakultetenes faddersjefer sitter i faddersjefnettverket. AKS’ faddersjefkoordinator leder det</a:t>
            </a:r>
          </a:p>
          <a:p>
            <a:r>
              <a:rPr lang="nb-NO" sz="1400" dirty="0"/>
              <a:t>Utvikling av fadderordning og kompetansebygging på alle nivåer i fadderorganisasjonen</a:t>
            </a:r>
          </a:p>
          <a:p>
            <a:r>
              <a:rPr lang="nb-NO" sz="1400" dirty="0"/>
              <a:t>Forankring av faddergoder og fellesaktiviteter</a:t>
            </a:r>
          </a:p>
          <a:p>
            <a:r>
              <a:rPr lang="nb-NO" sz="1400" dirty="0"/>
              <a:t>Ledes av AKS’ faddersjefkoordinator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CF38A-B41D-51D0-4B83-7AD3A1DD9012}"/>
              </a:ext>
            </a:extLst>
          </p:cNvPr>
          <p:cNvSpPr txBox="1"/>
          <p:nvPr/>
        </p:nvSpPr>
        <p:spPr>
          <a:xfrm>
            <a:off x="8075316" y="3031815"/>
            <a:ext cx="3458640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/>
              <a:t>Faddersjefseminar (fakultetsnivå) i februar: </a:t>
            </a:r>
            <a:r>
              <a:rPr lang="nb-NO" sz="1400" dirty="0"/>
              <a:t>Workshop om alkoholfrie arrangementer, arrangementssikkerhet, fadderrekruttering og seminar om frivillighetsledelse</a:t>
            </a:r>
            <a:br>
              <a:rPr lang="nb-NO" sz="1400" dirty="0"/>
            </a:b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b="1" dirty="0"/>
              <a:t>Opplæring for fadderkoordinatorer (institutt-/programnivå) i mai: </a:t>
            </a:r>
            <a:r>
              <a:rPr lang="nb-NO" sz="1400" dirty="0"/>
              <a:t>Førstehjelpskurs og arrangementssikkerhet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Innspill og vedtak av fadderopplæring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94FC40B-75A3-5649-5D94-797DD74C4503}"/>
              </a:ext>
            </a:extLst>
          </p:cNvPr>
          <p:cNvSpPr/>
          <p:nvPr/>
        </p:nvSpPr>
        <p:spPr>
          <a:xfrm rot="20646062">
            <a:off x="7583901" y="4693366"/>
            <a:ext cx="473456" cy="19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59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Fadderordning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1128156"/>
            <a:ext cx="7044221" cy="4981699"/>
          </a:xfrm>
        </p:spPr>
        <p:txBody>
          <a:bodyPr/>
          <a:lstStyle/>
          <a:p>
            <a:r>
              <a:rPr lang="nb-NO" sz="1800" dirty="0"/>
              <a:t>De nye studentene er mest opptatt av å bli kjent med hverandre</a:t>
            </a:r>
          </a:p>
          <a:p>
            <a:r>
              <a:rPr lang="nb-NO" sz="1800" dirty="0"/>
              <a:t>Fadderordninga er vårt viktigste verktøy</a:t>
            </a:r>
          </a:p>
          <a:p>
            <a:r>
              <a:rPr lang="nb-NO" sz="1800" dirty="0"/>
              <a:t>Faddere… </a:t>
            </a:r>
          </a:p>
          <a:p>
            <a:pPr lvl="1"/>
            <a:r>
              <a:rPr lang="nb-NO" sz="1200" dirty="0"/>
              <a:t>…</a:t>
            </a:r>
            <a:r>
              <a:rPr lang="nb-NO" sz="1400" dirty="0"/>
              <a:t>viser fram universitetet, hjelper til med det praktiske og er sosialt bindemiddel</a:t>
            </a:r>
          </a:p>
          <a:p>
            <a:pPr lvl="1"/>
            <a:r>
              <a:rPr lang="nb-NO" sz="1400" dirty="0"/>
              <a:t>…forteller og viser nye studenter hvordan man skal være student</a:t>
            </a:r>
          </a:p>
          <a:p>
            <a:pPr lvl="1"/>
            <a:r>
              <a:rPr lang="nb-NO" sz="1400" dirty="0"/>
              <a:t>…var kanskje bare året før i samme situasjon og er enkle å identifisere seg med</a:t>
            </a:r>
          </a:p>
          <a:p>
            <a:r>
              <a:rPr lang="nb-NO" sz="1800" dirty="0"/>
              <a:t>Over 1 000 faddere står klare til å ta imot de nye studentene</a:t>
            </a:r>
          </a:p>
          <a:p>
            <a:r>
              <a:rPr lang="nb-NO" sz="1800" dirty="0"/>
              <a:t>Vi er stolte av fadderne våre! Vektlegger tillit mellom frivillig og institusjon</a:t>
            </a:r>
          </a:p>
          <a:p>
            <a:r>
              <a:rPr lang="nb-NO" sz="1800" dirty="0"/>
              <a:t>Faddervettregler og fadderopplæring skaper trygghet i rollen: De skal gjøre det enklere, ikke vanskeligere, å være fadder</a:t>
            </a:r>
          </a:p>
          <a:p>
            <a:r>
              <a:rPr lang="nb-NO" sz="1800" dirty="0"/>
              <a:t>Inkludering, grenser og alkoholvett er viktige temaer i fadderopplæringa. Vi forteller dem </a:t>
            </a:r>
            <a:r>
              <a:rPr lang="nb-NO" sz="1800" u="sng" dirty="0"/>
              <a:t>ikke</a:t>
            </a:r>
            <a:r>
              <a:rPr lang="nb-NO" sz="1800" dirty="0"/>
              <a:t> hva de ikke skal gjøre, men legger til rette for diskusjon, refleksjon og perspektivmangfold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901489-65AE-D8E6-4B5F-F66EDA96A3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pic>
        <p:nvPicPr>
          <p:cNvPr id="1026" name="Picture 2" descr="Velkomstseremoni 2018">
            <a:extLst>
              <a:ext uri="{FF2B5EF4-FFF2-40B4-BE49-F238E27FC236}">
                <a16:creationId xmlns:a16="http://schemas.microsoft.com/office/drawing/2014/main" id="{25B84BFB-2FC1-F2D0-D386-B9F17862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86" y="172260"/>
            <a:ext cx="4348350" cy="65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7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7341104" cy="542658"/>
          </a:xfrm>
        </p:spPr>
        <p:txBody>
          <a:bodyPr/>
          <a:lstStyle/>
          <a:p>
            <a:r>
              <a:rPr lang="nb-NO" dirty="0"/>
              <a:t>En lokalt organisert studiestart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1264722"/>
            <a:ext cx="9828986" cy="4793880"/>
          </a:xfrm>
        </p:spPr>
        <p:txBody>
          <a:bodyPr/>
          <a:lstStyle/>
          <a:p>
            <a:r>
              <a:rPr lang="nb-NO" sz="1800" dirty="0"/>
              <a:t>Mange elementer av studiestart på UiO er lokalt organisert. Dette for å…</a:t>
            </a:r>
          </a:p>
          <a:p>
            <a:pPr lvl="1"/>
            <a:r>
              <a:rPr lang="nb-NO" sz="1800" dirty="0"/>
              <a:t>skape eierskap på institutter, fakultet og program til mottak av nye studenter</a:t>
            </a:r>
          </a:p>
          <a:p>
            <a:pPr lvl="1"/>
            <a:r>
              <a:rPr lang="nb-NO" sz="1800" dirty="0"/>
              <a:t>ha glede av fordelene det gir å ha faglige elementer i </a:t>
            </a:r>
            <a:r>
              <a:rPr lang="nb-NO" sz="1800" dirty="0" err="1"/>
              <a:t>studiestartsprogrammet</a:t>
            </a:r>
            <a:endParaRPr lang="nb-NO" sz="1800" dirty="0"/>
          </a:p>
          <a:p>
            <a:pPr lvl="1"/>
            <a:r>
              <a:rPr lang="nb-NO" sz="1800" dirty="0"/>
              <a:t>møte utfordringer med fadderrekruttering lokalt</a:t>
            </a:r>
          </a:p>
          <a:p>
            <a:endParaRPr lang="nb-NO" sz="1800" dirty="0"/>
          </a:p>
          <a:p>
            <a:r>
              <a:rPr lang="nb-NO" sz="1800" dirty="0"/>
              <a:t>På disse måtene er studiestart lokalt organisert</a:t>
            </a:r>
          </a:p>
          <a:p>
            <a:pPr lvl="1"/>
            <a:r>
              <a:rPr lang="nb-NO" sz="1800" dirty="0"/>
              <a:t>Fakultetene rekrutterer sine egne faddere</a:t>
            </a:r>
          </a:p>
          <a:p>
            <a:pPr lvl="1"/>
            <a:r>
              <a:rPr lang="nb-NO" sz="1800" dirty="0"/>
              <a:t>Fakultetene gir fadderne sine opplæring</a:t>
            </a:r>
          </a:p>
          <a:p>
            <a:pPr lvl="1"/>
            <a:r>
              <a:rPr lang="nb-NO" sz="1800" dirty="0" err="1"/>
              <a:t>Studiestartsprogrammet</a:t>
            </a:r>
            <a:r>
              <a:rPr lang="nb-NO" sz="1800" dirty="0"/>
              <a:t> i uke 33 er hovedsakelig på program-, institutt- eller fakultetsnivå</a:t>
            </a:r>
          </a:p>
          <a:p>
            <a:pPr lvl="1"/>
            <a:endParaRPr lang="nb-NO" sz="1800" dirty="0"/>
          </a:p>
          <a:p>
            <a:r>
              <a:rPr lang="nb-NO" sz="1800" dirty="0"/>
              <a:t>Hva skjer i 2023?</a:t>
            </a:r>
          </a:p>
          <a:p>
            <a:pPr lvl="1"/>
            <a:r>
              <a:rPr lang="nb-NO" sz="1800" dirty="0"/>
              <a:t>Mye på alle nivåer - noen få eksempler:</a:t>
            </a:r>
          </a:p>
          <a:p>
            <a:pPr lvl="1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9477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7139224" cy="542658"/>
          </a:xfrm>
        </p:spPr>
        <p:txBody>
          <a:bodyPr/>
          <a:lstStyle/>
          <a:p>
            <a:r>
              <a:rPr lang="nb-NO" dirty="0"/>
              <a:t>En lokalt organisert studiestart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9DBCA-61EE-5676-A13F-EF94848A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3" y="1162253"/>
            <a:ext cx="5399067" cy="26734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18DA62-A7BA-51C4-DF04-DCF50C46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64" y="1720393"/>
            <a:ext cx="4849091" cy="39690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76B90F-8D81-AFCF-9762-293391DBE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977" y="4123743"/>
            <a:ext cx="4035023" cy="21397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55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01A51-80C4-4F0C-AE05-4B737FC2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FABE69-1453-E9E8-EC6E-E7585E0C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Sentrale arrangementer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C8229-CA96-641A-802C-8E4D37C65C6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3" y="1290918"/>
            <a:ext cx="11031110" cy="4767683"/>
          </a:xfrm>
        </p:spPr>
        <p:txBody>
          <a:bodyPr/>
          <a:lstStyle/>
          <a:p>
            <a:r>
              <a:rPr lang="nb-NO" sz="2000" b="1" dirty="0"/>
              <a:t>Velkomstsseremonien (Mandag 14.8): </a:t>
            </a:r>
            <a:r>
              <a:rPr lang="nb-NO" sz="2000" dirty="0"/>
              <a:t>Tradisjonell velkomstseremoni på Universitetsplassen</a:t>
            </a:r>
          </a:p>
          <a:p>
            <a:r>
              <a:rPr lang="nb-NO" sz="2000" b="1" dirty="0"/>
              <a:t>Frederikketeltet (hele uke 33): </a:t>
            </a:r>
            <a:r>
              <a:rPr lang="nb-NO" sz="2000" dirty="0"/>
              <a:t>AKS har bestilt telt som skal stå på Frederikkeplassen i hele uke 33. Teltet skal være et sted å treffes, men er òg lokale for aktiviteter som konsert, improteater, </a:t>
            </a:r>
            <a:r>
              <a:rPr lang="nb-NO" sz="2000" dirty="0" err="1"/>
              <a:t>kviss</a:t>
            </a:r>
            <a:r>
              <a:rPr lang="nb-NO" sz="2000" dirty="0"/>
              <a:t>, debatt og </a:t>
            </a:r>
            <a:r>
              <a:rPr lang="nb-NO" sz="2000" dirty="0" err="1"/>
              <a:t>livepod</a:t>
            </a:r>
            <a:r>
              <a:rPr lang="nb-NO" sz="2000" dirty="0"/>
              <a:t>. </a:t>
            </a:r>
            <a:r>
              <a:rPr lang="nb-NO" sz="2000" dirty="0" err="1"/>
              <a:t>SiO</a:t>
            </a:r>
            <a:r>
              <a:rPr lang="nb-NO" sz="2000" dirty="0"/>
              <a:t> serverer mat og drikke i teltet fra morgen til kveld. Alkohol på kveldstid</a:t>
            </a:r>
          </a:p>
          <a:p>
            <a:r>
              <a:rPr lang="nb-NO" sz="2000" b="1" dirty="0"/>
              <a:t>Foreningsdagen (23. august) </a:t>
            </a:r>
            <a:r>
              <a:rPr lang="nb-NO" sz="2000" dirty="0"/>
              <a:t>Studentforeninger på stand i GSH</a:t>
            </a:r>
          </a:p>
          <a:p>
            <a:r>
              <a:rPr lang="nb-NO" sz="2000" b="1" dirty="0"/>
              <a:t>Ombruksdagen (24. august): </a:t>
            </a:r>
            <a:r>
              <a:rPr lang="nb-NO" sz="2000" dirty="0"/>
              <a:t>Torg på Frederikkeplassen med ulike tilbud orientert mot bærekraft og framtid</a:t>
            </a:r>
          </a:p>
          <a:p>
            <a:r>
              <a:rPr lang="nb-NO" sz="2000" b="1" dirty="0"/>
              <a:t>Studentslippet (2.-8. september): </a:t>
            </a:r>
            <a:r>
              <a:rPr lang="nb-NO" sz="2000" dirty="0"/>
              <a:t>Samarbeid mellom UiO, </a:t>
            </a:r>
            <a:r>
              <a:rPr lang="nb-NO" sz="2000" dirty="0" err="1"/>
              <a:t>OsloMet</a:t>
            </a:r>
            <a:r>
              <a:rPr lang="nb-NO" sz="2000" dirty="0"/>
              <a:t>, </a:t>
            </a:r>
            <a:r>
              <a:rPr lang="nb-NO" sz="2000" dirty="0" err="1"/>
              <a:t>SiO</a:t>
            </a:r>
            <a:r>
              <a:rPr lang="nb-NO" sz="2000" dirty="0"/>
              <a:t>, Høyskolen Kristiania og BI hvor formålet er å skape tilhørighet til Oslo. Gratis kultur-, by- og fritidstilbud som ellers koster penger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9299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05FF3-DF34-782A-7274-4714B80A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DA4A7-F4FE-A446-8706-4270ED61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 og kanaler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CD9071-5A2A-9EEE-AFFB-CD1290C4CE66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Studiestartsider publiseres 20. juni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Tilbud fra SO 20. juli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SMS fra rektor – husk å takke 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Velkomstepost fra programmet 27. juli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Info om Informasjonsmøte – der de møter faddergruppen 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SMS med brukernavn og passord månedsskifte juli/</a:t>
            </a:r>
            <a:r>
              <a:rPr lang="nb-NO" dirty="0" err="1"/>
              <a:t>aug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Mine studier – sjekkliste for </a:t>
            </a:r>
            <a:r>
              <a:rPr lang="nb-NO"/>
              <a:t>nye studenter 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721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CBFD3-72CD-EFBB-B2AD-E359551D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44"/>
            <a:ext cx="12191999" cy="754068"/>
          </a:xfrm>
        </p:spPr>
        <p:txBody>
          <a:bodyPr/>
          <a:lstStyle/>
          <a:p>
            <a:r>
              <a:rPr lang="nb-NO" dirty="0"/>
              <a:t>Nytt i Mine studier for nye studenter høst -23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684287-8952-011F-CAD1-72B1804F02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125095" indent="-125095"/>
            <a:r>
              <a:rPr lang="nb-NO" sz="1400" dirty="0"/>
              <a:t>Program for studiestart og sjekkliste for studiestart er tilgjengelige fra 3. </a:t>
            </a:r>
            <a:r>
              <a:rPr lang="nb-NO" sz="1400"/>
              <a:t>august</a:t>
            </a:r>
            <a:endParaRPr lang="en-US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8BB05B-A243-D8EE-7DB3-A8FA6086A7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25095" indent="-125095"/>
            <a:r>
              <a:rPr lang="nb-NO" sz="1400" dirty="0"/>
              <a:t>Program for studiestart: alle arrangementer fra </a:t>
            </a:r>
            <a:r>
              <a:rPr lang="nb-NO" sz="1400"/>
              <a:t>uio.no er tilgjengelige i timeplanen</a:t>
            </a:r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35A7F08-F243-0A91-93C6-1D16981A3C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125095" indent="-125095"/>
            <a:r>
              <a:rPr lang="nb-NO" sz="1400" dirty="0"/>
              <a:t>Sjekkliste for studiestart: hva må du huske å gjøre som ny student på UiO</a:t>
            </a:r>
            <a:r>
              <a:rPr lang="nb-NO" sz="1400"/>
              <a:t>?</a:t>
            </a:r>
            <a:r>
              <a:rPr lang="nb-NO" sz="1400" dirty="0"/>
              <a:t> Sjekklista er tilpasset til den enkelte student. </a:t>
            </a:r>
            <a:endParaRPr lang="en-US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6939F3E-06F1-1787-3876-0593B0C20A2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0635C85E-0508-756E-DBD6-7A8B250CE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A76A4C7D-BEE5-62B9-56B7-C0E17E03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A9F21EC-FADA-A7AC-B7A7-BC5B80766C2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68D7831-08F7-0C4E-2636-461A842F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" y="1710901"/>
            <a:ext cx="4039505" cy="2587722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F0EDF056-66A8-D900-D92C-5A44E9D9FDC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C28BA4C5-CDD7-FD14-722F-E829994A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35" y="1710901"/>
            <a:ext cx="3524742" cy="2676899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DD7A4112-484B-8BC2-243D-D8CEFB152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793" y="1747633"/>
            <a:ext cx="1952898" cy="5153744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9D2255E7-975F-E614-8FDD-A13A1C07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441" y="4846709"/>
            <a:ext cx="2814615" cy="2054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4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195</TotalTime>
  <Words>696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Arial, sans-serif</vt:lpstr>
      <vt:lpstr>Calibri</vt:lpstr>
      <vt:lpstr>Wingdings</vt:lpstr>
      <vt:lpstr>Office Theme</vt:lpstr>
      <vt:lpstr>think-cell Slide</vt:lpstr>
      <vt:lpstr>Studiestart 2023</vt:lpstr>
      <vt:lpstr>Studiestartsnettverket og faddersjefnettverket</vt:lpstr>
      <vt:lpstr>Fadderordning</vt:lpstr>
      <vt:lpstr>En lokalt organisert studiestart</vt:lpstr>
      <vt:lpstr>En lokalt organisert studiestart</vt:lpstr>
      <vt:lpstr>Sentrale arrangementer</vt:lpstr>
      <vt:lpstr>Kommunikasjon og kanaler</vt:lpstr>
      <vt:lpstr>Nytt i Mine studier for nye studenter høst -23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Studiestart 2023</dc:title>
  <dc:creator>Morten Aase Løver</dc:creator>
  <cp:lastModifiedBy>Kirsti Margrethe Mortensen</cp:lastModifiedBy>
  <cp:revision>4</cp:revision>
  <dcterms:created xsi:type="dcterms:W3CDTF">2023-06-11T09:36:15Z</dcterms:created>
  <dcterms:modified xsi:type="dcterms:W3CDTF">2023-07-19T11:45:45Z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