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4" r:id="rId4"/>
  </p:sldMasterIdLst>
  <p:notesMasterIdLst>
    <p:notesMasterId r:id="rId11"/>
  </p:notesMasterIdLst>
  <p:sldIdLst>
    <p:sldId id="261" r:id="rId5"/>
    <p:sldId id="266" r:id="rId6"/>
    <p:sldId id="267" r:id="rId7"/>
    <p:sldId id="263" r:id="rId8"/>
    <p:sldId id="264" r:id="rId9"/>
    <p:sldId id="265" r:id="rId10"/>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ECA1"/>
    <a:srgbClr val="58595B"/>
    <a:srgbClr val="FFF2F2"/>
    <a:srgbClr val="F04B37"/>
    <a:srgbClr val="F04937"/>
    <a:srgbClr val="2EC961"/>
    <a:srgbClr val="47E17A"/>
    <a:srgbClr val="B1F6C7"/>
    <a:srgbClr val="D3FBE0"/>
    <a:srgbClr val="E8FD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0BC87A-32CA-43E2-8374-7CA81C73C979}" v="1" dt="2023-06-13T06:51:28.445"/>
    <p1510:client id="{0C3FF7B8-9033-4489-A739-72FEA464C63C}" v="497" dt="2023-06-12T07:03:47.805"/>
    <p1510:client id="{92BBE379-D2D8-4C76-A059-53C41126AD29}" v="1704" dt="2023-06-12T06:59:33.2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94755A-0F11-4813-93DF-2825609D8DE4}" type="datetimeFigureOut">
              <a:rPr lang="nb-NO" smtClean="0"/>
              <a:t>19.07.2023</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552D78-5013-4E82-8F53-6678A0EF88EC}" type="slidenum">
              <a:rPr lang="nb-NO" smtClean="0"/>
              <a:t>‹#›</a:t>
            </a:fld>
            <a:endParaRPr lang="nb-NO"/>
          </a:p>
        </p:txBody>
      </p:sp>
    </p:spTree>
    <p:extLst>
      <p:ext uri="{BB962C8B-B14F-4D97-AF65-F5344CB8AC3E}">
        <p14:creationId xmlns:p14="http://schemas.microsoft.com/office/powerpoint/2010/main" val="3326278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Selvskading, selvmordstanker og forsøk, seksuell </a:t>
            </a:r>
            <a:r>
              <a:rPr lang="nb-NO" err="1"/>
              <a:t>trakasering</a:t>
            </a:r>
            <a:endParaRPr lang="nb-NO"/>
          </a:p>
        </p:txBody>
      </p:sp>
      <p:sp>
        <p:nvSpPr>
          <p:cNvPr id="4" name="Plassholder for lysbildenummer 3"/>
          <p:cNvSpPr>
            <a:spLocks noGrp="1"/>
          </p:cNvSpPr>
          <p:nvPr>
            <p:ph type="sldNum" sz="quarter" idx="5"/>
          </p:nvPr>
        </p:nvSpPr>
        <p:spPr/>
        <p:txBody>
          <a:bodyPr/>
          <a:lstStyle/>
          <a:p>
            <a:fld id="{E1552D78-5013-4E82-8F53-6678A0EF88EC}" type="slidenum">
              <a:rPr lang="nb-NO" smtClean="0"/>
              <a:t>3</a:t>
            </a:fld>
            <a:endParaRPr lang="nb-NO"/>
          </a:p>
        </p:txBody>
      </p:sp>
    </p:spTree>
    <p:extLst>
      <p:ext uri="{BB962C8B-B14F-4D97-AF65-F5344CB8AC3E}">
        <p14:creationId xmlns:p14="http://schemas.microsoft.com/office/powerpoint/2010/main" val="243892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Mike</a:t>
            </a:r>
          </a:p>
          <a:p>
            <a:endParaRPr lang="nb-NO"/>
          </a:p>
          <a:p>
            <a:endParaRPr lang="nb-NO"/>
          </a:p>
          <a:p>
            <a:r>
              <a:rPr lang="nb-NO"/>
              <a:t>Lese kort innlegg: S89 i «Ensomhetens filosofi» Lars Fr H. Svendsen</a:t>
            </a:r>
            <a:br>
              <a:rPr lang="nb-NO"/>
            </a:br>
            <a:endParaRPr lang="nb-NO"/>
          </a:p>
          <a:p>
            <a:r>
              <a:rPr lang="nb-NO"/>
              <a:t>Lars Svendsen holdt et inspirerende innlegg på SiO Helses Studenthelsekonferanse.</a:t>
            </a:r>
            <a:br>
              <a:rPr lang="nb-NO"/>
            </a:br>
            <a:br>
              <a:rPr lang="nb-NO"/>
            </a:br>
            <a:r>
              <a:rPr lang="nb-NO"/>
              <a:t>Der snakket han om ensomhetsformer, blant annet den den kroniske, den flyktige og den situasjonsbetingede ensomheten. Den situasjonsbetingede ensomheten  er den som mange studenter opplever når de flytter til et nytt land, by, miljø, og den kan ofte oppfattes som kraftigere fordi man ikke nødvendigvis kan se løsningen umiddelbart fordi man ikke nødvendigvis ser at nye venner kan erstatte savnet etter gamle venner, familie, osv.</a:t>
            </a:r>
          </a:p>
          <a:p>
            <a:endParaRPr lang="nb-NO"/>
          </a:p>
          <a:p>
            <a:r>
              <a:rPr lang="nb-NO"/>
              <a:t>Så hvordan kan vi som tilrettelegger for studentene redusere risikoen for situasjonsbetinget ensomhet?</a:t>
            </a:r>
            <a:br>
              <a:rPr lang="nb-NO"/>
            </a:br>
            <a:endParaRPr lang="nb-NO"/>
          </a:p>
        </p:txBody>
      </p:sp>
      <p:sp>
        <p:nvSpPr>
          <p:cNvPr id="4" name="Plassholder for lysbildenummer 3"/>
          <p:cNvSpPr>
            <a:spLocks noGrp="1"/>
          </p:cNvSpPr>
          <p:nvPr>
            <p:ph type="sldNum" sz="quarter" idx="5"/>
          </p:nvPr>
        </p:nvSpPr>
        <p:spPr/>
        <p:txBody>
          <a:bodyPr/>
          <a:lstStyle/>
          <a:p>
            <a:fld id="{E1552D78-5013-4E82-8F53-6678A0EF88EC}" type="slidenum">
              <a:rPr lang="nb-NO" smtClean="0"/>
              <a:t>4</a:t>
            </a:fld>
            <a:endParaRPr lang="nb-NO"/>
          </a:p>
        </p:txBody>
      </p:sp>
    </p:spTree>
    <p:extLst>
      <p:ext uri="{BB962C8B-B14F-4D97-AF65-F5344CB8AC3E}">
        <p14:creationId xmlns:p14="http://schemas.microsoft.com/office/powerpoint/2010/main" val="1253700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Mike</a:t>
            </a:r>
            <a:br>
              <a:rPr lang="nb-NO"/>
            </a:br>
            <a:br>
              <a:rPr lang="nb-NO"/>
            </a:br>
            <a:r>
              <a:rPr lang="nb-NO"/>
              <a:t>Det er viktig både vi og alle våre ansatte er kjent med tilbudene som finnes for studentene, og verdien av tilbudene.</a:t>
            </a:r>
            <a:br>
              <a:rPr lang="nb-NO"/>
            </a:br>
            <a:br>
              <a:rPr lang="nb-NO"/>
            </a:br>
            <a:r>
              <a:rPr lang="nb-NO"/>
              <a:t>At vi fremsnakker viktigheten av deltakelse i Fadderordninger, at man tar seg tid til å møte andre studenter også utenfor studiene.</a:t>
            </a:r>
            <a:br>
              <a:rPr lang="nb-NO"/>
            </a:br>
            <a:br>
              <a:rPr lang="nb-NO"/>
            </a:br>
            <a:r>
              <a:rPr lang="nb-NO"/>
              <a:t>Oppfordre studentene til også å bruke studiesituasjoner til sosiale avbrekk.</a:t>
            </a:r>
          </a:p>
        </p:txBody>
      </p:sp>
      <p:sp>
        <p:nvSpPr>
          <p:cNvPr id="4" name="Plassholder for lysbildenummer 3"/>
          <p:cNvSpPr>
            <a:spLocks noGrp="1"/>
          </p:cNvSpPr>
          <p:nvPr>
            <p:ph type="sldNum" sz="quarter" idx="5"/>
          </p:nvPr>
        </p:nvSpPr>
        <p:spPr/>
        <p:txBody>
          <a:bodyPr/>
          <a:lstStyle/>
          <a:p>
            <a:fld id="{E1552D78-5013-4E82-8F53-6678A0EF88EC}" type="slidenum">
              <a:rPr lang="nb-NO" smtClean="0"/>
              <a:t>5</a:t>
            </a:fld>
            <a:endParaRPr lang="nb-NO"/>
          </a:p>
        </p:txBody>
      </p:sp>
    </p:spTree>
    <p:extLst>
      <p:ext uri="{BB962C8B-B14F-4D97-AF65-F5344CB8AC3E}">
        <p14:creationId xmlns:p14="http://schemas.microsoft.com/office/powerpoint/2010/main" val="2178235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Mike</a:t>
            </a:r>
            <a:br>
              <a:rPr lang="nb-NO"/>
            </a:br>
            <a:br>
              <a:rPr lang="nb-NO"/>
            </a:br>
            <a:r>
              <a:rPr lang="nb-NO"/>
              <a:t>La oss passe på at Semesterstart ikke blir en fancy OL-feiring uten tanke for etterbruk av idrettsarena.</a:t>
            </a:r>
            <a:br>
              <a:rPr lang="nb-NO"/>
            </a:br>
            <a:br>
              <a:rPr lang="nb-NO"/>
            </a:br>
            <a:r>
              <a:rPr lang="nb-NO"/>
              <a:t>Men at vi tenker helhetlig rundt «Livet rundt studiene». Vi fremsnakke hele året, sette pris på, og vise studentene mulighetene.</a:t>
            </a:r>
          </a:p>
          <a:p>
            <a:endParaRPr lang="nb-NO"/>
          </a:p>
          <a:p>
            <a:r>
              <a:rPr lang="nb-NO" b="1"/>
              <a:t>Vinner av #Minforening høsten 2022: OSI Roing</a:t>
            </a:r>
          </a:p>
        </p:txBody>
      </p:sp>
      <p:sp>
        <p:nvSpPr>
          <p:cNvPr id="4" name="Plassholder for lysbildenummer 3"/>
          <p:cNvSpPr>
            <a:spLocks noGrp="1"/>
          </p:cNvSpPr>
          <p:nvPr>
            <p:ph type="sldNum" sz="quarter" idx="5"/>
          </p:nvPr>
        </p:nvSpPr>
        <p:spPr/>
        <p:txBody>
          <a:bodyPr/>
          <a:lstStyle/>
          <a:p>
            <a:fld id="{E1552D78-5013-4E82-8F53-6678A0EF88EC}" type="slidenum">
              <a:rPr lang="nb-NO" smtClean="0"/>
              <a:t>6</a:t>
            </a:fld>
            <a:endParaRPr lang="nb-NO"/>
          </a:p>
        </p:txBody>
      </p:sp>
    </p:spTree>
    <p:extLst>
      <p:ext uri="{BB962C8B-B14F-4D97-AF65-F5344CB8AC3E}">
        <p14:creationId xmlns:p14="http://schemas.microsoft.com/office/powerpoint/2010/main" val="2732460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805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ys rød bakgrun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3EFF3F-AB77-9B44-94B3-1D7B986B263B}"/>
              </a:ext>
            </a:extLst>
          </p:cNvPr>
          <p:cNvSpPr/>
          <p:nvPr userDrawn="1"/>
        </p:nvSpPr>
        <p:spPr>
          <a:xfrm>
            <a:off x="0" y="0"/>
            <a:ext cx="12192000" cy="6858000"/>
          </a:xfrm>
          <a:prstGeom prst="rect">
            <a:avLst/>
          </a:prstGeom>
          <a:solidFill>
            <a:srgbClr val="FF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pic>
        <p:nvPicPr>
          <p:cNvPr id="5" name="Picture 4" descr="Logo&#10;&#10;Description automatically generated">
            <a:extLst>
              <a:ext uri="{FF2B5EF4-FFF2-40B4-BE49-F238E27FC236}">
                <a16:creationId xmlns:a16="http://schemas.microsoft.com/office/drawing/2014/main" id="{CD251AE4-69A5-7943-8A15-C142536C74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77329" y="5506278"/>
            <a:ext cx="1080052" cy="1080052"/>
          </a:xfrm>
          <a:prstGeom prst="rect">
            <a:avLst/>
          </a:prstGeom>
        </p:spPr>
      </p:pic>
    </p:spTree>
    <p:extLst>
      <p:ext uri="{BB962C8B-B14F-4D97-AF65-F5344CB8AC3E}">
        <p14:creationId xmlns:p14="http://schemas.microsoft.com/office/powerpoint/2010/main" val="4050011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ys grønn bakgrun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C7629FD-E94E-3E40-9399-1FCFA38F5B03}"/>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pic>
        <p:nvPicPr>
          <p:cNvPr id="5" name="Picture 4" descr="Logo&#10;&#10;Description automatically generated">
            <a:extLst>
              <a:ext uri="{FF2B5EF4-FFF2-40B4-BE49-F238E27FC236}">
                <a16:creationId xmlns:a16="http://schemas.microsoft.com/office/drawing/2014/main" id="{C008776F-7B24-4E4F-A014-F6B238AD0F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77329" y="5506278"/>
            <a:ext cx="1080052" cy="1080052"/>
          </a:xfrm>
          <a:prstGeom prst="rect">
            <a:avLst/>
          </a:prstGeom>
        </p:spPr>
      </p:pic>
    </p:spTree>
    <p:extLst>
      <p:ext uri="{BB962C8B-B14F-4D97-AF65-F5344CB8AC3E}">
        <p14:creationId xmlns:p14="http://schemas.microsoft.com/office/powerpoint/2010/main" val="2585627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descr="Logo&#10;&#10;Description automatically generated">
            <a:extLst>
              <a:ext uri="{FF2B5EF4-FFF2-40B4-BE49-F238E27FC236}">
                <a16:creationId xmlns:a16="http://schemas.microsoft.com/office/drawing/2014/main" id="{BF45CD07-2787-7746-8A69-46A969B0E1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777329" y="5506278"/>
            <a:ext cx="1080052" cy="1080052"/>
          </a:xfrm>
          <a:prstGeom prst="rect">
            <a:avLst/>
          </a:prstGeom>
        </p:spPr>
      </p:pic>
    </p:spTree>
    <p:extLst>
      <p:ext uri="{BB962C8B-B14F-4D97-AF65-F5344CB8AC3E}">
        <p14:creationId xmlns:p14="http://schemas.microsoft.com/office/powerpoint/2010/main" val="2077163855"/>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Lst>
  <p:txStyles>
    <p:titleStyle>
      <a:lvl1pPr algn="l" defTabSz="457200" rtl="0" eaLnBrk="1" fontAlgn="base" hangingPunct="1">
        <a:spcBef>
          <a:spcPct val="0"/>
        </a:spcBef>
        <a:spcAft>
          <a:spcPct val="0"/>
        </a:spcAft>
        <a:defRPr sz="5400" kern="1200">
          <a:solidFill>
            <a:schemeClr val="tx1"/>
          </a:solidFill>
          <a:latin typeface="+mj-lt"/>
          <a:ea typeface="+mj-ea"/>
          <a:cs typeface="+mj-cs"/>
        </a:defRPr>
      </a:lvl1pPr>
      <a:lvl2pPr algn="l" defTabSz="457200" rtl="0" eaLnBrk="1" fontAlgn="base" hangingPunct="1">
        <a:spcBef>
          <a:spcPct val="0"/>
        </a:spcBef>
        <a:spcAft>
          <a:spcPct val="0"/>
        </a:spcAft>
        <a:defRPr sz="4200">
          <a:solidFill>
            <a:schemeClr val="tx2"/>
          </a:solidFill>
          <a:latin typeface="Calibri Light" panose="020F0302020204030204" pitchFamily="34" charset="0"/>
        </a:defRPr>
      </a:lvl2pPr>
      <a:lvl3pPr algn="l" defTabSz="457200" rtl="0" eaLnBrk="1" fontAlgn="base" hangingPunct="1">
        <a:spcBef>
          <a:spcPct val="0"/>
        </a:spcBef>
        <a:spcAft>
          <a:spcPct val="0"/>
        </a:spcAft>
        <a:defRPr sz="4200">
          <a:solidFill>
            <a:schemeClr val="tx2"/>
          </a:solidFill>
          <a:latin typeface="Calibri Light" panose="020F0302020204030204" pitchFamily="34" charset="0"/>
        </a:defRPr>
      </a:lvl3pPr>
      <a:lvl4pPr algn="l" defTabSz="457200" rtl="0" eaLnBrk="1" fontAlgn="base" hangingPunct="1">
        <a:spcBef>
          <a:spcPct val="0"/>
        </a:spcBef>
        <a:spcAft>
          <a:spcPct val="0"/>
        </a:spcAft>
        <a:defRPr sz="4200">
          <a:solidFill>
            <a:schemeClr val="tx2"/>
          </a:solidFill>
          <a:latin typeface="Calibri Light" panose="020F0302020204030204" pitchFamily="34" charset="0"/>
        </a:defRPr>
      </a:lvl4pPr>
      <a:lvl5pPr algn="l" defTabSz="457200" rtl="0" eaLnBrk="1" fontAlgn="base" hangingPunct="1">
        <a:spcBef>
          <a:spcPct val="0"/>
        </a:spcBef>
        <a:spcAft>
          <a:spcPct val="0"/>
        </a:spcAft>
        <a:defRPr sz="4200">
          <a:solidFill>
            <a:schemeClr val="tx2"/>
          </a:solidFill>
          <a:latin typeface="Calibri Light" panose="020F030202020403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fontAlgn="base" hangingPunct="1">
        <a:spcBef>
          <a:spcPts val="1000"/>
        </a:spcBef>
        <a:spcAft>
          <a:spcPct val="0"/>
        </a:spcAft>
        <a:buClr>
          <a:schemeClr val="accent1"/>
        </a:buClr>
        <a:buSzPct val="110000"/>
        <a:buFont typeface="Courier New" panose="02070309020205020404" pitchFamily="49" charset="0"/>
        <a:buChar char="o"/>
        <a:defRPr sz="4000" kern="1200">
          <a:solidFill>
            <a:schemeClr val="tx1"/>
          </a:solidFill>
          <a:latin typeface="+mn-lt"/>
          <a:ea typeface="+mj-ea"/>
          <a:cs typeface="+mj-cs"/>
        </a:defRPr>
      </a:lvl1pPr>
      <a:lvl2pPr marL="742950" indent="-285750" algn="l" defTabSz="457200" rtl="0" eaLnBrk="1" fontAlgn="base" hangingPunct="1">
        <a:spcBef>
          <a:spcPts val="1000"/>
        </a:spcBef>
        <a:spcAft>
          <a:spcPct val="0"/>
        </a:spcAft>
        <a:buClr>
          <a:schemeClr val="accent1"/>
        </a:buClr>
        <a:buSzPct val="100000"/>
        <a:buFont typeface="Courier New" panose="02070309020205020404" pitchFamily="49" charset="0"/>
        <a:buChar char="o"/>
        <a:defRPr sz="3200" kern="1200">
          <a:solidFill>
            <a:schemeClr val="tx1"/>
          </a:solidFill>
          <a:latin typeface="+mn-lt"/>
          <a:ea typeface="+mj-ea"/>
          <a:cs typeface="+mj-cs"/>
        </a:defRPr>
      </a:lvl2pPr>
      <a:lvl3pPr marL="1143000" indent="-228600" algn="l" defTabSz="457200" rtl="0" eaLnBrk="1" fontAlgn="base" hangingPunct="1">
        <a:spcBef>
          <a:spcPts val="1000"/>
        </a:spcBef>
        <a:spcAft>
          <a:spcPct val="0"/>
        </a:spcAft>
        <a:buClr>
          <a:schemeClr val="accent1"/>
        </a:buClr>
        <a:buSzPct val="100000"/>
        <a:buFont typeface="Courier New" panose="02070309020205020404" pitchFamily="49" charset="0"/>
        <a:buChar char="o"/>
        <a:defRPr sz="2400" kern="1200">
          <a:solidFill>
            <a:schemeClr val="tx1"/>
          </a:solidFill>
          <a:latin typeface="+mn-lt"/>
          <a:ea typeface="+mj-ea"/>
          <a:cs typeface="+mj-cs"/>
        </a:defRPr>
      </a:lvl3pPr>
      <a:lvl4pPr marL="1600200" indent="-228600" algn="l" defTabSz="457200" rtl="0" eaLnBrk="1" fontAlgn="base" hangingPunct="1">
        <a:spcBef>
          <a:spcPts val="1000"/>
        </a:spcBef>
        <a:spcAft>
          <a:spcPct val="0"/>
        </a:spcAft>
        <a:buClr>
          <a:schemeClr val="accent1"/>
        </a:buClr>
        <a:buSzPct val="100000"/>
        <a:buFont typeface="Courier New" panose="02070309020205020404" pitchFamily="49" charset="0"/>
        <a:buChar char="o"/>
        <a:defRPr sz="1800" kern="1200">
          <a:solidFill>
            <a:schemeClr val="tx1"/>
          </a:solidFill>
          <a:latin typeface="+mj-lt"/>
          <a:ea typeface="+mj-ea"/>
          <a:cs typeface="+mj-cs"/>
        </a:defRPr>
      </a:lvl4pPr>
      <a:lvl5pPr marL="2057400" indent="-228600" algn="l" defTabSz="457200" rtl="0" eaLnBrk="1" fontAlgn="base" hangingPunct="1">
        <a:spcBef>
          <a:spcPts val="1000"/>
        </a:spcBef>
        <a:spcAft>
          <a:spcPct val="0"/>
        </a:spcAft>
        <a:buClr>
          <a:schemeClr val="accent1"/>
        </a:buClr>
        <a:buSzPct val="100000"/>
        <a:buFont typeface="Courier New" panose="02070309020205020404" pitchFamily="49" charset="0"/>
        <a:buChar char="o"/>
        <a:defRPr sz="140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4721697-D859-864B-8905-A238D965AB1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t="27945" r="14744" b="-1867"/>
          <a:stretch/>
        </p:blipFill>
        <p:spPr bwMode="auto">
          <a:xfrm>
            <a:off x="-12000" y="-8375"/>
            <a:ext cx="12214814" cy="7056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4FDB1264-9935-9F44-AA19-83CC2F78FE92}"/>
              </a:ext>
            </a:extLst>
          </p:cNvPr>
          <p:cNvSpPr/>
          <p:nvPr/>
        </p:nvSpPr>
        <p:spPr>
          <a:xfrm>
            <a:off x="-9281" y="4371944"/>
            <a:ext cx="12214814" cy="2488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1" name="Rectangle 10">
            <a:extLst>
              <a:ext uri="{FF2B5EF4-FFF2-40B4-BE49-F238E27FC236}">
                <a16:creationId xmlns:a16="http://schemas.microsoft.com/office/drawing/2014/main" id="{521518FA-9E7D-814E-9D1F-8E8510CBE182}"/>
              </a:ext>
            </a:extLst>
          </p:cNvPr>
          <p:cNvSpPr/>
          <p:nvPr/>
        </p:nvSpPr>
        <p:spPr>
          <a:xfrm>
            <a:off x="8878" y="4268307"/>
            <a:ext cx="12192000" cy="103636"/>
          </a:xfrm>
          <a:prstGeom prst="rect">
            <a:avLst/>
          </a:prstGeom>
          <a:solidFill>
            <a:srgbClr val="F04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2" name="TextBox 11">
            <a:extLst>
              <a:ext uri="{FF2B5EF4-FFF2-40B4-BE49-F238E27FC236}">
                <a16:creationId xmlns:a16="http://schemas.microsoft.com/office/drawing/2014/main" id="{D3B61756-3EA5-D347-99D3-C0F025D2E1ED}"/>
              </a:ext>
            </a:extLst>
          </p:cNvPr>
          <p:cNvSpPr txBox="1"/>
          <p:nvPr/>
        </p:nvSpPr>
        <p:spPr>
          <a:xfrm>
            <a:off x="1424403" y="4625409"/>
            <a:ext cx="8580731" cy="923330"/>
          </a:xfrm>
          <a:prstGeom prst="rect">
            <a:avLst/>
          </a:prstGeom>
          <a:noFill/>
        </p:spPr>
        <p:txBody>
          <a:bodyPr wrap="square" rtlCol="0">
            <a:spAutoFit/>
          </a:bodyPr>
          <a:lstStyle/>
          <a:p>
            <a:r>
              <a:rPr lang="nb-NO" sz="5400" b="1">
                <a:solidFill>
                  <a:schemeClr val="tx2"/>
                </a:solidFill>
                <a:latin typeface="+mj-lt"/>
              </a:rPr>
              <a:t>SiO - Livet rundt studiene</a:t>
            </a:r>
            <a:endParaRPr lang="en-NO" sz="5400" b="1">
              <a:solidFill>
                <a:schemeClr val="tx2"/>
              </a:solidFill>
              <a:latin typeface="+mj-lt"/>
            </a:endParaRPr>
          </a:p>
        </p:txBody>
      </p:sp>
      <p:sp>
        <p:nvSpPr>
          <p:cNvPr id="13" name="TextBox 12">
            <a:extLst>
              <a:ext uri="{FF2B5EF4-FFF2-40B4-BE49-F238E27FC236}">
                <a16:creationId xmlns:a16="http://schemas.microsoft.com/office/drawing/2014/main" id="{30EB3F87-CC3D-5B44-A0D6-93FD6EA9524D}"/>
              </a:ext>
            </a:extLst>
          </p:cNvPr>
          <p:cNvSpPr txBox="1"/>
          <p:nvPr/>
        </p:nvSpPr>
        <p:spPr>
          <a:xfrm>
            <a:off x="1424404" y="5615203"/>
            <a:ext cx="8804113" cy="369332"/>
          </a:xfrm>
          <a:prstGeom prst="rect">
            <a:avLst/>
          </a:prstGeom>
          <a:noFill/>
        </p:spPr>
        <p:txBody>
          <a:bodyPr wrap="square" rtlCol="0">
            <a:spAutoFit/>
          </a:bodyPr>
          <a:lstStyle/>
          <a:p>
            <a:r>
              <a:rPr lang="nb-NO">
                <a:ea typeface="Calibri" panose="020F0502020204030204" pitchFamily="34" charset="0"/>
                <a:cs typeface="Times New Roman" panose="02020603050405020304" pitchFamily="18" charset="0"/>
              </a:rPr>
              <a:t>F</a:t>
            </a:r>
            <a:r>
              <a:rPr lang="nb-NO" sz="1800">
                <a:effectLst/>
                <a:latin typeface="Calibri" panose="020F0502020204030204" pitchFamily="34" charset="0"/>
                <a:ea typeface="Calibri" panose="020F0502020204030204" pitchFamily="34" charset="0"/>
                <a:cs typeface="Times New Roman" panose="02020603050405020304" pitchFamily="18" charset="0"/>
              </a:rPr>
              <a:t>ellesmøtet for Utdanningskomiteen og Læringsmiljøutvalget </a:t>
            </a:r>
            <a:endParaRPr lang="en-NO" sz="4400">
              <a:latin typeface="+mn-lt"/>
            </a:endParaRPr>
          </a:p>
        </p:txBody>
      </p:sp>
      <p:pic>
        <p:nvPicPr>
          <p:cNvPr id="14" name="Picture 13" descr="A picture containing room&#10;&#10;Description automatically generated">
            <a:extLst>
              <a:ext uri="{FF2B5EF4-FFF2-40B4-BE49-F238E27FC236}">
                <a16:creationId xmlns:a16="http://schemas.microsoft.com/office/drawing/2014/main" id="{27AEB6BA-D6F6-FD4D-BE40-9468978D110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20165" y="341409"/>
            <a:ext cx="2217881" cy="920422"/>
          </a:xfrm>
          <a:prstGeom prst="rect">
            <a:avLst/>
          </a:prstGeom>
        </p:spPr>
      </p:pic>
    </p:spTree>
    <p:extLst>
      <p:ext uri="{BB962C8B-B14F-4D97-AF65-F5344CB8AC3E}">
        <p14:creationId xmlns:p14="http://schemas.microsoft.com/office/powerpoint/2010/main" val="1429889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975DA0E0-E38A-7089-618A-E1794F296F37}"/>
              </a:ext>
            </a:extLst>
          </p:cNvPr>
          <p:cNvPicPr>
            <a:picLocks noChangeAspect="1"/>
          </p:cNvPicPr>
          <p:nvPr/>
        </p:nvPicPr>
        <p:blipFill>
          <a:blip r:embed="rId2"/>
          <a:stretch>
            <a:fillRect/>
          </a:stretch>
        </p:blipFill>
        <p:spPr>
          <a:xfrm>
            <a:off x="6600265" y="1279861"/>
            <a:ext cx="5591735" cy="3727823"/>
          </a:xfrm>
          <a:prstGeom prst="rect">
            <a:avLst/>
          </a:prstGeom>
        </p:spPr>
      </p:pic>
      <p:sp>
        <p:nvSpPr>
          <p:cNvPr id="4" name="TekstSylinder 3">
            <a:extLst>
              <a:ext uri="{FF2B5EF4-FFF2-40B4-BE49-F238E27FC236}">
                <a16:creationId xmlns:a16="http://schemas.microsoft.com/office/drawing/2014/main" id="{E6BD47E3-0CF5-FFCC-C117-5FB4BF019DF7}"/>
              </a:ext>
            </a:extLst>
          </p:cNvPr>
          <p:cNvSpPr txBox="1"/>
          <p:nvPr/>
        </p:nvSpPr>
        <p:spPr>
          <a:xfrm>
            <a:off x="423135" y="1279861"/>
            <a:ext cx="5672865" cy="4801314"/>
          </a:xfrm>
          <a:prstGeom prst="rect">
            <a:avLst/>
          </a:prstGeom>
          <a:noFill/>
        </p:spPr>
        <p:txBody>
          <a:bodyPr wrap="square" rtlCol="0">
            <a:spAutoFit/>
          </a:bodyPr>
          <a:lstStyle/>
          <a:p>
            <a:pPr marL="285750" indent="-285750">
              <a:buFontTx/>
              <a:buChar char="-"/>
            </a:pPr>
            <a:r>
              <a:rPr lang="nb-NO"/>
              <a:t>SiO Helse har stor pågang til tjenestene</a:t>
            </a:r>
          </a:p>
          <a:p>
            <a:pPr marL="742950" lvl="1" indent="-285750">
              <a:buFontTx/>
              <a:buChar char="-"/>
            </a:pPr>
            <a:r>
              <a:rPr lang="nb-NO"/>
              <a:t>Psykisk helse - &gt; 4 </a:t>
            </a:r>
            <a:r>
              <a:rPr lang="nb-NO" err="1"/>
              <a:t>mnd</a:t>
            </a:r>
            <a:r>
              <a:rPr lang="nb-NO"/>
              <a:t> ventetid våren 2023</a:t>
            </a:r>
          </a:p>
          <a:p>
            <a:pPr marL="742950" lvl="1" indent="-285750">
              <a:buFontTx/>
              <a:buChar char="-"/>
            </a:pPr>
            <a:r>
              <a:rPr lang="nb-NO"/>
              <a:t>Fastlegene 3 – 4 uker ventetid for ordinær konsultasjon</a:t>
            </a:r>
          </a:p>
          <a:p>
            <a:pPr marL="285750" indent="-285750">
              <a:buFontTx/>
              <a:buChar char="-"/>
            </a:pPr>
            <a:r>
              <a:rPr lang="nb-NO"/>
              <a:t>Hva har vi gjort?</a:t>
            </a:r>
          </a:p>
          <a:p>
            <a:pPr marL="742950" lvl="1" indent="-285750">
              <a:buFontTx/>
              <a:buChar char="-"/>
            </a:pPr>
            <a:r>
              <a:rPr lang="nb-NO"/>
              <a:t>Psykisk helse: styrket tilbud – økt fra 15 000 til </a:t>
            </a:r>
            <a:br>
              <a:rPr lang="nb-NO"/>
            </a:br>
            <a:r>
              <a:rPr lang="nb-NO"/>
              <a:t>24 000 konsultasjoner pr år fra 2015 – 2022</a:t>
            </a:r>
          </a:p>
          <a:p>
            <a:pPr marL="742950" lvl="1" indent="-285750">
              <a:buFontTx/>
              <a:buChar char="-"/>
            </a:pPr>
            <a:r>
              <a:rPr lang="nb-NO"/>
              <a:t>Fastlegene økt fra 33 000 til 41 000 konsultasjoner fra 2020 til 2022</a:t>
            </a:r>
          </a:p>
          <a:p>
            <a:pPr marL="285750" indent="-285750">
              <a:buFontTx/>
              <a:buChar char="-"/>
            </a:pPr>
            <a:endParaRPr lang="nb-NO"/>
          </a:p>
          <a:p>
            <a:pPr marL="285750" indent="-285750">
              <a:buFontTx/>
              <a:buChar char="-"/>
            </a:pPr>
            <a:r>
              <a:rPr lang="nb-NO"/>
              <a:t>Hva gjør vi nå?</a:t>
            </a:r>
          </a:p>
          <a:p>
            <a:pPr marL="742950" lvl="1" indent="-285750">
              <a:buFontTx/>
              <a:buChar char="-"/>
            </a:pPr>
            <a:r>
              <a:rPr lang="nb-NO"/>
              <a:t>Alle skal få hjelp men vi skal prioritere de som trenger det mest</a:t>
            </a:r>
          </a:p>
          <a:p>
            <a:pPr marL="742950" lvl="1" indent="-285750">
              <a:buFontTx/>
              <a:buChar char="-"/>
            </a:pPr>
            <a:r>
              <a:rPr lang="nb-NO"/>
              <a:t>Vi skal fortsette å digitalisere</a:t>
            </a:r>
          </a:p>
          <a:p>
            <a:pPr marL="742950" lvl="1" indent="-285750">
              <a:buFontTx/>
              <a:buChar char="-"/>
            </a:pPr>
            <a:r>
              <a:rPr lang="nb-NO"/>
              <a:t>Vi skal utnytte porteføljen av tilbud hos SiO Helse bedre (selvhjelp, kurs, studenter spør ..)</a:t>
            </a:r>
          </a:p>
          <a:p>
            <a:pPr marL="742950" lvl="1" indent="-285750">
              <a:buFontTx/>
              <a:buChar char="-"/>
            </a:pPr>
            <a:endParaRPr lang="nb-NO"/>
          </a:p>
        </p:txBody>
      </p:sp>
      <p:sp>
        <p:nvSpPr>
          <p:cNvPr id="5" name="TextBox 11">
            <a:extLst>
              <a:ext uri="{FF2B5EF4-FFF2-40B4-BE49-F238E27FC236}">
                <a16:creationId xmlns:a16="http://schemas.microsoft.com/office/drawing/2014/main" id="{CD933CF0-4309-FC15-5FA7-483347484C27}"/>
              </a:ext>
            </a:extLst>
          </p:cNvPr>
          <p:cNvSpPr txBox="1"/>
          <p:nvPr/>
        </p:nvSpPr>
        <p:spPr>
          <a:xfrm>
            <a:off x="423135" y="370637"/>
            <a:ext cx="11054468" cy="646331"/>
          </a:xfrm>
          <a:prstGeom prst="rect">
            <a:avLst/>
          </a:prstGeom>
          <a:noFill/>
        </p:spPr>
        <p:txBody>
          <a:bodyPr wrap="square" rtlCol="0">
            <a:spAutoFit/>
          </a:bodyPr>
          <a:lstStyle/>
          <a:p>
            <a:r>
              <a:rPr lang="nb-NO" sz="3600" b="1">
                <a:solidFill>
                  <a:schemeClr val="tx2"/>
                </a:solidFill>
                <a:latin typeface="+mj-lt"/>
              </a:rPr>
              <a:t>Hvordan sikre studentene hjelp når de trenger det?</a:t>
            </a:r>
            <a:endParaRPr lang="en-NO" sz="3600" b="1">
              <a:solidFill>
                <a:schemeClr val="tx2"/>
              </a:solidFill>
              <a:latin typeface="+mj-lt"/>
            </a:endParaRPr>
          </a:p>
        </p:txBody>
      </p:sp>
    </p:spTree>
    <p:extLst>
      <p:ext uri="{BB962C8B-B14F-4D97-AF65-F5344CB8AC3E}">
        <p14:creationId xmlns:p14="http://schemas.microsoft.com/office/powerpoint/2010/main" val="1767049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909CCE6D-0B61-315A-29D0-B75F7A058EB2}"/>
              </a:ext>
            </a:extLst>
          </p:cNvPr>
          <p:cNvSpPr txBox="1"/>
          <p:nvPr/>
        </p:nvSpPr>
        <p:spPr>
          <a:xfrm>
            <a:off x="6519135" y="1615664"/>
            <a:ext cx="5672865" cy="4524315"/>
          </a:xfrm>
          <a:prstGeom prst="rect">
            <a:avLst/>
          </a:prstGeom>
          <a:noFill/>
        </p:spPr>
        <p:txBody>
          <a:bodyPr wrap="square" rtlCol="0">
            <a:spAutoFit/>
          </a:bodyPr>
          <a:lstStyle/>
          <a:p>
            <a:pPr marL="285750" indent="-285750">
              <a:buFontTx/>
              <a:buChar char="-"/>
            </a:pPr>
            <a:r>
              <a:rPr lang="nb-NO"/>
              <a:t>SHoT tallene for 2022 viser at Oslo studentene rapporterer dårligere enn Bergen og Trondheim på</a:t>
            </a:r>
          </a:p>
          <a:p>
            <a:pPr marL="742950" lvl="1" indent="-285750">
              <a:buFontTx/>
              <a:buChar char="-"/>
            </a:pPr>
            <a:r>
              <a:rPr lang="nb-NO"/>
              <a:t>Bolig</a:t>
            </a:r>
          </a:p>
          <a:p>
            <a:pPr marL="742950" lvl="1" indent="-285750">
              <a:buFontTx/>
              <a:buChar char="-"/>
            </a:pPr>
            <a:r>
              <a:rPr lang="nb-NO"/>
              <a:t>Økonomi</a:t>
            </a:r>
          </a:p>
          <a:p>
            <a:pPr marL="742950" lvl="1" indent="-285750">
              <a:buFontTx/>
              <a:buChar char="-"/>
            </a:pPr>
            <a:r>
              <a:rPr lang="nb-NO"/>
              <a:t>Psykiske helseplager</a:t>
            </a:r>
          </a:p>
          <a:p>
            <a:pPr marL="742950" lvl="1" indent="-285750">
              <a:buFontTx/>
              <a:buChar char="-"/>
            </a:pPr>
            <a:r>
              <a:rPr lang="nb-NO"/>
              <a:t>Ensomhet</a:t>
            </a:r>
          </a:p>
          <a:p>
            <a:pPr marL="742950" lvl="1" indent="-285750">
              <a:buFontTx/>
              <a:buChar char="-"/>
            </a:pPr>
            <a:r>
              <a:rPr lang="nb-NO"/>
              <a:t>Livskvalitet</a:t>
            </a:r>
          </a:p>
          <a:p>
            <a:pPr marL="285750" indent="-285750">
              <a:buFontTx/>
              <a:buChar char="-"/>
            </a:pPr>
            <a:r>
              <a:rPr lang="nb-NO"/>
              <a:t>Oslo har landets dyreste leiemarked – </a:t>
            </a:r>
            <a:r>
              <a:rPr lang="nb-NO" i="1"/>
              <a:t>SSB 2021</a:t>
            </a:r>
          </a:p>
          <a:p>
            <a:pPr marL="285750" indent="-285750">
              <a:buFontTx/>
              <a:buChar char="-"/>
            </a:pPr>
            <a:r>
              <a:rPr lang="nb-NO"/>
              <a:t>Å sikre gode studentboliger er å legge til rette for studielivet</a:t>
            </a:r>
          </a:p>
          <a:p>
            <a:pPr marL="742950" lvl="1" indent="-285750">
              <a:buFontTx/>
              <a:buChar char="-"/>
            </a:pPr>
            <a:r>
              <a:rPr lang="nb-NO"/>
              <a:t>Trygge forutsigbare rammer å studere i</a:t>
            </a:r>
          </a:p>
          <a:p>
            <a:pPr marL="742950" lvl="1" indent="-285750">
              <a:buFontTx/>
              <a:buChar char="-"/>
            </a:pPr>
            <a:r>
              <a:rPr lang="nb-NO"/>
              <a:t>Økonomi</a:t>
            </a:r>
          </a:p>
          <a:p>
            <a:pPr marL="742950" lvl="1" indent="-285750">
              <a:buFontTx/>
              <a:buChar char="-"/>
            </a:pPr>
            <a:r>
              <a:rPr lang="nb-NO"/>
              <a:t>Studentbyen som sosial arena</a:t>
            </a:r>
          </a:p>
          <a:p>
            <a:pPr marL="742950" lvl="1" indent="-285750">
              <a:buFontTx/>
              <a:buChar char="-"/>
            </a:pPr>
            <a:r>
              <a:rPr lang="nb-NO"/>
              <a:t>Studenters livskvalitet?</a:t>
            </a:r>
          </a:p>
          <a:p>
            <a:pPr marL="742950" lvl="1" indent="-285750">
              <a:buFontTx/>
              <a:buChar char="-"/>
            </a:pPr>
            <a:endParaRPr lang="nb-NO"/>
          </a:p>
          <a:p>
            <a:pPr marL="285750" indent="-285750">
              <a:buFontTx/>
              <a:buChar char="-"/>
            </a:pPr>
            <a:endParaRPr lang="nb-NO"/>
          </a:p>
        </p:txBody>
      </p:sp>
      <p:pic>
        <p:nvPicPr>
          <p:cNvPr id="3" name="Bilde 2">
            <a:extLst>
              <a:ext uri="{FF2B5EF4-FFF2-40B4-BE49-F238E27FC236}">
                <a16:creationId xmlns:a16="http://schemas.microsoft.com/office/drawing/2014/main" id="{82A69B9F-6756-9B52-0624-53B4A264A0B2}"/>
              </a:ext>
            </a:extLst>
          </p:cNvPr>
          <p:cNvPicPr>
            <a:picLocks noChangeAspect="1"/>
          </p:cNvPicPr>
          <p:nvPr/>
        </p:nvPicPr>
        <p:blipFill>
          <a:blip r:embed="rId3"/>
          <a:stretch>
            <a:fillRect/>
          </a:stretch>
        </p:blipFill>
        <p:spPr>
          <a:xfrm>
            <a:off x="0" y="1615664"/>
            <a:ext cx="6386638" cy="3662063"/>
          </a:xfrm>
          <a:prstGeom prst="rect">
            <a:avLst/>
          </a:prstGeom>
        </p:spPr>
      </p:pic>
      <p:sp>
        <p:nvSpPr>
          <p:cNvPr id="5" name="TextBox 11">
            <a:extLst>
              <a:ext uri="{FF2B5EF4-FFF2-40B4-BE49-F238E27FC236}">
                <a16:creationId xmlns:a16="http://schemas.microsoft.com/office/drawing/2014/main" id="{9F11D323-90E2-4E4E-A868-8D4F33388866}"/>
              </a:ext>
            </a:extLst>
          </p:cNvPr>
          <p:cNvSpPr txBox="1"/>
          <p:nvPr/>
        </p:nvSpPr>
        <p:spPr>
          <a:xfrm>
            <a:off x="423135" y="370637"/>
            <a:ext cx="8580731" cy="646331"/>
          </a:xfrm>
          <a:prstGeom prst="rect">
            <a:avLst/>
          </a:prstGeom>
          <a:noFill/>
        </p:spPr>
        <p:txBody>
          <a:bodyPr wrap="square" rtlCol="0">
            <a:spAutoFit/>
          </a:bodyPr>
          <a:lstStyle/>
          <a:p>
            <a:r>
              <a:rPr lang="nb-NO" sz="3600" b="1">
                <a:solidFill>
                  <a:schemeClr val="tx2"/>
                </a:solidFill>
                <a:latin typeface="+mj-lt"/>
              </a:rPr>
              <a:t>Bolig i ett læringsmiljøperspektiv</a:t>
            </a:r>
            <a:endParaRPr lang="en-NO" sz="3600" b="1">
              <a:solidFill>
                <a:schemeClr val="tx2"/>
              </a:solidFill>
              <a:latin typeface="+mj-lt"/>
            </a:endParaRPr>
          </a:p>
        </p:txBody>
      </p:sp>
    </p:spTree>
    <p:extLst>
      <p:ext uri="{BB962C8B-B14F-4D97-AF65-F5344CB8AC3E}">
        <p14:creationId xmlns:p14="http://schemas.microsoft.com/office/powerpoint/2010/main" val="1180986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5" descr="Du trenger vennskap og kjærlighet i livet ditt&#10;">
            <a:extLst>
              <a:ext uri="{FF2B5EF4-FFF2-40B4-BE49-F238E27FC236}">
                <a16:creationId xmlns:a16="http://schemas.microsoft.com/office/drawing/2014/main" id="{336B1081-0517-15B6-1AA7-9D9D4E55C782}"/>
              </a:ext>
            </a:extLst>
          </p:cNvPr>
          <p:cNvPicPr>
            <a:picLocks noChangeAspect="1"/>
          </p:cNvPicPr>
          <p:nvPr/>
        </p:nvPicPr>
        <p:blipFill>
          <a:blip r:embed="rId3"/>
          <a:stretch>
            <a:fillRect/>
          </a:stretch>
        </p:blipFill>
        <p:spPr>
          <a:xfrm>
            <a:off x="1882" y="-885"/>
            <a:ext cx="5857052" cy="6859771"/>
          </a:xfrm>
          <a:prstGeom prst="rect">
            <a:avLst/>
          </a:prstGeom>
        </p:spPr>
      </p:pic>
      <p:sp>
        <p:nvSpPr>
          <p:cNvPr id="6" name="TekstSylinder 5">
            <a:extLst>
              <a:ext uri="{FF2B5EF4-FFF2-40B4-BE49-F238E27FC236}">
                <a16:creationId xmlns:a16="http://schemas.microsoft.com/office/drawing/2014/main" id="{9CAD37A8-2BA7-4583-8871-BCE95106032F}"/>
              </a:ext>
            </a:extLst>
          </p:cNvPr>
          <p:cNvSpPr txBox="1"/>
          <p:nvPr/>
        </p:nvSpPr>
        <p:spPr>
          <a:xfrm>
            <a:off x="6877756" y="1681574"/>
            <a:ext cx="4012257"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2800" b="1" i="1">
                <a:latin typeface="Calibri"/>
                <a:ea typeface="Calibri"/>
                <a:cs typeface="Calibri"/>
              </a:rPr>
              <a:t>"Du trenger vennskap og kjærlighet i livet ditt."</a:t>
            </a:r>
            <a:endParaRPr lang="nb-NO" sz="2800" b="1" i="1">
              <a:ea typeface="Calibri" panose="020F0502020204030204" pitchFamily="34" charset="0"/>
              <a:cs typeface="Calibri" panose="020F0502020204030204" pitchFamily="34" charset="0"/>
            </a:endParaRPr>
          </a:p>
          <a:p>
            <a:endParaRPr lang="nb-NO" b="1" i="1">
              <a:ea typeface="Calibri"/>
              <a:cs typeface="Calibri"/>
            </a:endParaRPr>
          </a:p>
          <a:p>
            <a:endParaRPr lang="nb-NO">
              <a:ea typeface="Calibri"/>
              <a:cs typeface="Calibri"/>
            </a:endParaRPr>
          </a:p>
          <a:p>
            <a:pPr algn="r"/>
            <a:r>
              <a:rPr lang="nb-NO">
                <a:latin typeface="Calibri"/>
                <a:ea typeface="Calibri"/>
                <a:cs typeface="Calibri"/>
              </a:rPr>
              <a:t> Ensomhetens filosofi, s. 89, Utg. 2015</a:t>
            </a:r>
            <a:br>
              <a:rPr lang="nb-NO">
                <a:latin typeface="Calibri"/>
                <a:ea typeface="Calibri"/>
                <a:cs typeface="Calibri"/>
              </a:rPr>
            </a:br>
            <a:r>
              <a:rPr lang="nb-NO">
                <a:latin typeface="Calibri"/>
                <a:ea typeface="Calibri"/>
                <a:cs typeface="Calibri"/>
              </a:rPr>
              <a:t>Lars Fr. H Svendsen</a:t>
            </a:r>
            <a:endParaRPr lang="nb-NO">
              <a:ea typeface="Calibri"/>
              <a:cs typeface="Calibri"/>
            </a:endParaRPr>
          </a:p>
        </p:txBody>
      </p:sp>
      <p:sp>
        <p:nvSpPr>
          <p:cNvPr id="2" name="TekstSylinder 1">
            <a:extLst>
              <a:ext uri="{FF2B5EF4-FFF2-40B4-BE49-F238E27FC236}">
                <a16:creationId xmlns:a16="http://schemas.microsoft.com/office/drawing/2014/main" id="{0E43D4F0-45A3-3757-6E86-904079CD7888}"/>
              </a:ext>
            </a:extLst>
          </p:cNvPr>
          <p:cNvSpPr txBox="1"/>
          <p:nvPr/>
        </p:nvSpPr>
        <p:spPr>
          <a:xfrm>
            <a:off x="6877756" y="4760927"/>
            <a:ext cx="4354286" cy="830997"/>
          </a:xfrm>
          <a:prstGeom prst="rect">
            <a:avLst/>
          </a:prstGeom>
          <a:noFill/>
        </p:spPr>
        <p:txBody>
          <a:bodyPr wrap="square" rtlCol="0">
            <a:spAutoFit/>
          </a:bodyPr>
          <a:lstStyle/>
          <a:p>
            <a:r>
              <a:rPr lang="nb-NO" sz="2400" b="1" i="1"/>
              <a:t>Så Hvordan kan vi hjelpe studentene å finne tilhørighet?</a:t>
            </a:r>
          </a:p>
        </p:txBody>
      </p:sp>
    </p:spTree>
    <p:extLst>
      <p:ext uri="{BB962C8B-B14F-4D97-AF65-F5344CB8AC3E}">
        <p14:creationId xmlns:p14="http://schemas.microsoft.com/office/powerpoint/2010/main" val="3031749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Et bilde som inneholder klær, innendørs, person, sko">
            <a:extLst>
              <a:ext uri="{FF2B5EF4-FFF2-40B4-BE49-F238E27FC236}">
                <a16:creationId xmlns:a16="http://schemas.microsoft.com/office/drawing/2014/main" id="{A360A507-D02B-96FE-0467-1A8B19B9EFB7}"/>
              </a:ext>
            </a:extLst>
          </p:cNvPr>
          <p:cNvPicPr>
            <a:picLocks noChangeAspect="1"/>
          </p:cNvPicPr>
          <p:nvPr/>
        </p:nvPicPr>
        <p:blipFill rotWithShape="1">
          <a:blip r:embed="rId3">
            <a:extLst>
              <a:ext uri="{28A0092B-C50C-407E-A947-70E740481C1C}">
                <a14:useLocalDpi xmlns:a14="http://schemas.microsoft.com/office/drawing/2010/main" val="0"/>
              </a:ext>
            </a:extLst>
          </a:blip>
          <a:srcRect l="25748" r="12601"/>
          <a:stretch/>
        </p:blipFill>
        <p:spPr>
          <a:xfrm>
            <a:off x="-490538" y="0"/>
            <a:ext cx="6343650" cy="6858000"/>
          </a:xfrm>
          <a:prstGeom prst="rect">
            <a:avLst/>
          </a:prstGeom>
        </p:spPr>
      </p:pic>
      <p:sp>
        <p:nvSpPr>
          <p:cNvPr id="5" name="TekstSylinder 4">
            <a:extLst>
              <a:ext uri="{FF2B5EF4-FFF2-40B4-BE49-F238E27FC236}">
                <a16:creationId xmlns:a16="http://schemas.microsoft.com/office/drawing/2014/main" id="{0DB5C4B3-A45C-A36B-26F5-E55C3E4D4680}"/>
              </a:ext>
            </a:extLst>
          </p:cNvPr>
          <p:cNvSpPr txBox="1"/>
          <p:nvPr/>
        </p:nvSpPr>
        <p:spPr>
          <a:xfrm>
            <a:off x="6858000" y="738600"/>
            <a:ext cx="4980871" cy="22159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2800" b="1" i="1">
                <a:latin typeface="Calibri"/>
                <a:ea typeface="Calibri"/>
                <a:cs typeface="Calibri"/>
              </a:rPr>
              <a:t>«Mangt skal du møte, mangt skal du mestre. Dagen i dag, den skal bli vår beste dag"</a:t>
            </a:r>
            <a:endParaRPr lang="nb-NO" sz="2800" b="1" i="1">
              <a:ea typeface="Calibri" panose="020F0502020204030204" pitchFamily="34" charset="0"/>
              <a:cs typeface="Calibri" panose="020F0502020204030204" pitchFamily="34" charset="0"/>
            </a:endParaRPr>
          </a:p>
          <a:p>
            <a:endParaRPr lang="nb-NO" b="1" i="1">
              <a:ea typeface="Calibri"/>
              <a:cs typeface="Calibri"/>
            </a:endParaRPr>
          </a:p>
          <a:p>
            <a:endParaRPr lang="nb-NO">
              <a:ea typeface="Calibri"/>
              <a:cs typeface="Calibri"/>
            </a:endParaRPr>
          </a:p>
          <a:p>
            <a:pPr algn="r"/>
            <a:r>
              <a:rPr lang="nb-NO">
                <a:latin typeface="Calibri"/>
                <a:ea typeface="Calibri"/>
                <a:cs typeface="Calibri"/>
              </a:rPr>
              <a:t>Sang: Vår beste dag, Erik Bye</a:t>
            </a:r>
            <a:endParaRPr lang="nb-NO">
              <a:ea typeface="Calibri"/>
              <a:cs typeface="Calibri"/>
            </a:endParaRPr>
          </a:p>
        </p:txBody>
      </p:sp>
      <p:sp>
        <p:nvSpPr>
          <p:cNvPr id="6" name="TekstSylinder 5">
            <a:extLst>
              <a:ext uri="{FF2B5EF4-FFF2-40B4-BE49-F238E27FC236}">
                <a16:creationId xmlns:a16="http://schemas.microsoft.com/office/drawing/2014/main" id="{0D4F69E4-16DF-9727-C8DF-105012FF1601}"/>
              </a:ext>
            </a:extLst>
          </p:cNvPr>
          <p:cNvSpPr txBox="1"/>
          <p:nvPr/>
        </p:nvSpPr>
        <p:spPr>
          <a:xfrm>
            <a:off x="6858000" y="3429000"/>
            <a:ext cx="3729038" cy="2123658"/>
          </a:xfrm>
          <a:prstGeom prst="rect">
            <a:avLst/>
          </a:prstGeom>
          <a:noFill/>
        </p:spPr>
        <p:txBody>
          <a:bodyPr wrap="square" rtlCol="0">
            <a:spAutoFit/>
          </a:bodyPr>
          <a:lstStyle/>
          <a:p>
            <a:r>
              <a:rPr lang="nb-NO" sz="2400"/>
              <a:t>Faddergrupper</a:t>
            </a:r>
            <a:br>
              <a:rPr lang="nb-NO" sz="2400"/>
            </a:br>
            <a:r>
              <a:rPr lang="nb-NO" sz="2400"/>
              <a:t>Foreningsdager</a:t>
            </a:r>
            <a:br>
              <a:rPr lang="nb-NO" sz="2400"/>
            </a:br>
            <a:r>
              <a:rPr lang="nb-NO" sz="2400" err="1"/>
              <a:t>Kollokvie</a:t>
            </a:r>
            <a:endParaRPr lang="nb-NO" sz="2400"/>
          </a:p>
          <a:p>
            <a:r>
              <a:rPr lang="nb-NO" sz="2400"/>
              <a:t>Møteplasser</a:t>
            </a:r>
          </a:p>
          <a:p>
            <a:endParaRPr lang="nb-NO"/>
          </a:p>
          <a:p>
            <a:r>
              <a:rPr lang="nb-NO"/>
              <a:t>Fremsnakk, fremsnakk, fremsnakk…</a:t>
            </a:r>
          </a:p>
        </p:txBody>
      </p:sp>
    </p:spTree>
    <p:extLst>
      <p:ext uri="{BB962C8B-B14F-4D97-AF65-F5344CB8AC3E}">
        <p14:creationId xmlns:p14="http://schemas.microsoft.com/office/powerpoint/2010/main" val="1068302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OL – olympiske leker – Store norske leksikon">
            <a:extLst>
              <a:ext uri="{FF2B5EF4-FFF2-40B4-BE49-F238E27FC236}">
                <a16:creationId xmlns:a16="http://schemas.microsoft.com/office/drawing/2014/main" id="{392F201E-A889-A184-7513-1BA0D84659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1" y="2704664"/>
            <a:ext cx="3701142" cy="1709928"/>
          </a:xfrm>
          <a:prstGeom prst="rect">
            <a:avLst/>
          </a:prstGeom>
          <a:noFill/>
          <a:extLst>
            <a:ext uri="{909E8E84-426E-40DD-AFC4-6F175D3DCCD1}">
              <a14:hiddenFill xmlns:a14="http://schemas.microsoft.com/office/drawing/2010/main">
                <a:solidFill>
                  <a:srgbClr val="FFFFFF"/>
                </a:solidFill>
              </a14:hiddenFill>
            </a:ext>
          </a:extLst>
        </p:spPr>
      </p:pic>
      <p:pic>
        <p:nvPicPr>
          <p:cNvPr id="7" name="Bilde 6">
            <a:extLst>
              <a:ext uri="{FF2B5EF4-FFF2-40B4-BE49-F238E27FC236}">
                <a16:creationId xmlns:a16="http://schemas.microsoft.com/office/drawing/2014/main" id="{64F633EA-9AB4-945F-803A-D6E3E6CD2321}"/>
              </a:ext>
            </a:extLst>
          </p:cNvPr>
          <p:cNvPicPr>
            <a:picLocks noChangeAspect="1"/>
          </p:cNvPicPr>
          <p:nvPr/>
        </p:nvPicPr>
        <p:blipFill>
          <a:blip r:embed="rId4"/>
          <a:stretch>
            <a:fillRect/>
          </a:stretch>
        </p:blipFill>
        <p:spPr>
          <a:xfrm>
            <a:off x="6738259" y="1208314"/>
            <a:ext cx="4015924" cy="4267200"/>
          </a:xfrm>
          <a:prstGeom prst="rect">
            <a:avLst/>
          </a:prstGeom>
        </p:spPr>
      </p:pic>
      <p:sp>
        <p:nvSpPr>
          <p:cNvPr id="8" name="Pil: høyre 7">
            <a:extLst>
              <a:ext uri="{FF2B5EF4-FFF2-40B4-BE49-F238E27FC236}">
                <a16:creationId xmlns:a16="http://schemas.microsoft.com/office/drawing/2014/main" id="{25E49D33-5C8F-40DA-0F75-7422CEC368F1}"/>
              </a:ext>
            </a:extLst>
          </p:cNvPr>
          <p:cNvSpPr/>
          <p:nvPr/>
        </p:nvSpPr>
        <p:spPr>
          <a:xfrm>
            <a:off x="5344886" y="3341914"/>
            <a:ext cx="1012371" cy="51162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TekstSylinder 8">
            <a:extLst>
              <a:ext uri="{FF2B5EF4-FFF2-40B4-BE49-F238E27FC236}">
                <a16:creationId xmlns:a16="http://schemas.microsoft.com/office/drawing/2014/main" id="{0BA5EDAA-4747-7E31-6791-ABACFEA2D7C7}"/>
              </a:ext>
            </a:extLst>
          </p:cNvPr>
          <p:cNvSpPr txBox="1"/>
          <p:nvPr/>
        </p:nvSpPr>
        <p:spPr>
          <a:xfrm>
            <a:off x="3755571" y="6008914"/>
            <a:ext cx="4876800" cy="584775"/>
          </a:xfrm>
          <a:prstGeom prst="rect">
            <a:avLst/>
          </a:prstGeom>
          <a:noFill/>
        </p:spPr>
        <p:txBody>
          <a:bodyPr wrap="square" rtlCol="0">
            <a:spAutoFit/>
          </a:bodyPr>
          <a:lstStyle/>
          <a:p>
            <a:r>
              <a:rPr lang="nb-NO" sz="3200"/>
              <a:t>Instagram: #MinForening</a:t>
            </a:r>
          </a:p>
        </p:txBody>
      </p:sp>
      <p:sp>
        <p:nvSpPr>
          <p:cNvPr id="10" name="TekstSylinder 9">
            <a:extLst>
              <a:ext uri="{FF2B5EF4-FFF2-40B4-BE49-F238E27FC236}">
                <a16:creationId xmlns:a16="http://schemas.microsoft.com/office/drawing/2014/main" id="{E3602C0D-3F6A-42D6-C316-AC37ED8B3D0A}"/>
              </a:ext>
            </a:extLst>
          </p:cNvPr>
          <p:cNvSpPr txBox="1"/>
          <p:nvPr/>
        </p:nvSpPr>
        <p:spPr>
          <a:xfrm>
            <a:off x="833661" y="653143"/>
            <a:ext cx="5018314" cy="1138773"/>
          </a:xfrm>
          <a:prstGeom prst="rect">
            <a:avLst/>
          </a:prstGeom>
          <a:noFill/>
        </p:spPr>
        <p:txBody>
          <a:bodyPr wrap="square" rtlCol="0">
            <a:spAutoFit/>
          </a:bodyPr>
          <a:lstStyle/>
          <a:p>
            <a:r>
              <a:rPr lang="en-US" sz="2000"/>
              <a:t>You have presented to the entire world - the best Olympic Winter Games ever!»</a:t>
            </a:r>
          </a:p>
          <a:p>
            <a:pPr algn="r"/>
            <a:br>
              <a:rPr lang="nb-NO" sz="1400" b="0" i="0">
                <a:solidFill>
                  <a:srgbClr val="4D5156"/>
                </a:solidFill>
                <a:effectLst/>
                <a:latin typeface="arial" panose="020B0604020202020204" pitchFamily="34" charset="0"/>
              </a:rPr>
            </a:br>
            <a:r>
              <a:rPr lang="nb-NO" sz="1400" b="0" i="0">
                <a:solidFill>
                  <a:srgbClr val="4D5156"/>
                </a:solidFill>
                <a:effectLst/>
                <a:latin typeface="arial" panose="020B0604020202020204" pitchFamily="34" charset="0"/>
              </a:rPr>
              <a:t> IOC President Juan Antonio </a:t>
            </a:r>
            <a:r>
              <a:rPr lang="nb-NO" sz="1400" b="1" i="0">
                <a:solidFill>
                  <a:srgbClr val="5F6368"/>
                </a:solidFill>
                <a:effectLst/>
                <a:latin typeface="arial" panose="020B0604020202020204" pitchFamily="34" charset="0"/>
              </a:rPr>
              <a:t>Samaranch 1994</a:t>
            </a:r>
            <a:endParaRPr lang="nb-NO" sz="1400"/>
          </a:p>
        </p:txBody>
      </p:sp>
    </p:spTree>
    <p:extLst>
      <p:ext uri="{BB962C8B-B14F-4D97-AF65-F5344CB8AC3E}">
        <p14:creationId xmlns:p14="http://schemas.microsoft.com/office/powerpoint/2010/main" val="27895490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iO_theme">
  <a:themeElements>
    <a:clrScheme name="SiO farger">
      <a:dk1>
        <a:srgbClr val="58595B"/>
      </a:dk1>
      <a:lt1>
        <a:srgbClr val="FFFFFF"/>
      </a:lt1>
      <a:dk2>
        <a:srgbClr val="F04937"/>
      </a:dk2>
      <a:lt2>
        <a:srgbClr val="E8FDEF"/>
      </a:lt2>
      <a:accent1>
        <a:srgbClr val="D3301C"/>
      </a:accent1>
      <a:accent2>
        <a:srgbClr val="F04937"/>
      </a:accent2>
      <a:accent3>
        <a:srgbClr val="FC604E"/>
      </a:accent3>
      <a:accent4>
        <a:srgbClr val="FC7B6C"/>
      </a:accent4>
      <a:accent5>
        <a:srgbClr val="FFB0A7"/>
      </a:accent5>
      <a:accent6>
        <a:srgbClr val="FFD8D2"/>
      </a:accent6>
      <a:hlink>
        <a:srgbClr val="F04B36"/>
      </a:hlink>
      <a:folHlink>
        <a:srgbClr val="71737F"/>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øykfarget glass">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SiO_Mal_2020" id="{29599C3D-C548-4243-94D8-232E3D035F25}" vid="{7BFCE926-523C-8549-A9C3-2522D9A11518}"/>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3B998646B7B764E803894AB3132C76A" ma:contentTypeVersion="4" ma:contentTypeDescription="Create a new document." ma:contentTypeScope="" ma:versionID="3b041d4d31ad763cfd1026b0df31fe51">
  <xsd:schema xmlns:xsd="http://www.w3.org/2001/XMLSchema" xmlns:xs="http://www.w3.org/2001/XMLSchema" xmlns:p="http://schemas.microsoft.com/office/2006/metadata/properties" xmlns:ns2="ad9d350b-2c8c-4e9c-818f-5b806a2eca52" xmlns:ns3="40ace344-1a00-4265-9a30-6e5bf73ad200" targetNamespace="http://schemas.microsoft.com/office/2006/metadata/properties" ma:root="true" ma:fieldsID="d677d93eb688fa8ad25686065f12fbc7" ns2:_="" ns3:_="">
    <xsd:import namespace="ad9d350b-2c8c-4e9c-818f-5b806a2eca52"/>
    <xsd:import namespace="40ace344-1a00-4265-9a30-6e5bf73ad20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9d350b-2c8c-4e9c-818f-5b806a2eca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0ace344-1a00-4265-9a30-6e5bf73ad20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F88AFE2-60A4-4313-9782-9AB0E8523948}">
  <ds:schemaRefs>
    <ds:schemaRef ds:uri="40ace344-1a00-4265-9a30-6e5bf73ad200"/>
    <ds:schemaRef ds:uri="ad9d350b-2c8c-4e9c-818f-5b806a2eca5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F10CF8B-17F9-46C5-969B-98116FFA73D5}">
  <ds:schemaRefs>
    <ds:schemaRef ds:uri="http://schemas.microsoft.com/sharepoint/v3/contenttype/forms"/>
  </ds:schemaRefs>
</ds:datastoreItem>
</file>

<file path=customXml/itemProps3.xml><?xml version="1.0" encoding="utf-8"?>
<ds:datastoreItem xmlns:ds="http://schemas.openxmlformats.org/officeDocument/2006/customXml" ds:itemID="{A7FC2971-4043-4B36-AEBB-0E96A32129EC}">
  <ds:schemaRefs>
    <ds:schemaRef ds:uri="40ace344-1a00-4265-9a30-6e5bf73ad200"/>
    <ds:schemaRef ds:uri="ad9d350b-2c8c-4e9c-818f-5b806a2eca5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SiO eksempel presentasjon</Template>
  <TotalTime>0</TotalTime>
  <Words>540</Words>
  <Application>Microsoft Office PowerPoint</Application>
  <PresentationFormat>Widescreen</PresentationFormat>
  <Paragraphs>59</Paragraphs>
  <Slides>6</Slides>
  <Notes>4</Notes>
  <HiddenSlides>0</HiddenSlides>
  <MMClips>0</MMClips>
  <ScaleCrop>false</ScaleCrop>
  <HeadingPairs>
    <vt:vector size="6" baseType="variant">
      <vt:variant>
        <vt:lpstr>Brukte skrifter</vt:lpstr>
      </vt:variant>
      <vt:variant>
        <vt:i4>7</vt:i4>
      </vt:variant>
      <vt:variant>
        <vt:lpstr>Tema</vt:lpstr>
      </vt:variant>
      <vt:variant>
        <vt:i4>1</vt:i4>
      </vt:variant>
      <vt:variant>
        <vt:lpstr>Lysbildetitler</vt:lpstr>
      </vt:variant>
      <vt:variant>
        <vt:i4>6</vt:i4>
      </vt:variant>
    </vt:vector>
  </HeadingPairs>
  <TitlesOfParts>
    <vt:vector size="14" baseType="lpstr">
      <vt:lpstr>Arial</vt:lpstr>
      <vt:lpstr>Arial</vt:lpstr>
      <vt:lpstr>Calibri</vt:lpstr>
      <vt:lpstr>Calibri Light</vt:lpstr>
      <vt:lpstr>Courier New</vt:lpstr>
      <vt:lpstr>Times New Roman</vt:lpstr>
      <vt:lpstr>Wingdings 3</vt:lpstr>
      <vt:lpstr>SiO_theme</vt:lpstr>
      <vt:lpstr>PowerPoint-presentasjon</vt:lpstr>
      <vt:lpstr>PowerPoint-presentasjon</vt:lpstr>
      <vt:lpstr>PowerPoint-presentasjon</vt:lpstr>
      <vt:lpstr>PowerPoint-presentasjon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Mike Fürstenberg</dc:creator>
  <cp:lastModifiedBy>Kirsti Margrethe Mortensen</cp:lastModifiedBy>
  <cp:revision>3</cp:revision>
  <dcterms:created xsi:type="dcterms:W3CDTF">2023-06-08T11:11:16Z</dcterms:created>
  <dcterms:modified xsi:type="dcterms:W3CDTF">2023-07-19T11:39:10Z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0x01010033B998646B7B764E803894AB3132C76A</vt:lpwstr>
  </property>
</Properties>
</file>