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71" r:id="rId4"/>
    <p:sldId id="272" r:id="rId5"/>
    <p:sldId id="278" r:id="rId6"/>
    <p:sldId id="279" r:id="rId7"/>
    <p:sldId id="280" r:id="rId8"/>
    <p:sldId id="281" r:id="rId9"/>
    <p:sldId id="282"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123" d="100"/>
          <a:sy n="123" d="100"/>
        </p:scale>
        <p:origin x="-114" y="-4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CF6FFCA8-C8FB-4A02-947F-9135060FF05F}" type="datetimeFigureOut">
              <a:rPr lang="nb-NO" smtClean="0"/>
              <a:t>12.10.2016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264713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F6FFCA8-C8FB-4A02-947F-9135060FF05F}" type="datetimeFigureOut">
              <a:rPr lang="nb-NO" smtClean="0"/>
              <a:t>12.10.2016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606829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F6FFCA8-C8FB-4A02-947F-9135060FF05F}" type="datetimeFigureOut">
              <a:rPr lang="nb-NO" smtClean="0"/>
              <a:t>12.10.2016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25330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F6FFCA8-C8FB-4A02-947F-9135060FF05F}" type="datetimeFigureOut">
              <a:rPr lang="nb-NO" smtClean="0"/>
              <a:t>12.10.2016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378099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CF6FFCA8-C8FB-4A02-947F-9135060FF05F}" type="datetimeFigureOut">
              <a:rPr lang="nb-NO" smtClean="0"/>
              <a:t>12.10.2016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59837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CF6FFCA8-C8FB-4A02-947F-9135060FF05F}" type="datetimeFigureOut">
              <a:rPr lang="nb-NO" smtClean="0"/>
              <a:t>12.10.2016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214897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CF6FFCA8-C8FB-4A02-947F-9135060FF05F}" type="datetimeFigureOut">
              <a:rPr lang="nb-NO" smtClean="0"/>
              <a:t>12.10.2016</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641708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CF6FFCA8-C8FB-4A02-947F-9135060FF05F}" type="datetimeFigureOut">
              <a:rPr lang="nb-NO" smtClean="0"/>
              <a:t>12.10.2016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3545752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CF6FFCA8-C8FB-4A02-947F-9135060FF05F}" type="datetimeFigureOut">
              <a:rPr lang="nb-NO" smtClean="0"/>
              <a:t>12.10.2016</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333268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F6FFCA8-C8FB-4A02-947F-9135060FF05F}" type="datetimeFigureOut">
              <a:rPr lang="nb-NO" smtClean="0"/>
              <a:t>12.10.2016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250607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F6FFCA8-C8FB-4A02-947F-9135060FF05F}" type="datetimeFigureOut">
              <a:rPr lang="nb-NO" smtClean="0"/>
              <a:t>12.10.2016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2EB40A6-15B7-49B2-8B9D-ADC9E6E954CD}" type="slidenum">
              <a:rPr lang="nb-NO" smtClean="0"/>
              <a:t>‹#›</a:t>
            </a:fld>
            <a:endParaRPr lang="nb-NO"/>
          </a:p>
        </p:txBody>
      </p:sp>
    </p:spTree>
    <p:extLst>
      <p:ext uri="{BB962C8B-B14F-4D97-AF65-F5344CB8AC3E}">
        <p14:creationId xmlns:p14="http://schemas.microsoft.com/office/powerpoint/2010/main" val="3732727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FFCA8-C8FB-4A02-947F-9135060FF05F}" type="datetimeFigureOut">
              <a:rPr lang="nb-NO" smtClean="0"/>
              <a:t>12.10.2016</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B40A6-15B7-49B2-8B9D-ADC9E6E954CD}" type="slidenum">
              <a:rPr lang="nb-NO" smtClean="0"/>
              <a:t>‹#›</a:t>
            </a:fld>
            <a:endParaRPr lang="nb-NO"/>
          </a:p>
        </p:txBody>
      </p:sp>
    </p:spTree>
    <p:extLst>
      <p:ext uri="{BB962C8B-B14F-4D97-AF65-F5344CB8AC3E}">
        <p14:creationId xmlns:p14="http://schemas.microsoft.com/office/powerpoint/2010/main" val="148639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700" y="6237288"/>
            <a:ext cx="36718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type="ctrTitle"/>
          </p:nvPr>
        </p:nvSpPr>
        <p:spPr/>
        <p:txBody>
          <a:bodyPr>
            <a:normAutofit/>
          </a:bodyPr>
          <a:lstStyle/>
          <a:p>
            <a:pPr algn="just" eaLnBrk="1" hangingPunct="1"/>
            <a:r>
              <a:rPr lang="nb-NO" altLang="nb-NO" sz="4800" dirty="0" smtClean="0"/>
              <a:t>Politikerne trenger </a:t>
            </a:r>
            <a:r>
              <a:rPr lang="nb-NO" altLang="nb-NO" sz="4800" dirty="0" err="1" smtClean="0"/>
              <a:t>kontrollkomitèen</a:t>
            </a:r>
            <a:r>
              <a:rPr lang="nb-NO" altLang="nb-NO" sz="4800" dirty="0" smtClean="0"/>
              <a:t>          – det gjør offentligheten også</a:t>
            </a:r>
            <a:endParaRPr lang="nb-NO" altLang="nb-NO" sz="6600" dirty="0" smtClean="0"/>
          </a:p>
        </p:txBody>
      </p:sp>
      <p:sp>
        <p:nvSpPr>
          <p:cNvPr id="2" name="Undertittel 1"/>
          <p:cNvSpPr>
            <a:spLocks noGrp="1"/>
          </p:cNvSpPr>
          <p:nvPr>
            <p:ph type="subTitle" idx="1"/>
          </p:nvPr>
        </p:nvSpPr>
        <p:spPr/>
        <p:txBody>
          <a:bodyPr>
            <a:normAutofit lnSpcReduction="10000"/>
          </a:bodyPr>
          <a:lstStyle/>
          <a:p>
            <a:r>
              <a:rPr lang="nb-NO" dirty="0" smtClean="0"/>
              <a:t>Partnerforum oktober 2016</a:t>
            </a:r>
          </a:p>
          <a:p>
            <a:r>
              <a:rPr lang="nb-NO" dirty="0" smtClean="0"/>
              <a:t>Aslak Bonde</a:t>
            </a:r>
          </a:p>
          <a:p>
            <a:r>
              <a:rPr lang="nb-NO" dirty="0" smtClean="0"/>
              <a:t>Politisk analytiker bl.a. i Morgenbladet, Ukeavisen og Stat og Styring</a:t>
            </a:r>
          </a:p>
          <a:p>
            <a:r>
              <a:rPr lang="nb-NO" dirty="0" smtClean="0"/>
              <a:t>Utdannet historiker og journalist, bakgrunn fra NRK og Aftenposten</a:t>
            </a:r>
            <a:endParaRPr lang="nb-NO" dirty="0"/>
          </a:p>
        </p:txBody>
      </p:sp>
    </p:spTree>
    <p:extLst>
      <p:ext uri="{BB962C8B-B14F-4D97-AF65-F5344CB8AC3E}">
        <p14:creationId xmlns:p14="http://schemas.microsoft.com/office/powerpoint/2010/main" val="18867913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Eget ståsted og disposisjon</a:t>
            </a:r>
            <a:endParaRPr lang="nb-NO" dirty="0"/>
          </a:p>
        </p:txBody>
      </p:sp>
      <p:sp>
        <p:nvSpPr>
          <p:cNvPr id="3" name="Plassholder for innhold 2"/>
          <p:cNvSpPr>
            <a:spLocks noGrp="1"/>
          </p:cNvSpPr>
          <p:nvPr>
            <p:ph idx="1"/>
          </p:nvPr>
        </p:nvSpPr>
        <p:spPr/>
        <p:txBody>
          <a:bodyPr/>
          <a:lstStyle/>
          <a:p>
            <a:r>
              <a:rPr lang="nb-NO" dirty="0" smtClean="0"/>
              <a:t>Profesjonelt ståsted: Uavhengig analytiker - skal ikke ta stilling for den ene eller andre sak eller for et enkelt parti.</a:t>
            </a:r>
          </a:p>
          <a:p>
            <a:r>
              <a:rPr lang="nb-NO" dirty="0" smtClean="0"/>
              <a:t>Men jeg kan si et rungende ja til </a:t>
            </a:r>
            <a:r>
              <a:rPr lang="nb-NO" dirty="0" err="1" smtClean="0"/>
              <a:t>kontrollkomitèens</a:t>
            </a:r>
            <a:r>
              <a:rPr lang="nb-NO" dirty="0" smtClean="0"/>
              <a:t> virksomhet – den har bidratt til mer åpenhet og å bringe frem informasjon om hvordan forvaltningen virker og ikke virker.</a:t>
            </a:r>
          </a:p>
          <a:p>
            <a:r>
              <a:rPr lang="nb-NO" dirty="0" smtClean="0"/>
              <a:t>I det følgende skal jeg først begrunne min kjærlighet til </a:t>
            </a:r>
            <a:r>
              <a:rPr lang="nb-NO" dirty="0" err="1" smtClean="0"/>
              <a:t>komitèen</a:t>
            </a:r>
            <a:r>
              <a:rPr lang="nb-NO" dirty="0" smtClean="0"/>
              <a:t> før jeg diskuterer noen av de problematiske sidene. Deretter </a:t>
            </a:r>
            <a:r>
              <a:rPr lang="nb-NO" dirty="0"/>
              <a:t>skal </a:t>
            </a:r>
            <a:r>
              <a:rPr lang="nb-NO" dirty="0" smtClean="0"/>
              <a:t>jeg spekulere </a:t>
            </a:r>
            <a:r>
              <a:rPr lang="nb-NO" dirty="0"/>
              <a:t>på årsakene til at den er blitt mer </a:t>
            </a:r>
            <a:r>
              <a:rPr lang="nb-NO" dirty="0" smtClean="0"/>
              <a:t>aktiv.</a:t>
            </a:r>
          </a:p>
          <a:p>
            <a:pPr marL="0" indent="0">
              <a:buNone/>
            </a:pPr>
            <a:endParaRPr lang="nb-NO" dirty="0"/>
          </a:p>
        </p:txBody>
      </p:sp>
    </p:spTree>
    <p:extLst>
      <p:ext uri="{BB962C8B-B14F-4D97-AF65-F5344CB8AC3E}">
        <p14:creationId xmlns:p14="http://schemas.microsoft.com/office/powerpoint/2010/main" val="2307092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Velger-kontroll fordrer offentlighet </a:t>
            </a:r>
            <a:endParaRPr lang="nb-NO" dirty="0"/>
          </a:p>
        </p:txBody>
      </p:sp>
      <p:sp>
        <p:nvSpPr>
          <p:cNvPr id="3" name="Plassholder for innhold 2"/>
          <p:cNvSpPr>
            <a:spLocks noGrp="1"/>
          </p:cNvSpPr>
          <p:nvPr>
            <p:ph idx="1"/>
          </p:nvPr>
        </p:nvSpPr>
        <p:spPr/>
        <p:txBody>
          <a:bodyPr/>
          <a:lstStyle/>
          <a:p>
            <a:r>
              <a:rPr lang="nb-NO" dirty="0" smtClean="0"/>
              <a:t>Velgerne skal både bestemme hvem som skal styre, og avsi en dom over de som har styrt.</a:t>
            </a:r>
          </a:p>
          <a:p>
            <a:r>
              <a:rPr lang="nb-NO" dirty="0" smtClean="0"/>
              <a:t>Velgerne trenger informasjon for å dømme</a:t>
            </a:r>
          </a:p>
          <a:p>
            <a:r>
              <a:rPr lang="nb-NO" dirty="0" smtClean="0"/>
              <a:t>Presse, Riksrevisjon, granskningskommisjoner, ulike tilsyn, rettsvesenet og partiene produserer enorme mengder informasjon.</a:t>
            </a:r>
          </a:p>
          <a:p>
            <a:r>
              <a:rPr lang="nb-NO" dirty="0" err="1" smtClean="0"/>
              <a:t>Kontrollkomitèen</a:t>
            </a:r>
            <a:r>
              <a:rPr lang="nb-NO" dirty="0" smtClean="0"/>
              <a:t> rydder ved å sette et skarpt søkelys – noe som blir stadig viktigere i en verden der mediene mister dagsordenfunksjon.</a:t>
            </a:r>
          </a:p>
          <a:p>
            <a:r>
              <a:rPr lang="nb-NO" dirty="0" smtClean="0"/>
              <a:t>Komitéens høringer gir farge og spredning til granskninger og presseoppslag. (Eks. Lund- og Gjørv-kommisjonen, Nigeriabåter)</a:t>
            </a:r>
            <a:endParaRPr lang="nb-NO" dirty="0"/>
          </a:p>
        </p:txBody>
      </p:sp>
    </p:spTree>
    <p:extLst>
      <p:ext uri="{BB962C8B-B14F-4D97-AF65-F5344CB8AC3E}">
        <p14:creationId xmlns:p14="http://schemas.microsoft.com/office/powerpoint/2010/main" val="1253309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Stortingskontroll skjerpes også i det åpne rom</a:t>
            </a:r>
            <a:endParaRPr lang="nb-NO" dirty="0"/>
          </a:p>
        </p:txBody>
      </p:sp>
      <p:sp>
        <p:nvSpPr>
          <p:cNvPr id="3" name="Plassholder for innhold 2"/>
          <p:cNvSpPr>
            <a:spLocks noGrp="1"/>
          </p:cNvSpPr>
          <p:nvPr>
            <p:ph idx="1"/>
          </p:nvPr>
        </p:nvSpPr>
        <p:spPr/>
        <p:txBody>
          <a:bodyPr/>
          <a:lstStyle/>
          <a:p>
            <a:r>
              <a:rPr lang="nb-NO" dirty="0" smtClean="0"/>
              <a:t>Stortingets kan kontrollere regjeringsapparatet uten en kontrollkomité og uten åpne høringer. Rapporter fra Riksrevisjonen, granskningskommisjoner, EOS-utvalg o.l. kan bli behandlet av andre komitéer eller av forsterket presidentskap.</a:t>
            </a:r>
          </a:p>
          <a:p>
            <a:r>
              <a:rPr lang="nb-NO" dirty="0" smtClean="0"/>
              <a:t>Fordelen med én komité dedikert for kontroll er at den kan ha egne prosedyrer og egen forretningsorden som sikrer mindretallets initiativrett og gir reelt undersøkende og oppklarende høringer.</a:t>
            </a:r>
          </a:p>
          <a:p>
            <a:r>
              <a:rPr lang="nb-NO" dirty="0" smtClean="0"/>
              <a:t>Prosedyrene og initiativretten gir en medieoppmerksomhet man ellers ikke ville ha fått. Det er bra for undersøkelsene av kritikkverdige forhold, og det gjør det mulig å fremme kritikk uten å reise mistillit.</a:t>
            </a:r>
            <a:endParaRPr lang="nb-NO" dirty="0"/>
          </a:p>
        </p:txBody>
      </p:sp>
    </p:spTree>
    <p:extLst>
      <p:ext uri="{BB962C8B-B14F-4D97-AF65-F5344CB8AC3E}">
        <p14:creationId xmlns:p14="http://schemas.microsoft.com/office/powerpoint/2010/main" val="2848364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Hadde Høyremannen Paul Thyness rett:</a:t>
            </a:r>
            <a:endParaRPr lang="nb-NO" dirty="0"/>
          </a:p>
        </p:txBody>
      </p:sp>
      <p:sp>
        <p:nvSpPr>
          <p:cNvPr id="3" name="Plassholder for innhold 2"/>
          <p:cNvSpPr>
            <a:spLocks noGrp="1"/>
          </p:cNvSpPr>
          <p:nvPr>
            <p:ph idx="1"/>
          </p:nvPr>
        </p:nvSpPr>
        <p:spPr/>
        <p:txBody>
          <a:bodyPr>
            <a:normAutofit lnSpcReduction="10000"/>
          </a:bodyPr>
          <a:lstStyle/>
          <a:p>
            <a:r>
              <a:rPr lang="nb-NO" dirty="0" smtClean="0"/>
              <a:t>«Den ene </a:t>
            </a:r>
            <a:r>
              <a:rPr lang="nb-NO" dirty="0" err="1" smtClean="0"/>
              <a:t>hovedeffekt</a:t>
            </a:r>
            <a:r>
              <a:rPr lang="nb-NO" dirty="0" smtClean="0"/>
              <a:t> av åpne høringer vil bli gradvis å fremelske en mer </a:t>
            </a:r>
            <a:r>
              <a:rPr lang="nb-NO" dirty="0" err="1" smtClean="0"/>
              <a:t>aggresiv</a:t>
            </a:r>
            <a:r>
              <a:rPr lang="nb-NO" dirty="0" smtClean="0"/>
              <a:t> og publisitetsorientert type av stortingsrepresentanter. Den «gamle» type av representanter som dro på tinget for å bidra til at landet fikk et best mulig styre, som tenkte like meget som de talte, og som var innstillet på å kompromisse for å oppnå konkrete resultater, er allerede en truet rase og vil bli sjeldnere og sjeldnere. Isteden vil vi få stadig flere representanter som først og fremst søker de politiske poenger, vel vitende om at det er både lettere, og mer kortsiktig gevinst å hente ved å rive ned enn å bygge opp»</a:t>
            </a:r>
          </a:p>
          <a:p>
            <a:r>
              <a:rPr lang="nb-NO" dirty="0" smtClean="0"/>
              <a:t>I Aftenposten 1989, referert av Aps Tom Thoresen i Stortinget 19/10 1995.</a:t>
            </a:r>
            <a:endParaRPr lang="nb-NO" dirty="0"/>
          </a:p>
        </p:txBody>
      </p:sp>
    </p:spTree>
    <p:extLst>
      <p:ext uri="{BB962C8B-B14F-4D97-AF65-F5344CB8AC3E}">
        <p14:creationId xmlns:p14="http://schemas.microsoft.com/office/powerpoint/2010/main" val="374569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Er Carl I. Hagens «domstols-ønske» innfridd?</a:t>
            </a:r>
            <a:endParaRPr lang="nb-NO" dirty="0"/>
          </a:p>
        </p:txBody>
      </p:sp>
      <p:sp>
        <p:nvSpPr>
          <p:cNvPr id="3" name="Plassholder for innhold 2"/>
          <p:cNvSpPr>
            <a:spLocks noGrp="1"/>
          </p:cNvSpPr>
          <p:nvPr>
            <p:ph idx="1"/>
          </p:nvPr>
        </p:nvSpPr>
        <p:spPr/>
        <p:txBody>
          <a:bodyPr/>
          <a:lstStyle/>
          <a:p>
            <a:r>
              <a:rPr lang="nb-NO" dirty="0" smtClean="0"/>
              <a:t>I replikkveksling med Tom Thoresen (13/10 -95) ble han konfrontert med sitt uttrykte ønske om at komitéen i de nye høringene skulle få «grille» de innkalte vitner. Svaret var neppe beroligende:</a:t>
            </a:r>
          </a:p>
          <a:p>
            <a:r>
              <a:rPr lang="nb-NO" dirty="0" smtClean="0"/>
              <a:t>«Poenget er at man i en rettssal har krysseksaminasjon av vitner(….) Ved å stille en rekke spørsmål kan man få avdekket om et vitne enten husker </a:t>
            </a:r>
            <a:r>
              <a:rPr lang="nb-NO" dirty="0" err="1" smtClean="0"/>
              <a:t>husker</a:t>
            </a:r>
            <a:r>
              <a:rPr lang="nb-NO" dirty="0" smtClean="0"/>
              <a:t> uriktig eller usammenhengende, eller direkte prøver å gi en forklaring som ikke er riktig. (…) Ville det ikke være fornuftig at man også i komitéhøringer med utenforstående får avdekket om det som presenteres er holdbare resonnementer eller korrekte faktiske forhold?»</a:t>
            </a:r>
            <a:endParaRPr lang="nb-NO" dirty="0"/>
          </a:p>
        </p:txBody>
      </p:sp>
    </p:spTree>
    <p:extLst>
      <p:ext uri="{BB962C8B-B14F-4D97-AF65-F5344CB8AC3E}">
        <p14:creationId xmlns:p14="http://schemas.microsoft.com/office/powerpoint/2010/main" val="271202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Kritikken mot komitéens virksomhet er økende</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a:t> </a:t>
            </a:r>
            <a:r>
              <a:rPr lang="nb-NO" dirty="0" smtClean="0"/>
              <a:t>Michael Tetzschner i foredrag på institutt for offentlig rett 26/9 2016 (også på </a:t>
            </a:r>
            <a:r>
              <a:rPr lang="nb-NO" dirty="0"/>
              <a:t>Høyres hjemmeside http://www.oslohoyre.no/michael/maktfordeling-kontroll-stortinget</a:t>
            </a:r>
            <a:r>
              <a:rPr lang="nb-NO" dirty="0" smtClean="0"/>
              <a:t>/):</a:t>
            </a:r>
            <a:endParaRPr lang="nb-NO" dirty="0"/>
          </a:p>
          <a:p>
            <a:r>
              <a:rPr lang="nb-NO" dirty="0" smtClean="0"/>
              <a:t>«</a:t>
            </a:r>
            <a:r>
              <a:rPr lang="nb-NO" dirty="0"/>
              <a:t>Problemet med kontrollkomiteens nåværende praksis er at den ut fra et maktfordelingssynspunkt har tatt opp saker som Stortinget enten bør avvise eller ha en avventende holdning til så lenge saken er under behandling i forvaltning eller </a:t>
            </a:r>
            <a:r>
              <a:rPr lang="nb-NO" dirty="0" smtClean="0"/>
              <a:t>domstoler. Komiteen </a:t>
            </a:r>
            <a:r>
              <a:rPr lang="nb-NO" dirty="0"/>
              <a:t>har ingen prosedyreregler utover fordeling av taletid, ingen kontradiksjon, ingen bevisbyrderegler, den har ikke metodikk til å avgjøre noe faktum av den art som en rett tar stilling til, og den kan følgelig ikke med autoritativ virkning fastslå noe annet gjennom sin  prosess enn det som allerede er avklart av andre</a:t>
            </a:r>
            <a:r>
              <a:rPr lang="nb-NO" dirty="0" smtClean="0"/>
              <a:t>. (…)Komiteen </a:t>
            </a:r>
            <a:r>
              <a:rPr lang="nb-NO" dirty="0"/>
              <a:t>er ikke noe konkluderende kollegium, men fanger opp de meninger som enkeltrepresentanter og fraksjoner måtte uttrykke i innstillingen i saken til Stortinget i plenum</a:t>
            </a:r>
            <a:r>
              <a:rPr lang="nb-NO" dirty="0" smtClean="0"/>
              <a:t>.» </a:t>
            </a:r>
            <a:endParaRPr lang="nb-NO" dirty="0"/>
          </a:p>
          <a:p>
            <a:endParaRPr lang="nb-NO" dirty="0"/>
          </a:p>
        </p:txBody>
      </p:sp>
    </p:spTree>
    <p:extLst>
      <p:ext uri="{BB962C8B-B14F-4D97-AF65-F5344CB8AC3E}">
        <p14:creationId xmlns:p14="http://schemas.microsoft.com/office/powerpoint/2010/main" val="1645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Mine kritiske merknader</a:t>
            </a:r>
            <a:endParaRPr lang="nb-NO" dirty="0"/>
          </a:p>
        </p:txBody>
      </p:sp>
      <p:sp>
        <p:nvSpPr>
          <p:cNvPr id="3" name="Plassholder for innhold 2"/>
          <p:cNvSpPr>
            <a:spLocks noGrp="1"/>
          </p:cNvSpPr>
          <p:nvPr>
            <p:ph idx="1"/>
          </p:nvPr>
        </p:nvSpPr>
        <p:spPr/>
        <p:txBody>
          <a:bodyPr/>
          <a:lstStyle/>
          <a:p>
            <a:r>
              <a:rPr lang="nb-NO" dirty="0" smtClean="0"/>
              <a:t>Komitéens medlemmer har av og til en dømmende og inkvisitorisk opptreden – da kan høringer bli gapestokk</a:t>
            </a:r>
          </a:p>
          <a:p>
            <a:r>
              <a:rPr lang="nb-NO" dirty="0" smtClean="0"/>
              <a:t>Komitéen passiviserer regjeringen – overtar dens kontrollansvar. (eks. Næringsdepartementet som ekspedisjonskontor i Telenor-saken)</a:t>
            </a:r>
          </a:p>
          <a:p>
            <a:r>
              <a:rPr lang="nb-NO" dirty="0" smtClean="0"/>
              <a:t>Høringene blir ikke alltid undersøkende nok – på grunn av partipolitikk og manglende kontradiksjons- og oppfølgingsmuligheter</a:t>
            </a:r>
          </a:p>
          <a:p>
            <a:r>
              <a:rPr lang="nb-NO" dirty="0" smtClean="0"/>
              <a:t>Disse tingene kan rettes på med små endringer. Viktig nå ikke å helle barnet ut med badevannet. Spesielt viktig å beholde mindretallets initiativrett</a:t>
            </a:r>
          </a:p>
          <a:p>
            <a:endParaRPr lang="nb-NO" dirty="0" smtClean="0"/>
          </a:p>
          <a:p>
            <a:endParaRPr lang="nb-NO" dirty="0" smtClean="0"/>
          </a:p>
          <a:p>
            <a:endParaRPr lang="nb-NO" dirty="0"/>
          </a:p>
        </p:txBody>
      </p:sp>
    </p:spTree>
    <p:extLst>
      <p:ext uri="{BB962C8B-B14F-4D97-AF65-F5344CB8AC3E}">
        <p14:creationId xmlns:p14="http://schemas.microsoft.com/office/powerpoint/2010/main" val="2286760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Er komitéen blitt mer aktiv, og hvorfor?</a:t>
            </a:r>
            <a:endParaRPr lang="nb-NO" dirty="0"/>
          </a:p>
        </p:txBody>
      </p:sp>
      <p:sp>
        <p:nvSpPr>
          <p:cNvPr id="3" name="Plassholder for innhold 2"/>
          <p:cNvSpPr>
            <a:spLocks noGrp="1"/>
          </p:cNvSpPr>
          <p:nvPr>
            <p:ph idx="1"/>
          </p:nvPr>
        </p:nvSpPr>
        <p:spPr/>
        <p:txBody>
          <a:bodyPr/>
          <a:lstStyle/>
          <a:p>
            <a:r>
              <a:rPr lang="nb-NO" dirty="0" smtClean="0"/>
              <a:t>«Alle» sier at kontrollvirksomheten har økt. Sikkert riktig, men det har vært perioder før også med mye kontroll (Kings Bay, Bakkane-sak, </a:t>
            </a:r>
            <a:r>
              <a:rPr lang="nb-NO" dirty="0" err="1" smtClean="0"/>
              <a:t>Koksverksak</a:t>
            </a:r>
            <a:r>
              <a:rPr lang="nb-NO" dirty="0" smtClean="0"/>
              <a:t>)</a:t>
            </a:r>
          </a:p>
          <a:p>
            <a:r>
              <a:rPr lang="nb-NO" dirty="0" smtClean="0"/>
              <a:t>Den parlamentariske situasjon forklarer mye. Flertallsregjering gir mer kontroll, kanskje det samme med skjøre koalisjonsregjeringer</a:t>
            </a:r>
          </a:p>
          <a:p>
            <a:r>
              <a:rPr lang="nb-NO" dirty="0" smtClean="0"/>
              <a:t>Mediene har betydning. Journalister mer opptatt av skandaler enn prosesser</a:t>
            </a:r>
          </a:p>
          <a:p>
            <a:r>
              <a:rPr lang="nb-NO" dirty="0" smtClean="0"/>
              <a:t>«Politikkens tilbaketrekning» – siste maktutredningen viste hvordan politikerne innskrenker handlingsrom. De kan ikke gjøre så mye annet enn å kontrollere. </a:t>
            </a:r>
            <a:endParaRPr lang="nb-NO" dirty="0"/>
          </a:p>
        </p:txBody>
      </p:sp>
    </p:spTree>
    <p:extLst>
      <p:ext uri="{BB962C8B-B14F-4D97-AF65-F5344CB8AC3E}">
        <p14:creationId xmlns:p14="http://schemas.microsoft.com/office/powerpoint/2010/main" val="178715724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2175</TotalTime>
  <Words>747</Words>
  <Application>Microsoft Office PowerPoint</Application>
  <PresentationFormat>Egendefinert</PresentationFormat>
  <Paragraphs>39</Paragraphs>
  <Slides>9</Slides>
  <Notes>0</Notes>
  <HiddenSlides>0</HiddenSlides>
  <MMClips>0</MMClips>
  <ScaleCrop>false</ScaleCrop>
  <HeadingPairs>
    <vt:vector size="4" baseType="variant">
      <vt:variant>
        <vt:lpstr>Tema</vt:lpstr>
      </vt:variant>
      <vt:variant>
        <vt:i4>1</vt:i4>
      </vt:variant>
      <vt:variant>
        <vt:lpstr>Lysbildetitler</vt:lpstr>
      </vt:variant>
      <vt:variant>
        <vt:i4>9</vt:i4>
      </vt:variant>
    </vt:vector>
  </HeadingPairs>
  <TitlesOfParts>
    <vt:vector size="10" baseType="lpstr">
      <vt:lpstr>Office-tema</vt:lpstr>
      <vt:lpstr>Politikerne trenger kontrollkomitèen          – det gjør offentligheten også</vt:lpstr>
      <vt:lpstr>Eget ståsted og disposisjon</vt:lpstr>
      <vt:lpstr>Velger-kontroll fordrer offentlighet </vt:lpstr>
      <vt:lpstr>Stortingskontroll skjerpes også i det åpne rom</vt:lpstr>
      <vt:lpstr>Hadde Høyremannen Paul Thyness rett:</vt:lpstr>
      <vt:lpstr>Er Carl I. Hagens «domstols-ønske» innfridd?</vt:lpstr>
      <vt:lpstr>Kritikken mot komitéens virksomhet er økende</vt:lpstr>
      <vt:lpstr>Mine kritiske merknader</vt:lpstr>
      <vt:lpstr>Er komitéen blitt mer aktiv, og hvorfor?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Aslak Bonde</dc:creator>
  <cp:lastModifiedBy>Kåre Svensson</cp:lastModifiedBy>
  <cp:revision>37</cp:revision>
  <dcterms:created xsi:type="dcterms:W3CDTF">2015-11-06T14:46:52Z</dcterms:created>
  <dcterms:modified xsi:type="dcterms:W3CDTF">2016-10-12T13:06:31Z</dcterms:modified>
</cp:coreProperties>
</file>