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300" r:id="rId3"/>
    <p:sldId id="289" r:id="rId4"/>
    <p:sldId id="290" r:id="rId5"/>
    <p:sldId id="291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1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F6064-AE87-45F4-BDD8-C2CF5EBD8E4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1B9AA-4579-4F7B-9D30-BF99C129BF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47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01F31-135C-44A3-9FDC-672D6C6B2281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858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718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4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1526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87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894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29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29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420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945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275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2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347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D0F6-A31A-4FFF-931E-995962161C18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F6DC3-16C4-4EE9-97A1-A37DCA668D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639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2380" y="932723"/>
            <a:ext cx="39677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4800" dirty="0">
                <a:solidFill>
                  <a:srgbClr val="002060"/>
                </a:solidFill>
              </a:rPr>
              <a:t>Etatsstyring</a:t>
            </a:r>
          </a:p>
          <a:p>
            <a:pPr algn="ctr"/>
            <a:r>
              <a:rPr lang="nb-NO" sz="4800" dirty="0">
                <a:solidFill>
                  <a:srgbClr val="002060"/>
                </a:solidFill>
              </a:rPr>
              <a:t>- i tide og utide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8503" y="2508170"/>
            <a:ext cx="2284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nb-NO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nb-NO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Tom Colbjørnsen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36563" y="4389107"/>
            <a:ext cx="5719386" cy="10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13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Foredrag på seminar i regi av Partnerforum</a:t>
            </a:r>
          </a:p>
          <a:p>
            <a:pPr algn="ctr"/>
            <a:r>
              <a:rPr lang="nb-NO" sz="213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Departementenes styring av underliggende etater</a:t>
            </a:r>
          </a:p>
          <a:p>
            <a:pPr algn="ctr"/>
            <a:r>
              <a:rPr lang="nb-NO" sz="213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9. oktober 2020</a:t>
            </a:r>
          </a:p>
        </p:txBody>
      </p:sp>
    </p:spTree>
    <p:extLst>
      <p:ext uri="{BB962C8B-B14F-4D97-AF65-F5344CB8AC3E}">
        <p14:creationId xmlns:p14="http://schemas.microsoft.com/office/powerpoint/2010/main" val="14350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6021" y="747216"/>
            <a:ext cx="11233248" cy="719139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 smtClean="0">
                <a:solidFill>
                  <a:srgbClr val="002060"/>
                </a:solidFill>
              </a:rPr>
              <a:t>Regelstyring</a:t>
            </a:r>
            <a:r>
              <a:rPr lang="nb-NO" sz="3733" b="1" dirty="0">
                <a:solidFill>
                  <a:srgbClr val="002060"/>
                </a:solidFill>
              </a:rPr>
              <a:t/>
            </a:r>
            <a:br>
              <a:rPr lang="nb-NO" sz="3733" b="1" dirty="0">
                <a:solidFill>
                  <a:srgbClr val="002060"/>
                </a:solidFill>
              </a:rPr>
            </a:br>
            <a:r>
              <a:rPr lang="nb-NO" sz="3733" b="1" dirty="0">
                <a:solidFill>
                  <a:srgbClr val="002060"/>
                </a:solidFill>
              </a:rPr>
              <a:t> - alternativ og supplement til mål- </a:t>
            </a:r>
            <a:r>
              <a:rPr lang="nb-NO" sz="3733" dirty="0"/>
              <a:t>og resultatstyring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03445" y="1988839"/>
            <a:ext cx="10058400" cy="4206687"/>
          </a:xfrm>
        </p:spPr>
        <p:txBody>
          <a:bodyPr>
            <a:normAutofit/>
          </a:bodyPr>
          <a:lstStyle/>
          <a:p>
            <a:r>
              <a:rPr lang="nb-NO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Ensartede rutiner, framgangsmåter, prosesser og systemer for likeartede oppgaver</a:t>
            </a:r>
            <a:endParaRPr lang="nb-NO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Regelverket i staten</a:t>
            </a:r>
          </a:p>
          <a:p>
            <a:pPr lvl="1"/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Reglementer («Reglement for økonomistyring..)</a:t>
            </a:r>
          </a:p>
          <a:p>
            <a:pPr lvl="1"/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Bestemmelser («Bestemmelser om økonomistyring»)</a:t>
            </a:r>
          </a:p>
          <a:p>
            <a:pPr lvl="1"/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Instrukser («Utredningsinstruksen»)</a:t>
            </a:r>
          </a:p>
          <a:p>
            <a:pPr lvl="1"/>
            <a:r>
              <a:rPr lang="nb-NO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Retningslinjer («Staten forventer at …)</a:t>
            </a:r>
          </a:p>
          <a:p>
            <a:pPr lvl="1"/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Veiledere («Veileder i etatsstyring»)</a:t>
            </a:r>
          </a:p>
          <a:p>
            <a:pPr lvl="1"/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Faglige råd («Best practice»)</a:t>
            </a:r>
          </a:p>
          <a:p>
            <a:pPr lvl="1"/>
            <a:r>
              <a:rPr lang="nb-NO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Personlige tommelfingerregler («Bakkebyråkratene»)</a:t>
            </a:r>
            <a:endParaRPr lang="nb-NO" sz="1867" dirty="0"/>
          </a:p>
          <a:p>
            <a:pPr lvl="1"/>
            <a:endParaRPr lang="nb-NO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A29C-1B4D-4189-A025-3F6A94D73404}" type="slidenum">
              <a:rPr lang="nb-NO" smtClean="0"/>
              <a:pPr>
                <a:defRPr/>
              </a:pPr>
              <a:t>10</a:t>
            </a:fld>
            <a:endParaRPr lang="nb-NO" sz="1867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264352" y="3526849"/>
            <a:ext cx="0" cy="24361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9925978" y="4571533"/>
            <a:ext cx="1069395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133" dirty="0" smtClean="0"/>
              <a:t>Rom for</a:t>
            </a:r>
          </a:p>
          <a:p>
            <a:r>
              <a:rPr lang="nb-NO" sz="2133" dirty="0" smtClean="0"/>
              <a:t>fravik</a:t>
            </a:r>
            <a:endParaRPr lang="nb-NO" sz="2133" dirty="0"/>
          </a:p>
        </p:txBody>
      </p:sp>
      <p:sp>
        <p:nvSpPr>
          <p:cNvPr id="8" name="TextBox 7"/>
          <p:cNvSpPr txBox="1"/>
          <p:nvPr/>
        </p:nvSpPr>
        <p:spPr>
          <a:xfrm>
            <a:off x="8906134" y="5893832"/>
            <a:ext cx="728597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133" dirty="0" smtClean="0"/>
              <a:t>Stort</a:t>
            </a:r>
            <a:endParaRPr lang="nb-NO" sz="2133" dirty="0"/>
          </a:p>
        </p:txBody>
      </p:sp>
      <p:sp>
        <p:nvSpPr>
          <p:cNvPr id="9" name="TextBox 8"/>
          <p:cNvSpPr txBox="1"/>
          <p:nvPr/>
        </p:nvSpPr>
        <p:spPr>
          <a:xfrm>
            <a:off x="8976321" y="3075444"/>
            <a:ext cx="587277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133" dirty="0" smtClean="0"/>
              <a:t>Lite</a:t>
            </a:r>
            <a:endParaRPr lang="nb-NO" sz="2133" dirty="0"/>
          </a:p>
        </p:txBody>
      </p:sp>
    </p:spTree>
    <p:extLst>
      <p:ext uri="{BB962C8B-B14F-4D97-AF65-F5344CB8AC3E}">
        <p14:creationId xmlns:p14="http://schemas.microsoft.com/office/powerpoint/2010/main" val="39047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4299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3600" b="1" dirty="0">
                <a:solidFill>
                  <a:srgbClr val="002060"/>
                </a:solidFill>
              </a:rPr>
              <a:t>Regelstyring  og standardisering</a:t>
            </a:r>
            <a:br>
              <a:rPr lang="nb-NO" sz="3600" b="1" dirty="0">
                <a:solidFill>
                  <a:srgbClr val="002060"/>
                </a:solidFill>
              </a:rPr>
            </a:br>
            <a:r>
              <a:rPr lang="nb-NO" sz="3600" b="1" dirty="0">
                <a:solidFill>
                  <a:srgbClr val="002060"/>
                </a:solidFill>
              </a:rPr>
              <a:t>- fordeler og ulemper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07435" y="2079049"/>
            <a:ext cx="5386917" cy="639763"/>
          </a:xfrm>
        </p:spPr>
        <p:txBody>
          <a:bodyPr>
            <a:normAutofit/>
          </a:bodyPr>
          <a:lstStyle/>
          <a:p>
            <a:r>
              <a:rPr lang="nb-NO" sz="2667" b="0" dirty="0">
                <a:solidFill>
                  <a:srgbClr val="002060"/>
                </a:solidFill>
              </a:rPr>
              <a:t>Fordeler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46541" y="3012307"/>
            <a:ext cx="5756075" cy="1856569"/>
          </a:xfrm>
        </p:spPr>
        <p:txBody>
          <a:bodyPr>
            <a:normAutofit fontScale="92500" lnSpcReduction="10000"/>
          </a:bodyPr>
          <a:lstStyle/>
          <a:p>
            <a:r>
              <a:rPr lang="nb-NO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Tidsbesparelser og reduserte kostnader</a:t>
            </a:r>
          </a:p>
          <a:p>
            <a:r>
              <a:rPr lang="nb-NO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Likebehandling</a:t>
            </a:r>
          </a:p>
          <a:p>
            <a:r>
              <a:rPr lang="nb-NO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Forenkler prosesser og beslutninger</a:t>
            </a:r>
          </a:p>
          <a:p>
            <a:r>
              <a:rPr lang="nb-NO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Kvalitetssikring: Regelverk kan minimere feil</a:t>
            </a:r>
          </a:p>
          <a:p>
            <a:r>
              <a:rPr lang="nb-NO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Ensartede regler fremmer digitalisering</a:t>
            </a:r>
          </a:p>
          <a:p>
            <a:pPr marL="0" indent="0">
              <a:buNone/>
            </a:pPr>
            <a:endParaRPr lang="nb-NO" sz="18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52118" y="1894900"/>
            <a:ext cx="2274857" cy="823912"/>
          </a:xfrm>
        </p:spPr>
        <p:txBody>
          <a:bodyPr>
            <a:normAutofit/>
          </a:bodyPr>
          <a:lstStyle/>
          <a:p>
            <a:r>
              <a:rPr lang="nb-NO" sz="2667" b="0" dirty="0">
                <a:solidFill>
                  <a:srgbClr val="002060"/>
                </a:solidFill>
              </a:rPr>
              <a:t>Ulemper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11" y="2969903"/>
            <a:ext cx="5664629" cy="1898974"/>
          </a:xfrm>
        </p:spPr>
        <p:txBody>
          <a:bodyPr>
            <a:noAutofit/>
          </a:bodyPr>
          <a:lstStyle/>
          <a:p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Mindre utnyttelse av faglig skjønn</a:t>
            </a:r>
          </a:p>
          <a:p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Vanskeligere å utvikle tilpassede løsninger</a:t>
            </a:r>
          </a:p>
          <a:p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Avvikskontroll kan skape regelvelde</a:t>
            </a:r>
          </a:p>
          <a:p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Frykt for å feile hindrer initiativ til forbedringer</a:t>
            </a:r>
          </a:p>
          <a:p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Medarbeideres ansvar reduseres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2998C-2FFD-4003-81BD-9B68FF00CD1D}" type="slidenum">
              <a:rPr lang="nb-NO" smtClean="0"/>
              <a:pPr>
                <a:defRPr/>
              </a:pPr>
              <a:t>11</a:t>
            </a:fld>
            <a:endParaRPr lang="nb-NO" sz="1867"/>
          </a:p>
        </p:txBody>
      </p:sp>
    </p:spTree>
    <p:extLst>
      <p:ext uri="{BB962C8B-B14F-4D97-AF65-F5344CB8AC3E}">
        <p14:creationId xmlns:p14="http://schemas.microsoft.com/office/powerpoint/2010/main" val="31637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452669"/>
            <a:ext cx="9889099" cy="719139"/>
          </a:xfrm>
        </p:spPr>
        <p:txBody>
          <a:bodyPr>
            <a:normAutofit fontScale="90000"/>
          </a:bodyPr>
          <a:lstStyle/>
          <a:p>
            <a:pPr algn="ctr"/>
            <a:r>
              <a:rPr lang="nb-NO" b="0" dirty="0" smtClean="0"/>
              <a:t/>
            </a:r>
            <a:br>
              <a:rPr lang="nb-NO" b="0" dirty="0" smtClean="0"/>
            </a:br>
            <a:r>
              <a:rPr lang="nb-NO" b="1" dirty="0" smtClean="0">
                <a:solidFill>
                  <a:srgbClr val="002060"/>
                </a:solidFill>
              </a:rPr>
              <a:t>Mål og resultatstyring versus regelstyring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03" y="1384709"/>
            <a:ext cx="10897931" cy="4252536"/>
          </a:xfrm>
        </p:spPr>
        <p:txBody>
          <a:bodyPr>
            <a:normAutofit/>
          </a:bodyPr>
          <a:lstStyle/>
          <a:p>
            <a:endParaRPr lang="nb-NO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Faktorer som tilsier regelstyring</a:t>
            </a:r>
          </a:p>
          <a:p>
            <a:pPr lvl="1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Ensartede oppgaver</a:t>
            </a:r>
          </a:p>
          <a:p>
            <a:pPr lvl="1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Lite behov for lokale tilpasninger</a:t>
            </a:r>
          </a:p>
          <a:p>
            <a:pPr lvl="1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Høy r</a:t>
            </a:r>
            <a:r>
              <a:rPr lang="nb-NO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isiko for alvorlige feil</a:t>
            </a:r>
          </a:p>
          <a:p>
            <a:pPr marL="0" indent="0">
              <a:buNone/>
            </a:pPr>
            <a:endParaRPr lang="nb-NO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Eksempler </a:t>
            </a:r>
          </a:p>
          <a:p>
            <a:pPr lvl="1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Statens økonomistyring </a:t>
            </a:r>
          </a:p>
          <a:p>
            <a:pPr lvl="1"/>
            <a:r>
              <a:rPr lang="nb-NO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HMS</a:t>
            </a:r>
          </a:p>
          <a:p>
            <a:pPr lvl="2"/>
            <a:endParaRPr lang="nb-NO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A29C-1B4D-4189-A025-3F6A94D73404}" type="slidenum">
              <a:rPr lang="nb-NO" smtClean="0"/>
              <a:pPr>
                <a:defRPr/>
              </a:pPr>
              <a:t>12</a:t>
            </a:fld>
            <a:endParaRPr lang="nb-NO" sz="1867"/>
          </a:p>
        </p:txBody>
      </p:sp>
    </p:spTree>
    <p:extLst>
      <p:ext uri="{BB962C8B-B14F-4D97-AF65-F5344CB8AC3E}">
        <p14:creationId xmlns:p14="http://schemas.microsoft.com/office/powerpoint/2010/main" val="6456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8522" y="2509935"/>
            <a:ext cx="65002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6000" dirty="0" smtClean="0">
                <a:solidFill>
                  <a:srgbClr val="002060"/>
                </a:solidFill>
              </a:rPr>
              <a:t>Takk for </a:t>
            </a:r>
          </a:p>
          <a:p>
            <a:pPr algn="ctr"/>
            <a:r>
              <a:rPr lang="nb-NO" sz="6000" dirty="0" smtClean="0">
                <a:solidFill>
                  <a:srgbClr val="002060"/>
                </a:solidFill>
              </a:rPr>
              <a:t>Oppmerksomheten!</a:t>
            </a:r>
            <a:endParaRPr lang="nb-NO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4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800" b="1" dirty="0" smtClean="0">
                <a:solidFill>
                  <a:srgbClr val="002060"/>
                </a:solidFill>
              </a:rPr>
              <a:t>Oversikt</a:t>
            </a:r>
            <a:endParaRPr lang="nb-NO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836" y="2460107"/>
            <a:ext cx="10515600" cy="2877004"/>
          </a:xfrm>
        </p:spPr>
        <p:txBody>
          <a:bodyPr>
            <a:normAutofit/>
          </a:bodyPr>
          <a:lstStyle/>
          <a:p>
            <a:r>
              <a:rPr lang="nb-NO" sz="3600" dirty="0" smtClean="0"/>
              <a:t>Fire temaer</a:t>
            </a:r>
          </a:p>
          <a:p>
            <a:pPr lvl="1"/>
            <a:r>
              <a:rPr lang="nb-NO" sz="3200" dirty="0" smtClean="0"/>
              <a:t>Formell og uformell etatsstyring</a:t>
            </a:r>
          </a:p>
          <a:p>
            <a:pPr lvl="1"/>
            <a:r>
              <a:rPr lang="nb-NO" sz="3200" dirty="0" smtClean="0"/>
              <a:t>Når er etatsstyring særlig velegnet?</a:t>
            </a:r>
          </a:p>
          <a:p>
            <a:pPr lvl="1"/>
            <a:r>
              <a:rPr lang="nb-NO" sz="3200" dirty="0" smtClean="0"/>
              <a:t>Mål- og resultatstyring som tillitsbasert ledelse</a:t>
            </a:r>
          </a:p>
          <a:p>
            <a:pPr lvl="1"/>
            <a:r>
              <a:rPr lang="nb-NO" sz="3200" dirty="0" smtClean="0"/>
              <a:t>Regelstyring versus mål- og resultatstyring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5004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883" y="356659"/>
            <a:ext cx="1828653" cy="719139"/>
          </a:xfrm>
        </p:spPr>
        <p:txBody>
          <a:bodyPr>
            <a:normAutofit fontScale="90000"/>
          </a:bodyPr>
          <a:lstStyle/>
          <a:p>
            <a:r>
              <a:rPr lang="nb-NO" sz="4800" b="1" dirty="0">
                <a:solidFill>
                  <a:srgbClr val="002060"/>
                </a:solidFill>
              </a:rPr>
              <a:t>Kilde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6021288"/>
            <a:ext cx="11233247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2133" dirty="0"/>
              <a:t>https://spekter.no/Global/Rapporter/Og_bakom_synger_Stortinget_2020_Colbjornsen.pdf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816" y="1075797"/>
            <a:ext cx="3522291" cy="480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8485" y="194286"/>
            <a:ext cx="5364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dirty="0">
                <a:solidFill>
                  <a:srgbClr val="002060"/>
                </a:solidFill>
              </a:rPr>
              <a:t>ETATSSTYRING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065" y="2839029"/>
            <a:ext cx="56267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STYRINGSDIALOG:</a:t>
            </a:r>
          </a:p>
          <a:p>
            <a:pPr algn="ctr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FORMELL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ETATSSTYRING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Møter og styringsdokumenter</a:t>
            </a:r>
          </a:p>
          <a:p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 underliggende etater er forpliktet til</a:t>
            </a:r>
          </a:p>
          <a:p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å følge opp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Etatsstyringsmøter, halvårsmøter, årsrapportmøter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Etatsinstruks, tildelingsbrev, årsrapport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93432" y="2839029"/>
            <a:ext cx="54589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ETATSDIALOG:</a:t>
            </a:r>
          </a:p>
          <a:p>
            <a:pPr algn="ctr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UFORMELL ETATSSTYRING</a:t>
            </a:r>
          </a:p>
          <a:p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Signaler og innspill fra departementet som underliggende etater velger hvordan de vil forholde seg til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Faglige møter, ad hoc-møter, </a:t>
            </a:r>
            <a:endParaRPr lang="nb-NO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rapporter</a:t>
            </a:r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brev 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Telefonsamtaler, epost</a:t>
            </a:r>
          </a:p>
        </p:txBody>
      </p:sp>
      <p:sp>
        <p:nvSpPr>
          <p:cNvPr id="5" name="Right Arrow 4"/>
          <p:cNvSpPr/>
          <p:nvPr/>
        </p:nvSpPr>
        <p:spPr>
          <a:xfrm rot="7714300">
            <a:off x="3563369" y="1723537"/>
            <a:ext cx="1588467" cy="296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7" name="Right Arrow 6"/>
          <p:cNvSpPr/>
          <p:nvPr/>
        </p:nvSpPr>
        <p:spPr>
          <a:xfrm rot="2866425">
            <a:off x="6713255" y="1697899"/>
            <a:ext cx="1588467" cy="296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391705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2060"/>
                </a:solidFill>
              </a:rPr>
              <a:t>Etatsstyringens funksjon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988840"/>
            <a:ext cx="10058400" cy="4320480"/>
          </a:xfrm>
        </p:spPr>
        <p:txBody>
          <a:bodyPr/>
          <a:lstStyle/>
          <a:p>
            <a:r>
              <a:rPr lang="nb-NO" b="0" dirty="0" smtClean="0">
                <a:solidFill>
                  <a:srgbClr val="002060"/>
                </a:solidFill>
              </a:rPr>
              <a:t>Tjenesteproduksjon – særlig av kollektive goder</a:t>
            </a:r>
          </a:p>
          <a:p>
            <a:pPr lvl="1"/>
            <a:r>
              <a:rPr lang="nb-NO" dirty="0" smtClean="0"/>
              <a:t>Kystverket: Sjøsikkerhet og beredskap mot akutt forurensning</a:t>
            </a:r>
            <a:endParaRPr lang="nb-NO" dirty="0"/>
          </a:p>
          <a:p>
            <a:r>
              <a:rPr lang="nb-NO" b="0" dirty="0" smtClean="0">
                <a:solidFill>
                  <a:srgbClr val="002060"/>
                </a:solidFill>
              </a:rPr>
              <a:t>Myndighetsutøvelse overfor bedrifter og borgere</a:t>
            </a:r>
          </a:p>
          <a:p>
            <a:pPr lvl="1"/>
            <a:r>
              <a:rPr lang="nb-NO" dirty="0" smtClean="0"/>
              <a:t>Kystverket: Lover og regler for havner, farleier og losplikt</a:t>
            </a:r>
          </a:p>
          <a:p>
            <a:r>
              <a:rPr lang="nb-NO" b="0" dirty="0" smtClean="0">
                <a:solidFill>
                  <a:srgbClr val="002060"/>
                </a:solidFill>
              </a:rPr>
              <a:t>Nasjonal normering</a:t>
            </a:r>
          </a:p>
          <a:p>
            <a:pPr lvl="1"/>
            <a:r>
              <a:rPr lang="nb-NO" dirty="0" smtClean="0"/>
              <a:t>Helsedirektoratet: Normerende myndighet til å fremme lik behandling og ensartet kvalitet på helsetjenester i hele landet</a:t>
            </a:r>
          </a:p>
          <a:p>
            <a:r>
              <a:rPr lang="nb-NO" b="0" dirty="0" smtClean="0">
                <a:solidFill>
                  <a:srgbClr val="002060"/>
                </a:solidFill>
              </a:rPr>
              <a:t>Politiske styringsbehov</a:t>
            </a:r>
          </a:p>
          <a:p>
            <a:pPr lvl="1"/>
            <a:r>
              <a:rPr lang="nb-NO" dirty="0" smtClean="0"/>
              <a:t>Ressursbruk, offentlige interesse og velgerappell </a:t>
            </a:r>
          </a:p>
          <a:p>
            <a:pPr lvl="1"/>
            <a:r>
              <a:rPr lang="nb-NO" b="0" dirty="0" smtClean="0"/>
              <a:t>Eksempel: Helse, utdanning</a:t>
            </a:r>
            <a:endParaRPr lang="nb-NO" b="0" dirty="0"/>
          </a:p>
          <a:p>
            <a:pPr marL="0" indent="0">
              <a:buNone/>
            </a:pPr>
            <a:endParaRPr lang="nb-NO" b="0" dirty="0" smtClean="0"/>
          </a:p>
        </p:txBody>
      </p:sp>
    </p:spTree>
    <p:extLst>
      <p:ext uri="{BB962C8B-B14F-4D97-AF65-F5344CB8AC3E}">
        <p14:creationId xmlns:p14="http://schemas.microsoft.com/office/powerpoint/2010/main" val="389421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644691"/>
            <a:ext cx="8736971" cy="719139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 smtClean="0">
                <a:solidFill>
                  <a:srgbClr val="002060"/>
                </a:solidFill>
              </a:rPr>
              <a:t>Etatsstyring som </a:t>
            </a:r>
            <a:br>
              <a:rPr lang="nb-NO" b="1" dirty="0" smtClean="0">
                <a:solidFill>
                  <a:srgbClr val="002060"/>
                </a:solidFill>
              </a:rPr>
            </a:br>
            <a:r>
              <a:rPr lang="nb-NO" b="1" dirty="0" smtClean="0">
                <a:solidFill>
                  <a:srgbClr val="002060"/>
                </a:solidFill>
              </a:rPr>
              <a:t>mål- og resultatstyring</a:t>
            </a:r>
            <a:r>
              <a:rPr lang="nb-NO" b="0" dirty="0" smtClean="0">
                <a:solidFill>
                  <a:srgbClr val="002060"/>
                </a:solidFill>
              </a:rPr>
              <a:t> </a:t>
            </a:r>
            <a:br>
              <a:rPr lang="nb-NO" b="0" dirty="0" smtClean="0">
                <a:solidFill>
                  <a:srgbClr val="002060"/>
                </a:solidFill>
              </a:rPr>
            </a:br>
            <a:endParaRPr lang="nb-NO" b="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839" y="2083892"/>
            <a:ext cx="10217292" cy="3552395"/>
          </a:xfrm>
        </p:spPr>
        <p:txBody>
          <a:bodyPr>
            <a:noAutofit/>
          </a:bodyPr>
          <a:lstStyle/>
          <a:p>
            <a:r>
              <a:rPr lang="nb-NO" dirty="0" smtClean="0">
                <a:solidFill>
                  <a:srgbClr val="002060"/>
                </a:solidFill>
              </a:rPr>
              <a:t>Mål- og resultatstyring er et delegeringsverktøy</a:t>
            </a:r>
          </a:p>
          <a:p>
            <a:r>
              <a:rPr lang="nb-NO" dirty="0" smtClean="0">
                <a:solidFill>
                  <a:srgbClr val="002060"/>
                </a:solidFill>
              </a:rPr>
              <a:t>Hovedregel </a:t>
            </a:r>
            <a:endParaRPr lang="nb-NO" dirty="0">
              <a:solidFill>
                <a:srgbClr val="002060"/>
              </a:solidFill>
            </a:endParaRPr>
          </a:p>
          <a:p>
            <a:pPr lvl="1"/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Beslutninger skal tas på lavest mulig effektive nivå</a:t>
            </a:r>
          </a:p>
          <a:p>
            <a:pPr lvl="1"/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Tilgang på relevant informasjon og kompetanse avgjør </a:t>
            </a:r>
          </a:p>
          <a:p>
            <a:pPr marL="457200" lvl="1" indent="0">
              <a:buNone/>
            </a:pP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hvilket </a:t>
            </a:r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nivå som er mest 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effektivt</a:t>
            </a:r>
            <a:endParaRPr lang="nb-NO" dirty="0" smtClean="0">
              <a:solidFill>
                <a:srgbClr val="002060"/>
              </a:solidFill>
            </a:endParaRPr>
          </a:p>
          <a:p>
            <a:r>
              <a:rPr lang="nb-NO" dirty="0" smtClean="0">
                <a:solidFill>
                  <a:srgbClr val="002060"/>
                </a:solidFill>
              </a:rPr>
              <a:t>Mål- og resultatstyring er et delegeringsverktøy</a:t>
            </a:r>
            <a:endParaRPr lang="nb-NO" dirty="0">
              <a:solidFill>
                <a:srgbClr val="002060"/>
              </a:solidFill>
            </a:endParaRPr>
          </a:p>
          <a:p>
            <a:pPr lvl="1"/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Overordnet instans bestemmer forventninger til mål og resultater</a:t>
            </a:r>
          </a:p>
          <a:p>
            <a:pPr lvl="1"/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Underordnet instans skal bestemme virkemidler</a:t>
            </a:r>
          </a:p>
          <a:p>
            <a:pPr lvl="1"/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Underordnet gis autonomi til å bruke eget faglig skjønn og intuisjon	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A29C-1B4D-4189-A025-3F6A94D73404}" type="slidenum">
              <a:rPr lang="nb-NO" smtClean="0"/>
              <a:pPr>
                <a:defRPr/>
              </a:pPr>
              <a:t>6</a:t>
            </a:fld>
            <a:endParaRPr lang="nb-NO" sz="1867"/>
          </a:p>
        </p:txBody>
      </p:sp>
    </p:spTree>
    <p:extLst>
      <p:ext uri="{BB962C8B-B14F-4D97-AF65-F5344CB8AC3E}">
        <p14:creationId xmlns:p14="http://schemas.microsoft.com/office/powerpoint/2010/main" val="759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786" y="338926"/>
            <a:ext cx="7184727" cy="719139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 smtClean="0">
                <a:solidFill>
                  <a:srgbClr val="002060"/>
                </a:solidFill>
              </a:rPr>
              <a:t>Mål-/middel hierarkier</a:t>
            </a:r>
            <a:br>
              <a:rPr lang="nb-NO" b="1" dirty="0" smtClean="0">
                <a:solidFill>
                  <a:srgbClr val="002060"/>
                </a:solidFill>
              </a:rPr>
            </a:br>
            <a:r>
              <a:rPr lang="nb-NO" b="1" dirty="0" smtClean="0">
                <a:solidFill>
                  <a:srgbClr val="002060"/>
                </a:solidFill>
              </a:rPr>
              <a:t>Eksempel: Statens vegvesen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6529" y="2950592"/>
            <a:ext cx="1398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Vegdirektør</a:t>
            </a:r>
            <a:endParaRPr lang="nb-NO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84816" y="2950592"/>
            <a:ext cx="1450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Virkemidler </a:t>
            </a:r>
            <a:endParaRPr lang="nb-NO" sz="2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7461402" y="2429741"/>
            <a:ext cx="1705737" cy="7358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749517" y="2894308"/>
            <a:ext cx="2134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Resultatmål m/</a:t>
            </a:r>
          </a:p>
          <a:p>
            <a:r>
              <a:rPr lang="nb-NO" sz="2000" dirty="0" smtClean="0"/>
              <a:t>styringsindikatorer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549534" y="3257418"/>
            <a:ext cx="1116453" cy="66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403155" y="4079192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Divisjoner</a:t>
            </a:r>
            <a:endParaRPr lang="nb-NO" sz="20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7671386" y="3654613"/>
            <a:ext cx="1665561" cy="6620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973689" y="4093041"/>
            <a:ext cx="1393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Virkemidler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72796" y="5071720"/>
            <a:ext cx="2134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Resultatmål m/</a:t>
            </a:r>
          </a:p>
          <a:p>
            <a:r>
              <a:rPr lang="nb-NO" sz="2000" dirty="0" smtClean="0"/>
              <a:t>styringsindikatorer</a:t>
            </a:r>
            <a:endParaRPr lang="nb-NO" sz="20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7868290" y="4356132"/>
            <a:ext cx="994373" cy="280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20597" y="5225608"/>
            <a:ext cx="1294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Avdelinger</a:t>
            </a:r>
            <a:endParaRPr lang="nb-NO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004918" y="5282353"/>
            <a:ext cx="1393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Virkemidler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53731" y="6112445"/>
            <a:ext cx="2134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Resultatmål m/</a:t>
            </a:r>
          </a:p>
          <a:p>
            <a:r>
              <a:rPr lang="nb-NO" sz="2000" dirty="0" smtClean="0"/>
              <a:t>styringsindikatorer</a:t>
            </a:r>
            <a:endParaRPr lang="nb-NO" sz="20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7868290" y="5799141"/>
            <a:ext cx="1691997" cy="5403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642790" y="5482408"/>
            <a:ext cx="121094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9620018" y="2392867"/>
            <a:ext cx="0" cy="480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9666513" y="3611584"/>
            <a:ext cx="0" cy="480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9700518" y="4646107"/>
            <a:ext cx="0" cy="480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811809" y="2392867"/>
            <a:ext cx="108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Delegering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08425" y="3698189"/>
            <a:ext cx="108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Delegering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0276" y="4646107"/>
            <a:ext cx="108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Delegering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36300" y="2516256"/>
            <a:ext cx="1282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Rapportering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51231" y="5786516"/>
            <a:ext cx="1282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Rapportering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701407" y="3708927"/>
            <a:ext cx="1282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Rapportering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336459" y="1727799"/>
            <a:ext cx="7300436" cy="431050"/>
            <a:chOff x="3336459" y="1727799"/>
            <a:chExt cx="7300436" cy="431050"/>
          </a:xfrm>
        </p:grpSpPr>
        <p:sp>
          <p:nvSpPr>
            <p:cNvPr id="3" name="TextBox 2"/>
            <p:cNvSpPr txBox="1"/>
            <p:nvPr/>
          </p:nvSpPr>
          <p:spPr>
            <a:xfrm>
              <a:off x="3336459" y="1758739"/>
              <a:ext cx="15821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 smtClean="0"/>
                <a:t>Departement</a:t>
              </a:r>
              <a:endParaRPr lang="nb-NO" sz="20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14271" y="1727799"/>
              <a:ext cx="2322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 smtClean="0"/>
                <a:t>Hovedmål og delmål</a:t>
              </a:r>
              <a:endParaRPr lang="nb-NO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68892" y="1758739"/>
              <a:ext cx="16291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 smtClean="0"/>
                <a:t>Tildelingsbrev</a:t>
              </a:r>
              <a:endParaRPr lang="nb-NO" sz="2000" dirty="0"/>
            </a:p>
          </p:txBody>
        </p:sp>
        <p:cxnSp>
          <p:nvCxnSpPr>
            <p:cNvPr id="40" name="Straight Arrow Connector 39"/>
            <p:cNvCxnSpPr>
              <a:stCxn id="15" idx="3"/>
            </p:cNvCxnSpPr>
            <p:nvPr/>
          </p:nvCxnSpPr>
          <p:spPr>
            <a:xfrm flipV="1">
              <a:off x="7397992" y="1936296"/>
              <a:ext cx="850269" cy="2249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8884016" y="4006425"/>
            <a:ext cx="2134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Resultatmål m/</a:t>
            </a:r>
          </a:p>
          <a:p>
            <a:r>
              <a:rPr lang="nb-NO" sz="2000" dirty="0" smtClean="0"/>
              <a:t>styringsindikatorer</a:t>
            </a:r>
            <a:endParaRPr lang="nb-NO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493720" y="6194852"/>
            <a:ext cx="109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Seksjoner</a:t>
            </a:r>
            <a:endParaRPr lang="nb-NO" dirty="0"/>
          </a:p>
        </p:txBody>
      </p:sp>
      <p:sp>
        <p:nvSpPr>
          <p:cNvPr id="57" name="TextBox 56"/>
          <p:cNvSpPr txBox="1"/>
          <p:nvPr/>
        </p:nvSpPr>
        <p:spPr>
          <a:xfrm>
            <a:off x="6013048" y="6194852"/>
            <a:ext cx="1393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Virkemidler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7583041" y="6466388"/>
            <a:ext cx="121094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7583041" y="4763093"/>
            <a:ext cx="1621539" cy="595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9723651" y="5714799"/>
            <a:ext cx="0" cy="480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9920946" y="4779169"/>
            <a:ext cx="1282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Rapportering</a:t>
            </a:r>
          </a:p>
        </p:txBody>
      </p:sp>
    </p:spTree>
    <p:extLst>
      <p:ext uri="{BB962C8B-B14F-4D97-AF65-F5344CB8AC3E}">
        <p14:creationId xmlns:p14="http://schemas.microsoft.com/office/powerpoint/2010/main" val="401394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879" y="644691"/>
            <a:ext cx="7104789" cy="719139"/>
          </a:xfrm>
        </p:spPr>
        <p:txBody>
          <a:bodyPr/>
          <a:lstStyle/>
          <a:p>
            <a:r>
              <a:rPr lang="nb-NO" b="1" dirty="0" smtClean="0">
                <a:solidFill>
                  <a:srgbClr val="002060"/>
                </a:solidFill>
              </a:rPr>
              <a:t>Tillitsbasert ledelse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1425" y="1892830"/>
            <a:ext cx="9791700" cy="3647017"/>
          </a:xfrm>
        </p:spPr>
        <p:txBody>
          <a:bodyPr>
            <a:normAutofit fontScale="92500"/>
          </a:bodyPr>
          <a:lstStyle/>
          <a:p>
            <a:r>
              <a:rPr lang="nb-NO" sz="3200" b="0" dirty="0" smtClean="0">
                <a:solidFill>
                  <a:srgbClr val="002060"/>
                </a:solidFill>
              </a:rPr>
              <a:t>Målstyring er - i prinsippet - tillitsbasert ledelse satt i system</a:t>
            </a:r>
          </a:p>
          <a:p>
            <a:pPr lvl="1"/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Overordnet </a:t>
            </a: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instans viser tillit til at underordnete har best kompetanse og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informasjonstilgang </a:t>
            </a: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 å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velge virkemidler</a:t>
            </a:r>
            <a:endParaRPr lang="nb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Situasjonen i kunnskapsorganisasjoner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tilsier </a:t>
            </a: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utstrakt delegering og faglig autonomi </a:t>
            </a:r>
            <a:endParaRPr lang="nb-NO" sz="28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3200" b="0" dirty="0" smtClean="0">
                <a:solidFill>
                  <a:srgbClr val="002060"/>
                </a:solidFill>
              </a:rPr>
              <a:t>Hva sier praktisk erfaring om målstyring?</a:t>
            </a:r>
            <a:endParaRPr lang="nb-NO" sz="3600" dirty="0">
              <a:solidFill>
                <a:srgbClr val="002060"/>
              </a:solidFill>
            </a:endParaRPr>
          </a:p>
          <a:p>
            <a:pPr lvl="1"/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Antallet mål overdrives</a:t>
            </a:r>
          </a:p>
          <a:p>
            <a:pPr lvl="1"/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Målene griper inn i underordnetes autonomi</a:t>
            </a:r>
          </a:p>
          <a:p>
            <a:endParaRPr lang="nb-NO" sz="2933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nb-NO" sz="2933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895B0-B06A-4454-9A02-B7BC227C263D}" type="slidenum">
              <a:rPr lang="nb-NO" smtClean="0"/>
              <a:pPr>
                <a:defRPr/>
              </a:pPr>
              <a:t>8</a:t>
            </a:fld>
            <a:endParaRPr lang="nb-NO" sz="1867"/>
          </a:p>
        </p:txBody>
      </p:sp>
    </p:spTree>
    <p:extLst>
      <p:ext uri="{BB962C8B-B14F-4D97-AF65-F5344CB8AC3E}">
        <p14:creationId xmlns:p14="http://schemas.microsoft.com/office/powerpoint/2010/main" val="6538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13" y="356659"/>
            <a:ext cx="10058400" cy="719139"/>
          </a:xfrm>
        </p:spPr>
        <p:txBody>
          <a:bodyPr/>
          <a:lstStyle/>
          <a:p>
            <a:r>
              <a:rPr lang="nb-NO" b="1" dirty="0" smtClean="0">
                <a:solidFill>
                  <a:srgbClr val="002060"/>
                </a:solidFill>
              </a:rPr>
              <a:t>Forutsetninger for effektiv målstyring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217" y="1547326"/>
            <a:ext cx="10822701" cy="4585089"/>
          </a:xfrm>
        </p:spPr>
        <p:txBody>
          <a:bodyPr>
            <a:normAutofit fontScale="92500" lnSpcReduction="10000"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Mest mulig forutsigbare resultatkrav</a:t>
            </a:r>
          </a:p>
          <a:p>
            <a:pPr lvl="1"/>
            <a:r>
              <a:rPr lang="nb-NO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Bidra til effektiv ressursbruk</a:t>
            </a:r>
            <a:endParaRPr lang="nb-NO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Tydelige prioriteringer</a:t>
            </a:r>
          </a:p>
          <a:p>
            <a:pPr lvl="1"/>
            <a:r>
              <a:rPr lang="nb-NO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Unngå </a:t>
            </a:r>
            <a:r>
              <a:rPr lang="nb-NO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mange mål</a:t>
            </a:r>
            <a:endParaRPr lang="nb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Resultatmål (effektmål), ikke aktivitets- og produksjonsmål</a:t>
            </a:r>
            <a:endParaRPr lang="nb-NO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nb-NO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 lokal </a:t>
            </a:r>
            <a:r>
              <a:rPr lang="nb-NO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handlefrihet til å velge virkemidler</a:t>
            </a:r>
          </a:p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Sentrale føringer for lokale valg (budsjett,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resultatkrav, verdigrunnlag,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m.m.)</a:t>
            </a:r>
          </a:p>
          <a:p>
            <a:pPr lvl="1"/>
            <a:r>
              <a:rPr lang="nb-NO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Hindre suboptimalisering</a:t>
            </a:r>
            <a:endParaRPr lang="nb-NO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Rapportering og oppfølging av måloppnåelse</a:t>
            </a:r>
          </a:p>
          <a:p>
            <a:pPr lvl="1"/>
            <a:r>
              <a:rPr lang="nb-NO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Bidra til lokal </a:t>
            </a:r>
            <a:r>
              <a:rPr lang="nb-NO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ansvarliggjøring og læring</a:t>
            </a:r>
          </a:p>
          <a:p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Medarbeidere har nødvendige kunnskaper og motivasjon</a:t>
            </a:r>
          </a:p>
          <a:p>
            <a:pPr lvl="1"/>
            <a:r>
              <a:rPr lang="nb-NO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Utvikle kompetanse</a:t>
            </a:r>
            <a:r>
              <a:rPr lang="nb-NO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beslutningskraft og vilje til å ta ansvar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A29C-1B4D-4189-A025-3F6A94D73404}" type="slidenum">
              <a:rPr lang="nb-NO" smtClean="0"/>
              <a:pPr>
                <a:defRPr/>
              </a:pPr>
              <a:t>9</a:t>
            </a:fld>
            <a:endParaRPr lang="nb-NO" sz="1867"/>
          </a:p>
        </p:txBody>
      </p:sp>
    </p:spTree>
    <p:extLst>
      <p:ext uri="{BB962C8B-B14F-4D97-AF65-F5344CB8AC3E}">
        <p14:creationId xmlns:p14="http://schemas.microsoft.com/office/powerpoint/2010/main" val="32603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14815</TotalTime>
  <Words>577</Words>
  <Application>Microsoft Office PowerPoint</Application>
  <PresentationFormat>Widescreen</PresentationFormat>
  <Paragraphs>143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Oversikt</vt:lpstr>
      <vt:lpstr>Kilde</vt:lpstr>
      <vt:lpstr>PowerPoint Presentation</vt:lpstr>
      <vt:lpstr>Etatsstyringens funksjon</vt:lpstr>
      <vt:lpstr>Etatsstyring som  mål- og resultatstyring  </vt:lpstr>
      <vt:lpstr>Mål-/middel hierarkier Eksempel: Statens vegvesen</vt:lpstr>
      <vt:lpstr>Tillitsbasert ledelse</vt:lpstr>
      <vt:lpstr>Forutsetninger for effektiv målstyring</vt:lpstr>
      <vt:lpstr>Regelstyring  - alternativ og supplement til mål- og resultatstyring</vt:lpstr>
      <vt:lpstr>Regelstyring  og standardisering - fordeler og ulemper</vt:lpstr>
      <vt:lpstr> Mål og resultatstyring versus regelstyring</vt:lpstr>
      <vt:lpstr>PowerPoint Presentation</vt:lpstr>
    </vt:vector>
  </TitlesOfParts>
  <Company>BI Norwegian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Colbjørnsen, Tom</dc:creator>
  <cp:lastModifiedBy>Camilla Bruusgaard Greve</cp:lastModifiedBy>
  <cp:revision>186</cp:revision>
  <dcterms:created xsi:type="dcterms:W3CDTF">2019-05-10T08:08:22Z</dcterms:created>
  <dcterms:modified xsi:type="dcterms:W3CDTF">2020-10-08T13:46:44Z</dcterms:modified>
</cp:coreProperties>
</file>